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omments/comment1.xml" ContentType="application/vnd.openxmlformats-officedocument.presentationml.comment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5"/>
  </p:notesMasterIdLst>
  <p:sldIdLst>
    <p:sldId id="2147470489" r:id="rId5"/>
    <p:sldId id="2147470491" r:id="rId6"/>
    <p:sldId id="2147470554" r:id="rId7"/>
    <p:sldId id="2147470487" r:id="rId8"/>
    <p:sldId id="2147470714" r:id="rId9"/>
    <p:sldId id="2147470715" r:id="rId10"/>
    <p:sldId id="2147470716" r:id="rId11"/>
    <p:sldId id="2147470717" r:id="rId12"/>
    <p:sldId id="2147470718" r:id="rId13"/>
    <p:sldId id="2147470719" r:id="rId14"/>
    <p:sldId id="2147470720" r:id="rId15"/>
    <p:sldId id="2147470555" r:id="rId16"/>
    <p:sldId id="2147470556" r:id="rId17"/>
    <p:sldId id="2147470557" r:id="rId18"/>
    <p:sldId id="2147470567" r:id="rId19"/>
    <p:sldId id="2147470568" r:id="rId20"/>
    <p:sldId id="2147470569" r:id="rId21"/>
    <p:sldId id="2147470644" r:id="rId22"/>
    <p:sldId id="2147470558" r:id="rId23"/>
    <p:sldId id="2147470648" r:id="rId24"/>
    <p:sldId id="2147470649" r:id="rId25"/>
    <p:sldId id="2147470561" r:id="rId26"/>
    <p:sldId id="2147470721" r:id="rId27"/>
    <p:sldId id="2147470722" r:id="rId28"/>
    <p:sldId id="2147470723" r:id="rId29"/>
    <p:sldId id="2147470571" r:id="rId30"/>
    <p:sldId id="2147470724" r:id="rId31"/>
    <p:sldId id="2147470725" r:id="rId32"/>
    <p:sldId id="2147470726" r:id="rId33"/>
    <p:sldId id="2147470727" r:id="rId34"/>
    <p:sldId id="2147470572" r:id="rId35"/>
    <p:sldId id="2147470565" r:id="rId36"/>
    <p:sldId id="2147470566" r:id="rId37"/>
    <p:sldId id="2147470728" r:id="rId38"/>
    <p:sldId id="2147470729" r:id="rId39"/>
    <p:sldId id="2147470730" r:id="rId40"/>
    <p:sldId id="2147470731" r:id="rId41"/>
    <p:sldId id="2147470732" r:id="rId42"/>
    <p:sldId id="2147470733" r:id="rId43"/>
    <p:sldId id="2147470734" r:id="rId44"/>
    <p:sldId id="2147470735" r:id="rId45"/>
    <p:sldId id="2147470736" r:id="rId46"/>
    <p:sldId id="2147470695" r:id="rId47"/>
    <p:sldId id="2147470683" r:id="rId48"/>
    <p:sldId id="2147470684" r:id="rId49"/>
    <p:sldId id="2147470685" r:id="rId50"/>
    <p:sldId id="2147470737" r:id="rId51"/>
    <p:sldId id="2147470738" r:id="rId52"/>
    <p:sldId id="2147470564" r:id="rId53"/>
    <p:sldId id="2147470563" r:id="rId54"/>
    <p:sldId id="2147470562" r:id="rId55"/>
    <p:sldId id="2147470574" r:id="rId56"/>
    <p:sldId id="2147470575" r:id="rId57"/>
    <p:sldId id="2147470739" r:id="rId58"/>
    <p:sldId id="2147470740" r:id="rId59"/>
    <p:sldId id="2147470576" r:id="rId60"/>
    <p:sldId id="2147470741" r:id="rId61"/>
    <p:sldId id="2147470742" r:id="rId62"/>
    <p:sldId id="2147470743" r:id="rId63"/>
    <p:sldId id="2147470744" r:id="rId64"/>
    <p:sldId id="2147470577" r:id="rId65"/>
    <p:sldId id="2147470745" r:id="rId66"/>
    <p:sldId id="2147470578" r:id="rId67"/>
    <p:sldId id="2147470573" r:id="rId68"/>
    <p:sldId id="2147470559" r:id="rId69"/>
    <p:sldId id="2147470579" r:id="rId70"/>
    <p:sldId id="2147470580" r:id="rId71"/>
    <p:sldId id="2147470696" r:id="rId72"/>
    <p:sldId id="2147470697" r:id="rId73"/>
    <p:sldId id="2147470698" r:id="rId74"/>
    <p:sldId id="2147470686" r:id="rId75"/>
    <p:sldId id="2147470704" r:id="rId76"/>
    <p:sldId id="2147470583" r:id="rId77"/>
    <p:sldId id="2147470584" r:id="rId78"/>
    <p:sldId id="2147470582" r:id="rId79"/>
    <p:sldId id="2147470585" r:id="rId80"/>
    <p:sldId id="2147470749" r:id="rId81"/>
    <p:sldId id="2147470750" r:id="rId82"/>
    <p:sldId id="2147470751" r:id="rId83"/>
    <p:sldId id="2147470752" r:id="rId84"/>
    <p:sldId id="2147470586" r:id="rId85"/>
    <p:sldId id="2147470587" r:id="rId86"/>
    <p:sldId id="2147470588" r:id="rId87"/>
    <p:sldId id="2147470589" r:id="rId88"/>
    <p:sldId id="2147470590" r:id="rId89"/>
    <p:sldId id="2147470746" r:id="rId90"/>
    <p:sldId id="2147470747" r:id="rId91"/>
    <p:sldId id="2147470748" r:id="rId92"/>
    <p:sldId id="2147470753" r:id="rId93"/>
    <p:sldId id="2147470754" r:id="rId94"/>
    <p:sldId id="2147470755" r:id="rId95"/>
    <p:sldId id="2147470756" r:id="rId96"/>
    <p:sldId id="2147470757" r:id="rId97"/>
    <p:sldId id="2147470758" r:id="rId98"/>
    <p:sldId id="2147470759" r:id="rId99"/>
    <p:sldId id="2147470591" r:id="rId100"/>
    <p:sldId id="2147470592" r:id="rId101"/>
    <p:sldId id="2147470593" r:id="rId102"/>
    <p:sldId id="2147470594" r:id="rId103"/>
    <p:sldId id="2147470645" r:id="rId104"/>
    <p:sldId id="2147470595" r:id="rId105"/>
    <p:sldId id="2147470596" r:id="rId106"/>
    <p:sldId id="2147470705" r:id="rId107"/>
    <p:sldId id="2147470706" r:id="rId108"/>
    <p:sldId id="2147470707" r:id="rId109"/>
    <p:sldId id="2147470708" r:id="rId110"/>
    <p:sldId id="2147470598" r:id="rId111"/>
    <p:sldId id="2147470760" r:id="rId112"/>
    <p:sldId id="2147470762" r:id="rId113"/>
    <p:sldId id="2147470763" r:id="rId114"/>
    <p:sldId id="2147470761" r:id="rId115"/>
    <p:sldId id="2147470764" r:id="rId116"/>
    <p:sldId id="2147470766" r:id="rId117"/>
    <p:sldId id="2147470768" r:id="rId118"/>
    <p:sldId id="2147470767" r:id="rId119"/>
    <p:sldId id="2147470769" r:id="rId120"/>
    <p:sldId id="2147470770" r:id="rId121"/>
    <p:sldId id="2147470771" r:id="rId122"/>
    <p:sldId id="2147470772" r:id="rId123"/>
    <p:sldId id="2147470773" r:id="rId124"/>
    <p:sldId id="2147470599" r:id="rId125"/>
    <p:sldId id="2147470600" r:id="rId126"/>
    <p:sldId id="2147470601" r:id="rId127"/>
    <p:sldId id="2147470602" r:id="rId128"/>
    <p:sldId id="2147470603" r:id="rId129"/>
    <p:sldId id="2147470604" r:id="rId130"/>
    <p:sldId id="2147470709" r:id="rId131"/>
    <p:sldId id="2147470710" r:id="rId132"/>
    <p:sldId id="2147470711" r:id="rId133"/>
    <p:sldId id="2147470606" r:id="rId134"/>
    <p:sldId id="2147470607" r:id="rId135"/>
    <p:sldId id="2147470608" r:id="rId136"/>
    <p:sldId id="2147470609" r:id="rId137"/>
    <p:sldId id="2147470610" r:id="rId138"/>
    <p:sldId id="2147470611" r:id="rId139"/>
    <p:sldId id="2147470612" r:id="rId140"/>
    <p:sldId id="2147470613" r:id="rId141"/>
    <p:sldId id="2147470614" r:id="rId142"/>
    <p:sldId id="2147470615" r:id="rId143"/>
    <p:sldId id="2147470616" r:id="rId144"/>
    <p:sldId id="2147470646" r:id="rId145"/>
    <p:sldId id="2147470617" r:id="rId146"/>
    <p:sldId id="2147470618" r:id="rId147"/>
    <p:sldId id="2147470619" r:id="rId148"/>
    <p:sldId id="2147470620" r:id="rId149"/>
    <p:sldId id="2147470621" r:id="rId150"/>
    <p:sldId id="2147470622" r:id="rId151"/>
    <p:sldId id="2147470623" r:id="rId152"/>
    <p:sldId id="2147470626" r:id="rId153"/>
    <p:sldId id="2147470625" r:id="rId154"/>
    <p:sldId id="2147470624" r:id="rId155"/>
    <p:sldId id="2147470629" r:id="rId156"/>
    <p:sldId id="2147470630" r:id="rId157"/>
    <p:sldId id="2147470628" r:id="rId158"/>
    <p:sldId id="2147470701" r:id="rId159"/>
    <p:sldId id="2147470693" r:id="rId160"/>
    <p:sldId id="2147470694" r:id="rId161"/>
    <p:sldId id="2147470631" r:id="rId162"/>
    <p:sldId id="2147470774" r:id="rId163"/>
    <p:sldId id="2147470775" r:id="rId164"/>
    <p:sldId id="2147470776" r:id="rId165"/>
    <p:sldId id="2147470633" r:id="rId166"/>
    <p:sldId id="2147470632" r:id="rId167"/>
    <p:sldId id="2147470634" r:id="rId168"/>
    <p:sldId id="2147470635" r:id="rId169"/>
    <p:sldId id="2147470637" r:id="rId170"/>
    <p:sldId id="2147470638" r:id="rId171"/>
    <p:sldId id="2147470647" r:id="rId172"/>
    <p:sldId id="2147470712" r:id="rId173"/>
    <p:sldId id="2147470691" r:id="rId174"/>
    <p:sldId id="2147470692" r:id="rId175"/>
    <p:sldId id="2147470640" r:id="rId176"/>
    <p:sldId id="2147470641" r:id="rId177"/>
    <p:sldId id="2147470642" r:id="rId178"/>
    <p:sldId id="2147470713" r:id="rId179"/>
    <p:sldId id="2147470688" r:id="rId180"/>
    <p:sldId id="2147470689" r:id="rId181"/>
    <p:sldId id="2147470690" r:id="rId182"/>
    <p:sldId id="2147470544" r:id="rId183"/>
    <p:sldId id="2147470553" r:id="rId1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it Mathur" initials="SM" lastIdx="3" clrIdx="0">
    <p:extLst>
      <p:ext uri="{19B8F6BF-5375-455C-9EA6-DF929625EA0E}">
        <p15:presenceInfo xmlns:p15="http://schemas.microsoft.com/office/powerpoint/2012/main" userId="a3d8c65cf029c4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3DEF1"/>
    <a:srgbClr val="8A9CB4"/>
    <a:srgbClr val="FF4747"/>
    <a:srgbClr val="4FFF4F"/>
    <a:srgbClr val="00D600"/>
    <a:srgbClr val="D9E2F3"/>
    <a:srgbClr val="8BE3FF"/>
    <a:srgbClr val="8CE3FF"/>
    <a:srgbClr val="91DF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32" autoAdjust="0"/>
  </p:normalViewPr>
  <p:slideViewPr>
    <p:cSldViewPr snapToGrid="0">
      <p:cViewPr varScale="1">
        <p:scale>
          <a:sx n="89" d="100"/>
          <a:sy n="89" d="100"/>
        </p:scale>
        <p:origin x="1398" y="-13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microsoft.com/office/2016/11/relationships/changesInfo" Target="changesInfos/changesInfo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commentAuthors" Target="commentAuthor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presProps" Target="presProps.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tla Reddy" userId="53ed1419-7ce5-40a1-a978-12250ba1842a" providerId="ADAL" clId="{CAB298EC-AD9F-47BD-A0BD-F386B3EFA8B6}"/>
    <pc:docChg chg="custSel modSld">
      <pc:chgData name="Chitla Reddy" userId="53ed1419-7ce5-40a1-a978-12250ba1842a" providerId="ADAL" clId="{CAB298EC-AD9F-47BD-A0BD-F386B3EFA8B6}" dt="2024-06-21T11:14:09.461" v="43" actId="20577"/>
      <pc:docMkLst>
        <pc:docMk/>
      </pc:docMkLst>
      <pc:sldChg chg="modNotesTx">
        <pc:chgData name="Chitla Reddy" userId="53ed1419-7ce5-40a1-a978-12250ba1842a" providerId="ADAL" clId="{CAB298EC-AD9F-47BD-A0BD-F386B3EFA8B6}" dt="2024-06-21T10:49:57.774" v="14" actId="20577"/>
        <pc:sldMkLst>
          <pc:docMk/>
          <pc:sldMk cId="3377586287" sldId="2147470487"/>
        </pc:sldMkLst>
      </pc:sldChg>
      <pc:sldChg chg="modNotesTx">
        <pc:chgData name="Chitla Reddy" userId="53ed1419-7ce5-40a1-a978-12250ba1842a" providerId="ADAL" clId="{CAB298EC-AD9F-47BD-A0BD-F386B3EFA8B6}" dt="2024-06-21T11:14:09.461" v="43" actId="20577"/>
        <pc:sldMkLst>
          <pc:docMk/>
          <pc:sldMk cId="3129635853" sldId="2147470555"/>
        </pc:sldMkLst>
      </pc:sldChg>
      <pc:sldChg chg="modNotesTx">
        <pc:chgData name="Chitla Reddy" userId="53ed1419-7ce5-40a1-a978-12250ba1842a" providerId="ADAL" clId="{CAB298EC-AD9F-47BD-A0BD-F386B3EFA8B6}" dt="2024-06-21T10:53:53.467" v="41" actId="20577"/>
        <pc:sldMkLst>
          <pc:docMk/>
          <pc:sldMk cId="2596659807" sldId="2147470556"/>
        </pc:sldMkLst>
      </pc:sldChg>
      <pc:sldChg chg="modNotesTx">
        <pc:chgData name="Chitla Reddy" userId="53ed1419-7ce5-40a1-a978-12250ba1842a" providerId="ADAL" clId="{CAB298EC-AD9F-47BD-A0BD-F386B3EFA8B6}" dt="2024-06-21T10:52:50.294" v="16" actId="20577"/>
        <pc:sldMkLst>
          <pc:docMk/>
          <pc:sldMk cId="1254343066" sldId="2147470557"/>
        </pc:sldMkLst>
      </pc:sldChg>
      <pc:sldChg chg="modNotesTx">
        <pc:chgData name="Chitla Reddy" userId="53ed1419-7ce5-40a1-a978-12250ba1842a" providerId="ADAL" clId="{CAB298EC-AD9F-47BD-A0BD-F386B3EFA8B6}" dt="2024-06-21T10:18:45.933" v="7"/>
        <pc:sldMkLst>
          <pc:docMk/>
          <pc:sldMk cId="2596245611" sldId="2147470561"/>
        </pc:sldMkLst>
      </pc:sldChg>
      <pc:sldChg chg="modNotesTx">
        <pc:chgData name="Chitla Reddy" userId="53ed1419-7ce5-40a1-a978-12250ba1842a" providerId="ADAL" clId="{CAB298EC-AD9F-47BD-A0BD-F386B3EFA8B6}" dt="2024-06-21T10:19:24.974" v="8"/>
        <pc:sldMkLst>
          <pc:docMk/>
          <pc:sldMk cId="2484359694" sldId="2147470564"/>
        </pc:sldMkLst>
      </pc:sldChg>
      <pc:sldChg chg="modNotesTx">
        <pc:chgData name="Chitla Reddy" userId="53ed1419-7ce5-40a1-a978-12250ba1842a" providerId="ADAL" clId="{CAB298EC-AD9F-47BD-A0BD-F386B3EFA8B6}" dt="2024-06-21T10:16:37.172" v="3"/>
        <pc:sldMkLst>
          <pc:docMk/>
          <pc:sldMk cId="3042806580" sldId="2147470569"/>
        </pc:sldMkLst>
      </pc:sldChg>
      <pc:sldChg chg="modNotesTx">
        <pc:chgData name="Chitla Reddy" userId="53ed1419-7ce5-40a1-a978-12250ba1842a" providerId="ADAL" clId="{CAB298EC-AD9F-47BD-A0BD-F386B3EFA8B6}" dt="2024-06-21T10:18:23.575" v="6" actId="20577"/>
        <pc:sldMkLst>
          <pc:docMk/>
          <pc:sldMk cId="1764332641" sldId="2147470571"/>
        </pc:sldMkLst>
      </pc:sldChg>
      <pc:sldChg chg="modNotesTx">
        <pc:chgData name="Chitla Reddy" userId="53ed1419-7ce5-40a1-a978-12250ba1842a" providerId="ADAL" clId="{CAB298EC-AD9F-47BD-A0BD-F386B3EFA8B6}" dt="2024-06-21T10:17:19.460" v="4"/>
        <pc:sldMkLst>
          <pc:docMk/>
          <pc:sldMk cId="29330197" sldId="2147470644"/>
        </pc:sldMkLst>
      </pc:sldChg>
    </pc:docChg>
  </pc:docChgLst>
  <pc:docChgLst>
    <pc:chgData name="Sanskar Gemawat" userId="8db58771-fec7-4cf7-a32c-3c7e638edfe7" providerId="ADAL" clId="{05A1C586-7D2A-4A92-9FC0-BC00596802C2}"/>
    <pc:docChg chg="undo custSel modSld sldOrd">
      <pc:chgData name="Sanskar Gemawat" userId="8db58771-fec7-4cf7-a32c-3c7e638edfe7" providerId="ADAL" clId="{05A1C586-7D2A-4A92-9FC0-BC00596802C2}" dt="2024-06-25T10:17:13.406" v="1440" actId="20577"/>
      <pc:docMkLst>
        <pc:docMk/>
      </pc:docMkLst>
      <pc:sldChg chg="ord">
        <pc:chgData name="Sanskar Gemawat" userId="8db58771-fec7-4cf7-a32c-3c7e638edfe7" providerId="ADAL" clId="{05A1C586-7D2A-4A92-9FC0-BC00596802C2}" dt="2024-06-19T05:50:40.922" v="1"/>
        <pc:sldMkLst>
          <pc:docMk/>
          <pc:sldMk cId="1187364388" sldId="2147470491"/>
        </pc:sldMkLst>
      </pc:sldChg>
      <pc:sldChg chg="modNotesTx">
        <pc:chgData name="Sanskar Gemawat" userId="8db58771-fec7-4cf7-a32c-3c7e638edfe7" providerId="ADAL" clId="{05A1C586-7D2A-4A92-9FC0-BC00596802C2}" dt="2024-06-21T11:00:38.005" v="390" actId="20577"/>
        <pc:sldMkLst>
          <pc:docMk/>
          <pc:sldMk cId="1442100152" sldId="2147470626"/>
        </pc:sldMkLst>
      </pc:sldChg>
      <pc:sldChg chg="modNotesTx">
        <pc:chgData name="Sanskar Gemawat" userId="8db58771-fec7-4cf7-a32c-3c7e638edfe7" providerId="ADAL" clId="{05A1C586-7D2A-4A92-9FC0-BC00596802C2}" dt="2024-06-21T10:40:24.398" v="228" actId="20577"/>
        <pc:sldMkLst>
          <pc:docMk/>
          <pc:sldMk cId="2766362672" sldId="2147470630"/>
        </pc:sldMkLst>
      </pc:sldChg>
      <pc:sldChg chg="modNotesTx">
        <pc:chgData name="Sanskar Gemawat" userId="8db58771-fec7-4cf7-a32c-3c7e638edfe7" providerId="ADAL" clId="{05A1C586-7D2A-4A92-9FC0-BC00596802C2}" dt="2024-06-21T10:41:21.998" v="246" actId="20577"/>
        <pc:sldMkLst>
          <pc:docMk/>
          <pc:sldMk cId="965749103" sldId="2147470647"/>
        </pc:sldMkLst>
      </pc:sldChg>
      <pc:sldChg chg="modNotesTx">
        <pc:chgData name="Sanskar Gemawat" userId="8db58771-fec7-4cf7-a32c-3c7e638edfe7" providerId="ADAL" clId="{05A1C586-7D2A-4A92-9FC0-BC00596802C2}" dt="2024-06-21T11:12:05.317" v="466" actId="20577"/>
        <pc:sldMkLst>
          <pc:docMk/>
          <pc:sldMk cId="2938704671" sldId="2147470688"/>
        </pc:sldMkLst>
      </pc:sldChg>
      <pc:sldChg chg="modNotesTx">
        <pc:chgData name="Sanskar Gemawat" userId="8db58771-fec7-4cf7-a32c-3c7e638edfe7" providerId="ADAL" clId="{05A1C586-7D2A-4A92-9FC0-BC00596802C2}" dt="2024-06-21T12:13:34.555" v="930" actId="20577"/>
        <pc:sldMkLst>
          <pc:docMk/>
          <pc:sldMk cId="1192918524" sldId="2147470690"/>
        </pc:sldMkLst>
      </pc:sldChg>
      <pc:sldChg chg="modNotesTx">
        <pc:chgData name="Sanskar Gemawat" userId="8db58771-fec7-4cf7-a32c-3c7e638edfe7" providerId="ADAL" clId="{05A1C586-7D2A-4A92-9FC0-BC00596802C2}" dt="2024-06-21T12:12:56.689" v="894" actId="20577"/>
        <pc:sldMkLst>
          <pc:docMk/>
          <pc:sldMk cId="3084143569" sldId="2147470692"/>
        </pc:sldMkLst>
      </pc:sldChg>
      <pc:sldChg chg="modNotesTx">
        <pc:chgData name="Sanskar Gemawat" userId="8db58771-fec7-4cf7-a32c-3c7e638edfe7" providerId="ADAL" clId="{05A1C586-7D2A-4A92-9FC0-BC00596802C2}" dt="2024-06-21T12:12:28.611" v="885" actId="20577"/>
        <pc:sldMkLst>
          <pc:docMk/>
          <pc:sldMk cId="3442972816" sldId="2147470694"/>
        </pc:sldMkLst>
      </pc:sldChg>
      <pc:sldChg chg="modNotesTx">
        <pc:chgData name="Sanskar Gemawat" userId="8db58771-fec7-4cf7-a32c-3c7e638edfe7" providerId="ADAL" clId="{05A1C586-7D2A-4A92-9FC0-BC00596802C2}" dt="2024-06-25T10:17:13.406" v="1440" actId="20577"/>
        <pc:sldMkLst>
          <pc:docMk/>
          <pc:sldMk cId="4202063882" sldId="2147470712"/>
        </pc:sldMkLst>
      </pc:sldChg>
      <pc:sldChg chg="modNotesTx">
        <pc:chgData name="Sanskar Gemawat" userId="8db58771-fec7-4cf7-a32c-3c7e638edfe7" providerId="ADAL" clId="{05A1C586-7D2A-4A92-9FC0-BC00596802C2}" dt="2024-06-25T07:48:22.008" v="1343"/>
        <pc:sldMkLst>
          <pc:docMk/>
          <pc:sldMk cId="87024316" sldId="2147470713"/>
        </pc:sldMkLst>
      </pc:sldChg>
    </pc:docChg>
  </pc:docChgLst>
  <pc:docChgLst>
    <pc:chgData name="ANJIT RAJA RAJENDRAN" userId="S::anjit.rajendra@lntecc.com::04dcf2cf-b899-4eae-a5e1-8059b79a7899" providerId="AD" clId="Web-{5394DC66-3EAC-56E9-0906-62145F7C2CCD}"/>
    <pc:docChg chg="mod modMainMaster">
      <pc:chgData name="ANJIT RAJA RAJENDRAN" userId="S::anjit.rajendra@lntecc.com::04dcf2cf-b899-4eae-a5e1-8059b79a7899" providerId="AD" clId="Web-{5394DC66-3EAC-56E9-0906-62145F7C2CCD}" dt="2024-09-04T06:02:32.417" v="1" actId="33475"/>
      <pc:docMkLst>
        <pc:docMk/>
      </pc:docMkLst>
      <pc:sldMasterChg chg="modSp">
        <pc:chgData name="ANJIT RAJA RAJENDRAN" userId="S::anjit.rajendra@lntecc.com::04dcf2cf-b899-4eae-a5e1-8059b79a7899" providerId="AD" clId="Web-{5394DC66-3EAC-56E9-0906-62145F7C2CCD}" dt="2024-09-04T06:02:32.417" v="0" actId="33475"/>
        <pc:sldMasterMkLst>
          <pc:docMk/>
          <pc:sldMasterMk cId="2680482769" sldId="2147483660"/>
        </pc:sldMasterMkLst>
        <pc:spChg chg="mod">
          <ac:chgData name="ANJIT RAJA RAJENDRAN" userId="S::anjit.rajendra@lntecc.com::04dcf2cf-b899-4eae-a5e1-8059b79a7899" providerId="AD" clId="Web-{5394DC66-3EAC-56E9-0906-62145F7C2CCD}" dt="2024-09-04T06:02:32.417" v="0" actId="33475"/>
          <ac:spMkLst>
            <pc:docMk/>
            <pc:sldMasterMk cId="2680482769" sldId="2147483660"/>
            <ac:spMk id="14" creationId="{AD0A2715-45C6-55FB-FDA5-72A6407CADB7}"/>
          </ac:spMkLst>
        </pc:sp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11-21T23:32:32.564" idx="1">
    <p:pos x="7068" y="2697"/>
    <p:text/>
    <p:extLst>
      <p:ext uri="{C676402C-5697-4E1C-873F-D02D1690AC5C}">
        <p15:threadingInfo xmlns:p15="http://schemas.microsoft.com/office/powerpoint/2012/main" timeZoneBias="-330"/>
      </p:ext>
    </p:extLst>
  </p:cm>
  <p:cm authorId="1" dt="2024-11-21T23:33:09.502" idx="2">
    <p:pos x="10" y="10"/>
    <p:text>In your pipeline, you are chaining multiple steps together. Each step will be applied sequentially on your input data (text data in this case).
Step 1: ('vect', CountVectorizer(...))
This step takes your raw text data and transforms it into a matrix of token counts (or bag-of-words representation).
Step 2: ('tfidf', TfidfTransformer())
This step takes the token count matrix from the previous step and transforms it into a TF-IDF matrix, which accounts for the importance of words in the dataset.
Step 3: ('clf', SelfTrainingClassifier(SGDClassifier(...), verbose=True))
This is the final classification step, where a self-training classifier is used. It trains a model using both labeled and unlabeled data. It starts by training an SGDClassifier on the labeled data and then iteratively labels the unlabeled data (pseudo-labels) to improve the model.</p:text>
    <p:extLst>
      <p:ext uri="{C676402C-5697-4E1C-873F-D02D1690AC5C}">
        <p15:threadingInfo xmlns:p15="http://schemas.microsoft.com/office/powerpoint/2012/main" timeZoneBias="-330"/>
      </p:ext>
    </p:extLst>
  </p:cm>
  <p:cm authorId="1" dt="2024-11-21T23:33:41.153" idx="3">
    <p:pos x="4079" y="1918"/>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0D1E9C-F900-4E6D-B0D8-02C6D09157C4}"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9ACAE-5E26-4705-B071-37A0ED7D4394}" type="slidenum">
              <a:rPr lang="en-US" smtClean="0"/>
              <a:t>‹#›</a:t>
            </a:fld>
            <a:endParaRPr lang="en-US"/>
          </a:p>
        </p:txBody>
      </p:sp>
    </p:spTree>
    <p:extLst>
      <p:ext uri="{BB962C8B-B14F-4D97-AF65-F5344CB8AC3E}">
        <p14:creationId xmlns:p14="http://schemas.microsoft.com/office/powerpoint/2010/main" val="193535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SME : In introduction to unsupervised learning we can also add what are the tools and libraries.</a:t>
            </a:r>
          </a:p>
        </p:txBody>
      </p:sp>
      <p:sp>
        <p:nvSpPr>
          <p:cNvPr id="4" name="Slide Number Placeholder 3"/>
          <p:cNvSpPr>
            <a:spLocks noGrp="1"/>
          </p:cNvSpPr>
          <p:nvPr>
            <p:ph type="sldNum" sz="quarter" idx="5"/>
          </p:nvPr>
        </p:nvSpPr>
        <p:spPr/>
        <p:txBody>
          <a:bodyPr/>
          <a:lstStyle/>
          <a:p>
            <a:fld id="{DA29ACAE-5E26-4705-B071-37A0ED7D4394}" type="slidenum">
              <a:rPr lang="en-US" smtClean="0"/>
              <a:t>4</a:t>
            </a:fld>
            <a:endParaRPr lang="en-US"/>
          </a:p>
        </p:txBody>
      </p:sp>
    </p:spTree>
    <p:extLst>
      <p:ext uri="{BB962C8B-B14F-4D97-AF65-F5344CB8AC3E}">
        <p14:creationId xmlns:p14="http://schemas.microsoft.com/office/powerpoint/2010/main" val="2156151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20</a:t>
            </a:fld>
            <a:endParaRPr lang="en-US"/>
          </a:p>
        </p:txBody>
      </p:sp>
    </p:spTree>
    <p:extLst>
      <p:ext uri="{BB962C8B-B14F-4D97-AF65-F5344CB8AC3E}">
        <p14:creationId xmlns:p14="http://schemas.microsoft.com/office/powerpoint/2010/main" val="1154918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164</a:t>
            </a:fld>
            <a:endParaRPr lang="en-US"/>
          </a:p>
        </p:txBody>
      </p:sp>
    </p:spTree>
    <p:extLst>
      <p:ext uri="{BB962C8B-B14F-4D97-AF65-F5344CB8AC3E}">
        <p14:creationId xmlns:p14="http://schemas.microsoft.com/office/powerpoint/2010/main" val="38664015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165</a:t>
            </a:fld>
            <a:endParaRPr lang="en-US"/>
          </a:p>
        </p:txBody>
      </p:sp>
    </p:spTree>
    <p:extLst>
      <p:ext uri="{BB962C8B-B14F-4D97-AF65-F5344CB8AC3E}">
        <p14:creationId xmlns:p14="http://schemas.microsoft.com/office/powerpoint/2010/main" val="8787821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multiple view co-training, the data is represented in multiple views, where each view is a different subset of features that describe the same instance.</a:t>
            </a:r>
          </a:p>
          <a:p>
            <a:r>
              <a:rPr lang="en-US"/>
              <a:t>Each view should be sufficiently informative to train a good classifier independently.</a:t>
            </a:r>
          </a:p>
          <a:p>
            <a:r>
              <a:rPr lang="en-US"/>
              <a:t>Views are assumed to be conditionally independent given the class label.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Split the feature space into multiple distinct views (e.g., view1, view2, ..., </a:t>
            </a:r>
            <a:r>
              <a:rPr lang="en-US" err="1"/>
              <a:t>viewN</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Train a separate classifier on each view using the labeled data.</a:t>
            </a:r>
          </a:p>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166</a:t>
            </a:fld>
            <a:endParaRPr lang="en-US"/>
          </a:p>
        </p:txBody>
      </p:sp>
    </p:spTree>
    <p:extLst>
      <p:ext uri="{BB962C8B-B14F-4D97-AF65-F5344CB8AC3E}">
        <p14:creationId xmlns:p14="http://schemas.microsoft.com/office/powerpoint/2010/main" val="23890103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167</a:t>
            </a:fld>
            <a:endParaRPr lang="en-US"/>
          </a:p>
        </p:txBody>
      </p:sp>
    </p:spTree>
    <p:extLst>
      <p:ext uri="{BB962C8B-B14F-4D97-AF65-F5344CB8AC3E}">
        <p14:creationId xmlns:p14="http://schemas.microsoft.com/office/powerpoint/2010/main" val="37155817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SME-NOTES</a:t>
            </a:r>
          </a:p>
          <a:p>
            <a:endParaRPr lang="en-US"/>
          </a:p>
          <a:p>
            <a:r>
              <a:rPr lang="en-US"/>
              <a:t>Can add Comparison of different Co-Learning Algorithms in Next Slide.</a:t>
            </a:r>
          </a:p>
        </p:txBody>
      </p:sp>
      <p:sp>
        <p:nvSpPr>
          <p:cNvPr id="4" name="Slide Number Placeholder 3"/>
          <p:cNvSpPr>
            <a:spLocks noGrp="1"/>
          </p:cNvSpPr>
          <p:nvPr>
            <p:ph type="sldNum" sz="quarter" idx="5"/>
          </p:nvPr>
        </p:nvSpPr>
        <p:spPr/>
        <p:txBody>
          <a:bodyPr/>
          <a:lstStyle/>
          <a:p>
            <a:fld id="{DA29ACAE-5E26-4705-B071-37A0ED7D4394}" type="slidenum">
              <a:rPr lang="en-US" smtClean="0"/>
              <a:t>168</a:t>
            </a:fld>
            <a:endParaRPr lang="en-US"/>
          </a:p>
        </p:txBody>
      </p:sp>
    </p:spTree>
    <p:extLst>
      <p:ext uri="{BB962C8B-B14F-4D97-AF65-F5344CB8AC3E}">
        <p14:creationId xmlns:p14="http://schemas.microsoft.com/office/powerpoint/2010/main" val="5457884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Dataset: </a:t>
            </a:r>
            <a:r>
              <a:rPr lang="en-US" dirty="0"/>
              <a:t>https://www.kaggle.com/datasets/sunilthite/text-document-classification-dataset</a:t>
            </a:r>
          </a:p>
          <a:p>
            <a:endParaRPr lang="en-US" dirty="0"/>
          </a:p>
          <a:p>
            <a:r>
              <a:rPr lang="en-US" b="1" dirty="0"/>
              <a:t>SME NOTES:</a:t>
            </a:r>
            <a:br>
              <a:rPr lang="en-US" b="1" dirty="0"/>
            </a:br>
            <a:br>
              <a:rPr lang="en-US" b="1" dirty="0"/>
            </a:br>
            <a:r>
              <a:rPr lang="en-US" b="1" dirty="0"/>
              <a:t>Consider the below Problem statement for Lab exercise :</a:t>
            </a:r>
            <a:br>
              <a:rPr lang="en-US" b="1" dirty="0"/>
            </a:br>
            <a:br>
              <a:rPr lang="en-US" b="1" dirty="0"/>
            </a:br>
            <a:r>
              <a:rPr lang="en-US" b="1" dirty="0"/>
              <a:t>Develop a semi-supervised model using </a:t>
            </a:r>
            <a:r>
              <a:rPr lang="en-US" b="1"/>
              <a:t>Co-training algorithm to </a:t>
            </a:r>
            <a:r>
              <a:rPr lang="en-US" b="1" dirty="0"/>
              <a:t>classify the emails sent and received by the user (Spam or Ham) </a:t>
            </a:r>
          </a:p>
          <a:p>
            <a:r>
              <a:rPr lang="en-US" b="1" dirty="0"/>
              <a:t>Utilize both the text and text features as different views to improve the sentiment classification accuracy.</a:t>
            </a:r>
          </a:p>
          <a:p>
            <a:br>
              <a:rPr lang="en-US" dirty="0"/>
            </a:br>
            <a:r>
              <a:rPr lang="en-US" dirty="0"/>
              <a:t>Dataset Link: https://www.kaggle.com/datasets/uciml/sms-spam-collection-dataset</a:t>
            </a:r>
          </a:p>
        </p:txBody>
      </p:sp>
      <p:sp>
        <p:nvSpPr>
          <p:cNvPr id="4" name="Slide Number Placeholder 3"/>
          <p:cNvSpPr>
            <a:spLocks noGrp="1"/>
          </p:cNvSpPr>
          <p:nvPr>
            <p:ph type="sldNum" sz="quarter" idx="5"/>
          </p:nvPr>
        </p:nvSpPr>
        <p:spPr/>
        <p:txBody>
          <a:bodyPr/>
          <a:lstStyle/>
          <a:p>
            <a:fld id="{DA29ACAE-5E26-4705-B071-37A0ED7D4394}" type="slidenum">
              <a:rPr lang="en-US" smtClean="0"/>
              <a:t>169</a:t>
            </a:fld>
            <a:endParaRPr lang="en-US"/>
          </a:p>
        </p:txBody>
      </p:sp>
    </p:spTree>
    <p:extLst>
      <p:ext uri="{BB962C8B-B14F-4D97-AF65-F5344CB8AC3E}">
        <p14:creationId xmlns:p14="http://schemas.microsoft.com/office/powerpoint/2010/main" val="37924110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https://www.kaggle.com/datasets/sunilthite/text-document-classification-dataset</a:t>
            </a:r>
          </a:p>
        </p:txBody>
      </p:sp>
      <p:sp>
        <p:nvSpPr>
          <p:cNvPr id="4" name="Slide Number Placeholder 3"/>
          <p:cNvSpPr>
            <a:spLocks noGrp="1"/>
          </p:cNvSpPr>
          <p:nvPr>
            <p:ph type="sldNum" sz="quarter" idx="5"/>
          </p:nvPr>
        </p:nvSpPr>
        <p:spPr/>
        <p:txBody>
          <a:bodyPr/>
          <a:lstStyle/>
          <a:p>
            <a:fld id="{DA29ACAE-5E26-4705-B071-37A0ED7D4394}" type="slidenum">
              <a:rPr lang="en-US" smtClean="0"/>
              <a:t>170</a:t>
            </a:fld>
            <a:endParaRPr lang="en-US"/>
          </a:p>
        </p:txBody>
      </p:sp>
    </p:spTree>
    <p:extLst>
      <p:ext uri="{BB962C8B-B14F-4D97-AF65-F5344CB8AC3E}">
        <p14:creationId xmlns:p14="http://schemas.microsoft.com/office/powerpoint/2010/main" val="5553124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https://www.kaggle.com/datasets/sunilthite/text-document-classification-dataset</a:t>
            </a:r>
            <a:endParaRPr lang="en-US" sz="1200">
              <a:solidFill>
                <a:schemeClr val="tx1"/>
              </a:solidFill>
              <a:cs typeface="+mn-cs"/>
            </a:endParaRPr>
          </a:p>
          <a:p>
            <a:r>
              <a:rPr lang="en-US" sz="1200">
                <a:solidFill>
                  <a:srgbClr val="242424"/>
                </a:solidFill>
                <a:cs typeface="Calibri" panose="020F0502020204030204" pitchFamily="34" charset="0"/>
              </a:rPr>
              <a:t> estimator1:The classifier used on view 1.</a:t>
            </a:r>
          </a:p>
          <a:p>
            <a:r>
              <a:rPr lang="en-US" sz="1200">
                <a:solidFill>
                  <a:srgbClr val="242424"/>
                </a:solidFill>
                <a:cs typeface="Calibri" panose="020F0502020204030204" pitchFamily="34" charset="0"/>
              </a:rPr>
              <a:t> estimator2:The classifier used on view 2.</a:t>
            </a:r>
          </a:p>
          <a:p>
            <a:endParaRPr lang="en-US" sz="1200">
              <a:solidFill>
                <a:srgbClr val="242424"/>
              </a:solidFill>
              <a:cs typeface="Calibri" panose="020F0502020204030204" pitchFamily="34" charset="0"/>
            </a:endParaRPr>
          </a:p>
          <a:p>
            <a:pPr algn="l"/>
            <a:r>
              <a:rPr lang="en-US" sz="1800" b="1" i="0" u="none" strike="noStrike" baseline="0">
                <a:latin typeface="Gotham-Medium"/>
              </a:rPr>
              <a:t>SME NOTES:</a:t>
            </a:r>
          </a:p>
          <a:p>
            <a:pPr algn="l"/>
            <a:endParaRPr lang="en-US" sz="1800" b="1" i="0" u="none" strike="noStrike" baseline="0">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 also add a slide showing when and on what type of data, different Models under Co-training algorithm should be used.</a:t>
            </a:r>
          </a:p>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171</a:t>
            </a:fld>
            <a:endParaRPr lang="en-US"/>
          </a:p>
        </p:txBody>
      </p:sp>
    </p:spTree>
    <p:extLst>
      <p:ext uri="{BB962C8B-B14F-4D97-AF65-F5344CB8AC3E}">
        <p14:creationId xmlns:p14="http://schemas.microsoft.com/office/powerpoint/2010/main" val="11688662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172</a:t>
            </a:fld>
            <a:endParaRPr lang="en-US"/>
          </a:p>
        </p:txBody>
      </p:sp>
    </p:spTree>
    <p:extLst>
      <p:ext uri="{BB962C8B-B14F-4D97-AF65-F5344CB8AC3E}">
        <p14:creationId xmlns:p14="http://schemas.microsoft.com/office/powerpoint/2010/main" val="3609812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Initialize: Assign labels to labeled nodes.</a:t>
            </a:r>
          </a:p>
          <a:p>
            <a:r>
              <a:rPr lang="en-US"/>
              <a:t>Propagate: Spread labels to neighboring unlabeled nodes based on edge weights.</a:t>
            </a:r>
          </a:p>
          <a:p>
            <a:r>
              <a:rPr lang="en-US"/>
              <a:t>Iterate: Repeat propagation until convergence.</a:t>
            </a:r>
          </a:p>
          <a:p>
            <a:r>
              <a:rPr lang="en-US"/>
              <a:t> Similar nodes (connected by edges) should have similar labels.</a:t>
            </a:r>
          </a:p>
        </p:txBody>
      </p:sp>
      <p:sp>
        <p:nvSpPr>
          <p:cNvPr id="4" name="Slide Number Placeholder 3"/>
          <p:cNvSpPr>
            <a:spLocks noGrp="1"/>
          </p:cNvSpPr>
          <p:nvPr>
            <p:ph type="sldNum" sz="quarter" idx="5"/>
          </p:nvPr>
        </p:nvSpPr>
        <p:spPr/>
        <p:txBody>
          <a:bodyPr/>
          <a:lstStyle/>
          <a:p>
            <a:fld id="{DA29ACAE-5E26-4705-B071-37A0ED7D4394}" type="slidenum">
              <a:rPr lang="en-US" smtClean="0"/>
              <a:t>173</a:t>
            </a:fld>
            <a:endParaRPr lang="en-US"/>
          </a:p>
        </p:txBody>
      </p:sp>
    </p:spTree>
    <p:extLst>
      <p:ext uri="{BB962C8B-B14F-4D97-AF65-F5344CB8AC3E}">
        <p14:creationId xmlns:p14="http://schemas.microsoft.com/office/powerpoint/2010/main" val="429403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21</a:t>
            </a:fld>
            <a:endParaRPr lang="en-US"/>
          </a:p>
        </p:txBody>
      </p:sp>
    </p:spTree>
    <p:extLst>
      <p:ext uri="{BB962C8B-B14F-4D97-AF65-F5344CB8AC3E}">
        <p14:creationId xmlns:p14="http://schemas.microsoft.com/office/powerpoint/2010/main" val="26960327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174</a:t>
            </a:fld>
            <a:endParaRPr lang="en-US"/>
          </a:p>
        </p:txBody>
      </p:sp>
    </p:spTree>
    <p:extLst>
      <p:ext uri="{BB962C8B-B14F-4D97-AF65-F5344CB8AC3E}">
        <p14:creationId xmlns:p14="http://schemas.microsoft.com/office/powerpoint/2010/main" val="39774610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https://www.kaggle.com/datasets/jainpooja/fake-news-detection</a:t>
            </a:r>
            <a:br>
              <a:rPr lang="en-US" dirty="0"/>
            </a:br>
            <a:br>
              <a:rPr lang="en-US" dirty="0"/>
            </a:br>
            <a:r>
              <a:rPr lang="en-US" b="1" dirty="0"/>
              <a:t>SME NOTES:</a:t>
            </a:r>
          </a:p>
          <a:p>
            <a:endParaRPr lang="en-US" b="1" dirty="0"/>
          </a:p>
          <a:p>
            <a:r>
              <a:rPr lang="en-US" b="1" dirty="0"/>
              <a:t>Consider the below Problem statement for Lab exercise :</a:t>
            </a:r>
            <a:br>
              <a:rPr lang="en-US" b="1" dirty="0"/>
            </a:br>
            <a:br>
              <a:rPr lang="en-US" b="1" dirty="0"/>
            </a:br>
            <a:r>
              <a:rPr lang="en-US" b="0" dirty="0"/>
              <a:t>D</a:t>
            </a:r>
            <a:r>
              <a:rPr lang="en-US" dirty="0"/>
              <a:t>evelop a graph-based semi-supervised learning model to enhance product recommendation accuracy using the Amazon Product Reviews dataset. The goal is to leverage both labeled (review ratings) and unlabeled (review text and product metadata) data to predict user preferences for products based on their historical interactions and similarities with other users.</a:t>
            </a:r>
          </a:p>
          <a:p>
            <a:endParaRPr lang="en-US" dirty="0"/>
          </a:p>
          <a:p>
            <a:r>
              <a:rPr lang="en-US" dirty="0"/>
              <a:t>Dataset Link : https://www.kaggle.com/datasets/saurav9786/amazon-product-reviews</a:t>
            </a:r>
          </a:p>
        </p:txBody>
      </p:sp>
      <p:sp>
        <p:nvSpPr>
          <p:cNvPr id="4" name="Slide Number Placeholder 3"/>
          <p:cNvSpPr>
            <a:spLocks noGrp="1"/>
          </p:cNvSpPr>
          <p:nvPr>
            <p:ph type="sldNum" sz="quarter" idx="5"/>
          </p:nvPr>
        </p:nvSpPr>
        <p:spPr/>
        <p:txBody>
          <a:bodyPr/>
          <a:lstStyle/>
          <a:p>
            <a:fld id="{DA29ACAE-5E26-4705-B071-37A0ED7D4394}" type="slidenum">
              <a:rPr lang="en-US" smtClean="0"/>
              <a:t>175</a:t>
            </a:fld>
            <a:endParaRPr lang="en-US"/>
          </a:p>
        </p:txBody>
      </p:sp>
    </p:spTree>
    <p:extLst>
      <p:ext uri="{BB962C8B-B14F-4D97-AF65-F5344CB8AC3E}">
        <p14:creationId xmlns:p14="http://schemas.microsoft.com/office/powerpoint/2010/main" val="19630295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a:t>SME NOTES:</a:t>
            </a:r>
          </a:p>
          <a:p>
            <a:pPr algn="l"/>
            <a:endParaRPr lang="en-US" sz="1200" b="1"/>
          </a:p>
          <a:p>
            <a:pPr algn="l"/>
            <a:r>
              <a:rPr lang="en-US" sz="1200"/>
              <a:t>Title for this and the remaining Slide needs to be changed from Supervised to Semi-Supervised.</a:t>
            </a:r>
          </a:p>
        </p:txBody>
      </p:sp>
      <p:sp>
        <p:nvSpPr>
          <p:cNvPr id="4" name="Slide Number Placeholder 3"/>
          <p:cNvSpPr>
            <a:spLocks noGrp="1"/>
          </p:cNvSpPr>
          <p:nvPr>
            <p:ph type="sldNum" sz="quarter" idx="5"/>
          </p:nvPr>
        </p:nvSpPr>
        <p:spPr/>
        <p:txBody>
          <a:bodyPr/>
          <a:lstStyle/>
          <a:p>
            <a:fld id="{DA29ACAE-5E26-4705-B071-37A0ED7D4394}" type="slidenum">
              <a:rPr lang="en-US" smtClean="0"/>
              <a:t>176</a:t>
            </a:fld>
            <a:endParaRPr lang="en-US"/>
          </a:p>
        </p:txBody>
      </p:sp>
    </p:spTree>
    <p:extLst>
      <p:ext uri="{BB962C8B-B14F-4D97-AF65-F5344CB8AC3E}">
        <p14:creationId xmlns:p14="http://schemas.microsoft.com/office/powerpoint/2010/main" val="39655851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a:p>
        </p:txBody>
      </p:sp>
      <p:sp>
        <p:nvSpPr>
          <p:cNvPr id="4" name="Slide Number Placeholder 3"/>
          <p:cNvSpPr>
            <a:spLocks noGrp="1"/>
          </p:cNvSpPr>
          <p:nvPr>
            <p:ph type="sldNum" sz="quarter" idx="5"/>
          </p:nvPr>
        </p:nvSpPr>
        <p:spPr/>
        <p:txBody>
          <a:bodyPr/>
          <a:lstStyle/>
          <a:p>
            <a:fld id="{DA29ACAE-5E26-4705-B071-37A0ED7D4394}" type="slidenum">
              <a:rPr lang="en-US" smtClean="0"/>
              <a:t>177</a:t>
            </a:fld>
            <a:endParaRPr lang="en-US"/>
          </a:p>
        </p:txBody>
      </p:sp>
    </p:spTree>
    <p:extLst>
      <p:ext uri="{BB962C8B-B14F-4D97-AF65-F5344CB8AC3E}">
        <p14:creationId xmlns:p14="http://schemas.microsoft.com/office/powerpoint/2010/main" val="36162383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t>SME NOTES:</a:t>
            </a:r>
          </a:p>
          <a:p>
            <a:pPr algn="l"/>
            <a:endParaRPr lang="en-US" sz="1800" b="1" i="0" u="none" strike="noStrike" baseline="0" dirty="0">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also add a slide showing when and on what type of data, different Models under Graph-Based Methods should be used.</a:t>
            </a:r>
            <a:endParaRPr lang="en-US" sz="1200" b="1" dirty="0"/>
          </a:p>
          <a:p>
            <a:pPr algn="l"/>
            <a:r>
              <a:rPr lang="en-US" sz="1200" dirty="0"/>
              <a:t>3D/Animated video can be shown for better understanding for all the Unsupervised and Semi-Supervised Algorithms.</a:t>
            </a:r>
          </a:p>
          <a:p>
            <a:pPr algn="l"/>
            <a:r>
              <a:rPr lang="en-US" sz="1200" dirty="0"/>
              <a:t>Can add a slide for Knowledge Check/MCQ regarding all the algorithms</a:t>
            </a:r>
          </a:p>
        </p:txBody>
      </p:sp>
      <p:sp>
        <p:nvSpPr>
          <p:cNvPr id="4" name="Slide Number Placeholder 3"/>
          <p:cNvSpPr>
            <a:spLocks noGrp="1"/>
          </p:cNvSpPr>
          <p:nvPr>
            <p:ph type="sldNum" sz="quarter" idx="5"/>
          </p:nvPr>
        </p:nvSpPr>
        <p:spPr/>
        <p:txBody>
          <a:bodyPr/>
          <a:lstStyle/>
          <a:p>
            <a:fld id="{DA29ACAE-5E26-4705-B071-37A0ED7D4394}" type="slidenum">
              <a:rPr lang="en-US" smtClean="0"/>
              <a:t>178</a:t>
            </a:fld>
            <a:endParaRPr lang="en-US"/>
          </a:p>
        </p:txBody>
      </p:sp>
    </p:spTree>
    <p:extLst>
      <p:ext uri="{BB962C8B-B14F-4D97-AF65-F5344CB8AC3E}">
        <p14:creationId xmlns:p14="http://schemas.microsoft.com/office/powerpoint/2010/main" val="789207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also add Hierarchical clustering vs. K-means.</a:t>
            </a:r>
          </a:p>
        </p:txBody>
      </p:sp>
      <p:sp>
        <p:nvSpPr>
          <p:cNvPr id="4" name="Slide Number Placeholder 3"/>
          <p:cNvSpPr>
            <a:spLocks noGrp="1"/>
          </p:cNvSpPr>
          <p:nvPr>
            <p:ph type="sldNum" sz="quarter" idx="5"/>
          </p:nvPr>
        </p:nvSpPr>
        <p:spPr/>
        <p:txBody>
          <a:bodyPr/>
          <a:lstStyle/>
          <a:p>
            <a:fld id="{DA29ACAE-5E26-4705-B071-37A0ED7D4394}" type="slidenum">
              <a:rPr lang="en-US" smtClean="0"/>
              <a:t>22</a:t>
            </a:fld>
            <a:endParaRPr lang="en-US"/>
          </a:p>
        </p:txBody>
      </p:sp>
    </p:spTree>
    <p:extLst>
      <p:ext uri="{BB962C8B-B14F-4D97-AF65-F5344CB8AC3E}">
        <p14:creationId xmlns:p14="http://schemas.microsoft.com/office/powerpoint/2010/main" val="259329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add the advance concepts like for choosing the number of clusters Elbow method..</a:t>
            </a:r>
          </a:p>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26</a:t>
            </a:fld>
            <a:endParaRPr lang="en-US"/>
          </a:p>
        </p:txBody>
      </p:sp>
    </p:spTree>
    <p:extLst>
      <p:ext uri="{BB962C8B-B14F-4D97-AF65-F5344CB8AC3E}">
        <p14:creationId xmlns:p14="http://schemas.microsoft.com/office/powerpoint/2010/main" val="3481214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Suppose we have two variables, M1 and M2. The scatter plot of these two variables is shown in Fig 1 on the x-y axis. </a:t>
            </a:r>
          </a:p>
          <a:p>
            <a:pPr marL="171450" indent="-171450">
              <a:buFont typeface="Arial" panose="020B0604020202020204" pitchFamily="34" charset="0"/>
              <a:buChar char="•"/>
            </a:pPr>
            <a:r>
              <a:rPr lang="en-US" dirty="0"/>
              <a:t>We decide to use k clusters, specifically K=2, to categorize the dataset into different groups. </a:t>
            </a:r>
          </a:p>
          <a:p>
            <a:pPr marL="171450" indent="-171450">
              <a:buFont typeface="Arial" panose="020B0604020202020204" pitchFamily="34" charset="0"/>
              <a:buChar char="•"/>
            </a:pPr>
            <a:r>
              <a:rPr lang="en-US" dirty="0"/>
              <a:t>This means we will attempt to divide the dataset into two distinct clusters.</a:t>
            </a:r>
          </a:p>
          <a:p>
            <a:pPr marL="171450" indent="-171450">
              <a:buFont typeface="Arial" panose="020B0604020202020204" pitchFamily="34" charset="0"/>
              <a:buChar char="•"/>
            </a:pPr>
            <a:r>
              <a:rPr lang="en-US" dirty="0"/>
              <a:t> We start by selecting some random k points, or centroids, which can either be data points from the dataset or other points entirely.</a:t>
            </a:r>
          </a:p>
          <a:p>
            <a:pPr marL="171450" indent="-171450">
              <a:buFont typeface="Arial" panose="020B0604020202020204" pitchFamily="34" charset="0"/>
              <a:buChar char="•"/>
            </a:pPr>
            <a:r>
              <a:rPr lang="en-US" dirty="0"/>
              <a:t> In this instance, we choose two points that are not part of the dataset, as shown in Fig 2. Next, we assign each data point from the scatter plot to the nearest centroid. This is done by calculating the distance between points, a concept we are familiar with.</a:t>
            </a:r>
          </a:p>
          <a:p>
            <a:pPr marL="171450" indent="-171450">
              <a:buFont typeface="Arial" panose="020B0604020202020204" pitchFamily="34" charset="0"/>
              <a:buChar char="•"/>
            </a:pPr>
            <a:r>
              <a:rPr lang="en-US" dirty="0"/>
              <a:t> We draw a median line between the two centroids, as illustrated in Fig 3. </a:t>
            </a:r>
          </a:p>
          <a:p>
            <a:pPr marL="171450" indent="-171450">
              <a:buFont typeface="Arial" panose="020B0604020202020204" pitchFamily="34" charset="0"/>
              <a:buChar char="•"/>
            </a:pPr>
            <a:r>
              <a:rPr lang="en-US" dirty="0"/>
              <a:t>From this image, it's clear that points to the left of the line are closer to the K1 (blue) centroid, while points to the right are nearer to the yellow centroid. For visualization, we color the points accordingly in Fig 4.</a:t>
            </a:r>
          </a:p>
          <a:p>
            <a:pPr marL="171450" indent="-171450">
              <a:buFont typeface="Arial" panose="020B0604020202020204" pitchFamily="34" charset="0"/>
              <a:buChar char="•"/>
            </a:pPr>
            <a:r>
              <a:rPr lang="en-US" dirty="0"/>
              <a:t> To refine our clusters, we repeat the process by selecting new centroids. These new centroids are determined by computing the center of gravity of the points in each cluster, as shown in Fig 5. </a:t>
            </a:r>
          </a:p>
          <a:p>
            <a:pPr marL="171450" indent="-171450">
              <a:buFont typeface="Arial" panose="020B0604020202020204" pitchFamily="34" charset="0"/>
              <a:buChar char="•"/>
            </a:pPr>
            <a:r>
              <a:rPr lang="en-US" dirty="0"/>
              <a:t>We then reassign each data point to the closest new centroid, repeating the median line process, resulting in Fig 6. </a:t>
            </a:r>
          </a:p>
          <a:p>
            <a:pPr marL="171450" indent="-171450">
              <a:buFont typeface="Arial" panose="020B0604020202020204" pitchFamily="34" charset="0"/>
              <a:buChar char="•"/>
            </a:pPr>
            <a:r>
              <a:rPr lang="en-US" dirty="0"/>
              <a:t>In this new image, we observe that one yellow point is now on the left side of the line, and two blue points are on the right. These three points are reassigned to their new centroids, as depicted in Fig 7. </a:t>
            </a:r>
          </a:p>
          <a:p>
            <a:pPr marL="171450" indent="-171450">
              <a:buFont typeface="Arial" panose="020B0604020202020204" pitchFamily="34" charset="0"/>
              <a:buChar char="•"/>
            </a:pPr>
            <a:r>
              <a:rPr lang="en-US" dirty="0"/>
              <a:t>Since reassignment has occurred, we repeat the process of finding new centroids (K-points) by calculating the center of gravity again, resulting in new centroids shown in Fig 8.</a:t>
            </a:r>
          </a:p>
          <a:p>
            <a:pPr marL="171450" indent="-171450">
              <a:buFont typeface="Arial" panose="020B0604020202020204" pitchFamily="34" charset="0"/>
              <a:buChar char="•"/>
            </a:pPr>
            <a:r>
              <a:rPr lang="en-US" dirty="0"/>
              <a:t> With these new centroids, we draw another median line and reassign the data points, resulting in the image shown in Fig 9. In Fig 9, there are no misassigned data points on either side of the line, indicating that our model is finalized. Refer to Fig 10 for the completed model.</a:t>
            </a:r>
          </a:p>
        </p:txBody>
      </p:sp>
      <p:sp>
        <p:nvSpPr>
          <p:cNvPr id="4" name="Slide Number Placeholder 3"/>
          <p:cNvSpPr>
            <a:spLocks noGrp="1"/>
          </p:cNvSpPr>
          <p:nvPr>
            <p:ph type="sldNum" sz="quarter" idx="5"/>
          </p:nvPr>
        </p:nvSpPr>
        <p:spPr/>
        <p:txBody>
          <a:bodyPr/>
          <a:lstStyle/>
          <a:p>
            <a:fld id="{DA29ACAE-5E26-4705-B071-37A0ED7D4394}" type="slidenum">
              <a:rPr lang="en-US" smtClean="0"/>
              <a:t>31</a:t>
            </a:fld>
            <a:endParaRPr lang="en-US"/>
          </a:p>
        </p:txBody>
      </p:sp>
    </p:spTree>
    <p:extLst>
      <p:ext uri="{BB962C8B-B14F-4D97-AF65-F5344CB8AC3E}">
        <p14:creationId xmlns:p14="http://schemas.microsoft.com/office/powerpoint/2010/main" val="164704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111111"/>
                </a:solidFill>
                <a:effectLst/>
                <a:highlight>
                  <a:srgbClr val="F7F7F7"/>
                </a:highlight>
                <a:latin typeface="-apple-system"/>
              </a:rPr>
              <a:t>K-Means</a:t>
            </a:r>
            <a:r>
              <a:rPr lang="en-US" b="0" i="0">
                <a:solidFill>
                  <a:srgbClr val="111111"/>
                </a:solidFill>
                <a:effectLst/>
                <a:highlight>
                  <a:srgbClr val="F7F7F7"/>
                </a:highlight>
                <a:latin typeface="-apple-system"/>
              </a:rPr>
              <a:t> is simple to understand and implement.</a:t>
            </a:r>
          </a:p>
          <a:p>
            <a:pPr algn="l">
              <a:buFont typeface="+mj-lt"/>
              <a:buAutoNum type="arabicPeriod"/>
            </a:pPr>
            <a:r>
              <a:rPr lang="en-US" b="0" i="0">
                <a:solidFill>
                  <a:srgbClr val="111111"/>
                </a:solidFill>
                <a:effectLst/>
                <a:highlight>
                  <a:srgbClr val="F7F7F7"/>
                </a:highlight>
                <a:latin typeface="-apple-system"/>
              </a:rPr>
              <a:t>It is computationally efficient, making it suitable for large datasets.</a:t>
            </a:r>
          </a:p>
          <a:p>
            <a:pPr algn="l">
              <a:buFont typeface="+mj-lt"/>
              <a:buAutoNum type="arabicPeriod"/>
            </a:pPr>
            <a:r>
              <a:rPr lang="en-US" b="0" i="0">
                <a:solidFill>
                  <a:srgbClr val="111111"/>
                </a:solidFill>
                <a:effectLst/>
                <a:highlight>
                  <a:srgbClr val="F7F7F7"/>
                </a:highlight>
                <a:latin typeface="-apple-system"/>
              </a:rPr>
              <a:t>It scales well with the size of the dataset.</a:t>
            </a:r>
          </a:p>
          <a:p>
            <a:pPr algn="l">
              <a:buFont typeface="+mj-lt"/>
              <a:buAutoNum type="arabicPeriod"/>
            </a:pPr>
            <a:r>
              <a:rPr lang="en-US" b="0" i="0">
                <a:solidFill>
                  <a:srgbClr val="111111"/>
                </a:solidFill>
                <a:effectLst/>
                <a:highlight>
                  <a:srgbClr val="F7F7F7"/>
                </a:highlight>
                <a:latin typeface="-apple-system"/>
              </a:rPr>
              <a:t>It can be adapted to handle different types of data, such as continuous and categorical.</a:t>
            </a:r>
          </a:p>
          <a:p>
            <a:pPr algn="l">
              <a:buFont typeface="+mj-lt"/>
              <a:buAutoNum type="arabicPeriod"/>
            </a:pPr>
            <a:r>
              <a:rPr lang="en-US" b="0" i="0">
                <a:solidFill>
                  <a:srgbClr val="111111"/>
                </a:solidFill>
                <a:effectLst/>
                <a:highlight>
                  <a:srgbClr val="F7F7F7"/>
                </a:highlight>
                <a:latin typeface="-apple-system"/>
              </a:rPr>
              <a:t>It typically finds a solution quickly, demonstrating fast convergence.</a:t>
            </a:r>
          </a:p>
          <a:p>
            <a:pPr algn="l">
              <a:buFont typeface="+mj-lt"/>
              <a:buAutoNum type="arabicPeriod"/>
            </a:pPr>
            <a:r>
              <a:rPr lang="en-US" b="0" i="0">
                <a:solidFill>
                  <a:srgbClr val="111111"/>
                </a:solidFill>
                <a:effectLst/>
                <a:highlight>
                  <a:srgbClr val="F7F7F7"/>
                </a:highlight>
                <a:latin typeface="-apple-system"/>
              </a:rPr>
              <a:t>The results from K-Means clustering are straightforward and easy to interpret.</a:t>
            </a:r>
          </a:p>
          <a:p>
            <a:pPr algn="l">
              <a:buFont typeface="+mj-lt"/>
              <a:buAutoNum type="arabicPeriod"/>
            </a:pPr>
            <a:r>
              <a:rPr lang="en-US" b="0" i="0">
                <a:solidFill>
                  <a:srgbClr val="111111"/>
                </a:solidFill>
                <a:effectLst/>
                <a:highlight>
                  <a:srgbClr val="F7F7F7"/>
                </a:highlight>
                <a:latin typeface="-apple-system"/>
              </a:rPr>
              <a:t>It is a versatile algorithm, widely used across various fields.</a:t>
            </a:r>
          </a:p>
        </p:txBody>
      </p:sp>
      <p:sp>
        <p:nvSpPr>
          <p:cNvPr id="4" name="Slide Number Placeholder 3"/>
          <p:cNvSpPr>
            <a:spLocks noGrp="1"/>
          </p:cNvSpPr>
          <p:nvPr>
            <p:ph type="sldNum" sz="quarter" idx="5"/>
          </p:nvPr>
        </p:nvSpPr>
        <p:spPr/>
        <p:txBody>
          <a:bodyPr/>
          <a:lstStyle/>
          <a:p>
            <a:fld id="{DA29ACAE-5E26-4705-B071-37A0ED7D4394}" type="slidenum">
              <a:rPr lang="en-US" smtClean="0"/>
              <a:t>32</a:t>
            </a:fld>
            <a:endParaRPr lang="en-US"/>
          </a:p>
        </p:txBody>
      </p:sp>
    </p:spTree>
    <p:extLst>
      <p:ext uri="{BB962C8B-B14F-4D97-AF65-F5344CB8AC3E}">
        <p14:creationId xmlns:p14="http://schemas.microsoft.com/office/powerpoint/2010/main" val="1635492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111111"/>
                </a:solidFill>
                <a:effectLst/>
                <a:highlight>
                  <a:srgbClr val="F7F7F7"/>
                </a:highlight>
                <a:latin typeface="-apple-system"/>
              </a:rPr>
              <a:t>K-Means necessitates the pre-specification of the number of clusters (denoted as K).</a:t>
            </a:r>
          </a:p>
          <a:p>
            <a:pPr algn="l">
              <a:buFont typeface="Arial" panose="020B0604020202020204" pitchFamily="34" charset="0"/>
              <a:buChar char="•"/>
            </a:pPr>
            <a:r>
              <a:rPr lang="en-US" b="0" i="0">
                <a:solidFill>
                  <a:srgbClr val="111111"/>
                </a:solidFill>
                <a:effectLst/>
                <a:highlight>
                  <a:srgbClr val="F7F7F7"/>
                </a:highlight>
                <a:latin typeface="-apple-system"/>
              </a:rPr>
              <a:t>The algorithm’s effectiveness is heavily influenced by the initial positioning of centroids. Inadequate initialization can result in less than ideal clusters and settling at local minima. To find an optimal solution, it might be necessary to run the algorithm multiple times with different starting points.</a:t>
            </a:r>
          </a:p>
          <a:p>
            <a:pPr algn="l">
              <a:buFont typeface="Arial" panose="020B0604020202020204" pitchFamily="34" charset="0"/>
              <a:buChar char="•"/>
            </a:pPr>
            <a:r>
              <a:rPr lang="en-US" b="0" i="0">
                <a:solidFill>
                  <a:srgbClr val="111111"/>
                </a:solidFill>
                <a:effectLst/>
                <a:highlight>
                  <a:srgbClr val="F7F7F7"/>
                </a:highlight>
                <a:latin typeface="-apple-system"/>
              </a:rPr>
              <a:t>K-Means operates under the assumption that clusters are spherical and of uniform size. This makes it unsuitable for clusters that are irregularly shaped or vary in size and density. It may not accurately represent complex cluster structures.</a:t>
            </a:r>
          </a:p>
          <a:p>
            <a:pPr algn="l">
              <a:buFont typeface="Arial" panose="020B0604020202020204" pitchFamily="34" charset="0"/>
              <a:buChar char="•"/>
            </a:pPr>
            <a:r>
              <a:rPr lang="en-US" b="0" i="0">
                <a:solidFill>
                  <a:srgbClr val="111111"/>
                </a:solidFill>
                <a:effectLst/>
                <a:highlight>
                  <a:srgbClr val="F7F7F7"/>
                </a:highlight>
                <a:latin typeface="-apple-system"/>
              </a:rPr>
              <a:t>K-Means is susceptible to outliers and noise in the data. Outliers can cause significant distortions in the clustering results, while noise can lead to incorrect placement of centroids and cluster assignments.</a:t>
            </a:r>
          </a:p>
          <a:p>
            <a:pPr algn="l">
              <a:buFont typeface="Arial" panose="020B0604020202020204" pitchFamily="34" charset="0"/>
              <a:buChar char="•"/>
            </a:pPr>
            <a:r>
              <a:rPr lang="en-US" b="0" i="0">
                <a:solidFill>
                  <a:srgbClr val="111111"/>
                </a:solidFill>
                <a:effectLst/>
                <a:highlight>
                  <a:srgbClr val="F7F7F7"/>
                </a:highlight>
                <a:latin typeface="-apple-system"/>
              </a:rPr>
              <a:t>K-Means may face difficulties when dealing with very large datasets. As the number of data points increases, so does the computational complexity. This could necessitate significant memory and processing power for big data applications.</a:t>
            </a:r>
          </a:p>
          <a:p>
            <a:pPr algn="l">
              <a:buFont typeface="Arial" panose="020B0604020202020204" pitchFamily="34" charset="0"/>
              <a:buChar char="•"/>
            </a:pPr>
            <a:r>
              <a:rPr lang="en-US" b="0" i="0">
                <a:solidFill>
                  <a:srgbClr val="111111"/>
                </a:solidFill>
                <a:effectLst/>
                <a:highlight>
                  <a:srgbClr val="F7F7F7"/>
                </a:highlight>
                <a:latin typeface="-apple-system"/>
              </a:rPr>
              <a:t>K-Means can have issues with high-dimensional data due to the “curse of dimensionality.” Distance metrics become less effective in high dimensions. Techniques to reduce dimensionality may be required, which could result in the loss of important information.</a:t>
            </a:r>
          </a:p>
          <a:p>
            <a:pPr algn="l">
              <a:buFont typeface="Arial" panose="020B0604020202020204" pitchFamily="34" charset="0"/>
              <a:buChar char="•"/>
            </a:pPr>
            <a:r>
              <a:rPr lang="en-US" b="0" i="0">
                <a:solidFill>
                  <a:srgbClr val="111111"/>
                </a:solidFill>
                <a:effectLst/>
                <a:highlight>
                  <a:srgbClr val="F7F7F7"/>
                </a:highlight>
                <a:latin typeface="-apple-system"/>
              </a:rPr>
              <a:t>K-Means is dependent on Euclidean distance, which may not be appropriate for all types of data.</a:t>
            </a:r>
          </a:p>
        </p:txBody>
      </p:sp>
      <p:sp>
        <p:nvSpPr>
          <p:cNvPr id="4" name="Slide Number Placeholder 3"/>
          <p:cNvSpPr>
            <a:spLocks noGrp="1"/>
          </p:cNvSpPr>
          <p:nvPr>
            <p:ph type="sldNum" sz="quarter" idx="5"/>
          </p:nvPr>
        </p:nvSpPr>
        <p:spPr/>
        <p:txBody>
          <a:bodyPr/>
          <a:lstStyle/>
          <a:p>
            <a:fld id="{DA29ACAE-5E26-4705-B071-37A0ED7D4394}" type="slidenum">
              <a:rPr lang="en-US" smtClean="0"/>
              <a:t>33</a:t>
            </a:fld>
            <a:endParaRPr lang="en-US"/>
          </a:p>
        </p:txBody>
      </p:sp>
    </p:spTree>
    <p:extLst>
      <p:ext uri="{BB962C8B-B14F-4D97-AF65-F5344CB8AC3E}">
        <p14:creationId xmlns:p14="http://schemas.microsoft.com/office/powerpoint/2010/main" val="10148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Dataset: </a:t>
            </a:r>
            <a:r>
              <a:rPr lang="en-US" b="0" i="0">
                <a:solidFill>
                  <a:srgbClr val="D5D5D5"/>
                </a:solidFill>
                <a:effectLst/>
                <a:highlight>
                  <a:srgbClr val="383838"/>
                </a:highlight>
                <a:latin typeface="Roboto" panose="02000000000000000000" pitchFamily="2" charset="0"/>
              </a:rPr>
              <a:t>https://www.kaggle.com/code/heeraldedhia/kmeans-clustering-for-customer-data</a:t>
            </a:r>
            <a:endParaRPr lang="en-US" b="0"/>
          </a:p>
        </p:txBody>
      </p:sp>
      <p:sp>
        <p:nvSpPr>
          <p:cNvPr id="4" name="Slide Number Placeholder 3"/>
          <p:cNvSpPr>
            <a:spLocks noGrp="1"/>
          </p:cNvSpPr>
          <p:nvPr>
            <p:ph type="sldNum" sz="quarter" idx="5"/>
          </p:nvPr>
        </p:nvSpPr>
        <p:spPr/>
        <p:txBody>
          <a:bodyPr/>
          <a:lstStyle/>
          <a:p>
            <a:fld id="{DA29ACAE-5E26-4705-B071-37A0ED7D4394}" type="slidenum">
              <a:rPr lang="en-US" smtClean="0"/>
              <a:t>43</a:t>
            </a:fld>
            <a:endParaRPr lang="en-US"/>
          </a:p>
        </p:txBody>
      </p:sp>
    </p:spTree>
    <p:extLst>
      <p:ext uri="{BB962C8B-B14F-4D97-AF65-F5344CB8AC3E}">
        <p14:creationId xmlns:p14="http://schemas.microsoft.com/office/powerpoint/2010/main" val="3604007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A29ACAE-5E26-4705-B071-37A0ED7D4394}" type="slidenum">
              <a:rPr lang="en-US" smtClean="0"/>
              <a:t>44</a:t>
            </a:fld>
            <a:endParaRPr lang="en-US"/>
          </a:p>
        </p:txBody>
      </p:sp>
    </p:spTree>
    <p:extLst>
      <p:ext uri="{BB962C8B-B14F-4D97-AF65-F5344CB8AC3E}">
        <p14:creationId xmlns:p14="http://schemas.microsoft.com/office/powerpoint/2010/main" val="2822905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A29ACAE-5E26-4705-B071-37A0ED7D4394}" type="slidenum">
              <a:rPr lang="en-US" smtClean="0"/>
              <a:t>45</a:t>
            </a:fld>
            <a:endParaRPr lang="en-US"/>
          </a:p>
        </p:txBody>
      </p:sp>
    </p:spTree>
    <p:extLst>
      <p:ext uri="{BB962C8B-B14F-4D97-AF65-F5344CB8AC3E}">
        <p14:creationId xmlns:p14="http://schemas.microsoft.com/office/powerpoint/2010/main" val="424963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1" i="0">
                <a:solidFill>
                  <a:srgbClr val="111111"/>
                </a:solidFill>
                <a:effectLst/>
                <a:highlight>
                  <a:srgbClr val="F7F7F7"/>
                </a:highlight>
                <a:latin typeface="-apple-system"/>
              </a:rPr>
            </a:br>
            <a:endParaRPr lang="en-US" b="1" i="0">
              <a:solidFill>
                <a:srgbClr val="111111"/>
              </a:solidFill>
              <a:effectLst/>
              <a:highlight>
                <a:srgbClr val="F7F7F7"/>
              </a:highlight>
              <a:latin typeface="-apple-system"/>
            </a:endParaRPr>
          </a:p>
          <a:p>
            <a:pPr algn="l"/>
            <a:r>
              <a:rPr lang="en-US" b="1" i="0">
                <a:solidFill>
                  <a:srgbClr val="111111"/>
                </a:solidFill>
                <a:effectLst/>
                <a:highlight>
                  <a:srgbClr val="F7F7F7"/>
                </a:highlight>
                <a:latin typeface="-apple-system"/>
              </a:rPr>
              <a:t>Association Rule</a:t>
            </a:r>
          </a:p>
          <a:p>
            <a:pPr algn="l"/>
            <a:r>
              <a:rPr lang="en-US" b="0" i="0">
                <a:solidFill>
                  <a:srgbClr val="111111"/>
                </a:solidFill>
                <a:effectLst/>
                <a:highlight>
                  <a:srgbClr val="F7F7F7"/>
                </a:highlight>
                <a:latin typeface="-apple-system"/>
              </a:rPr>
              <a:t> An association rule is a type of unsupervised learning technique used to discover relationships among variables in a large database. It identifies groups of items that frequently appear together in the dataset.</a:t>
            </a:r>
          </a:p>
          <a:p>
            <a:pPr algn="l"/>
            <a:endParaRPr lang="en-US" b="0" i="0">
              <a:solidFill>
                <a:srgbClr val="111111"/>
              </a:solidFill>
              <a:effectLst/>
              <a:highlight>
                <a:srgbClr val="F7F7F7"/>
              </a:highlight>
              <a:latin typeface="-apple-system"/>
            </a:endParaRPr>
          </a:p>
          <a:p>
            <a:pPr algn="l"/>
            <a:r>
              <a:rPr lang="en-US" b="1" i="0">
                <a:solidFill>
                  <a:srgbClr val="111111"/>
                </a:solidFill>
                <a:effectLst/>
                <a:highlight>
                  <a:srgbClr val="F7F7F7"/>
                </a:highlight>
                <a:latin typeface="-apple-system"/>
              </a:rPr>
              <a:t>Clustering</a:t>
            </a:r>
            <a:r>
              <a:rPr lang="en-US" b="0" i="0">
                <a:solidFill>
                  <a:srgbClr val="111111"/>
                </a:solidFill>
                <a:effectLst/>
                <a:highlight>
                  <a:srgbClr val="F7F7F7"/>
                </a:highlight>
                <a:latin typeface="-apple-system"/>
              </a:rPr>
              <a:t> </a:t>
            </a:r>
            <a:r>
              <a:rPr lang="en-US" b="0" i="0" err="1">
                <a:solidFill>
                  <a:srgbClr val="111111"/>
                </a:solidFill>
                <a:effectLst/>
                <a:highlight>
                  <a:srgbClr val="F7F7F7"/>
                </a:highlight>
                <a:latin typeface="-apple-system"/>
              </a:rPr>
              <a:t>Clustering</a:t>
            </a:r>
            <a:r>
              <a:rPr lang="en-US" b="0" i="0">
                <a:solidFill>
                  <a:srgbClr val="111111"/>
                </a:solidFill>
                <a:effectLst/>
                <a:highlight>
                  <a:srgbClr val="F7F7F7"/>
                </a:highlight>
                <a:latin typeface="-apple-system"/>
              </a:rPr>
              <a:t> is a process that groups objects into clusters based on their similarities. Objects in the same group have high similarity and are dissimilar to objects in other groups. Cluster analysis identifies similarities between data objects and classifies them according to the presence or absence of these similarities.</a:t>
            </a:r>
          </a:p>
          <a:p>
            <a:pPr algn="l"/>
            <a:endParaRPr lang="en-US" b="0" i="0">
              <a:solidFill>
                <a:srgbClr val="111111"/>
              </a:solidFill>
              <a:effectLst/>
              <a:highlight>
                <a:srgbClr val="F7F7F7"/>
              </a:highlight>
              <a:latin typeface="-apple-system"/>
            </a:endParaRPr>
          </a:p>
          <a:p>
            <a:br>
              <a:rPr lang="en-US">
                <a:effectLst/>
              </a:rPr>
            </a:br>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12</a:t>
            </a:fld>
            <a:endParaRPr lang="en-US"/>
          </a:p>
        </p:txBody>
      </p:sp>
    </p:spTree>
    <p:extLst>
      <p:ext uri="{BB962C8B-B14F-4D97-AF65-F5344CB8AC3E}">
        <p14:creationId xmlns:p14="http://schemas.microsoft.com/office/powerpoint/2010/main" val="3613241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A29ACAE-5E26-4705-B071-37A0ED7D4394}" type="slidenum">
              <a:rPr lang="en-US" smtClean="0"/>
              <a:t>46</a:t>
            </a:fld>
            <a:endParaRPr lang="en-US"/>
          </a:p>
        </p:txBody>
      </p:sp>
    </p:spTree>
    <p:extLst>
      <p:ext uri="{BB962C8B-B14F-4D97-AF65-F5344CB8AC3E}">
        <p14:creationId xmlns:p14="http://schemas.microsoft.com/office/powerpoint/2010/main" val="1071309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can  add  Understand how clusters can be updated dynamically as new data points arrive.</a:t>
            </a:r>
          </a:p>
        </p:txBody>
      </p:sp>
      <p:sp>
        <p:nvSpPr>
          <p:cNvPr id="4" name="Slide Number Placeholder 3"/>
          <p:cNvSpPr>
            <a:spLocks noGrp="1"/>
          </p:cNvSpPr>
          <p:nvPr>
            <p:ph type="sldNum" sz="quarter" idx="5"/>
          </p:nvPr>
        </p:nvSpPr>
        <p:spPr/>
        <p:txBody>
          <a:bodyPr/>
          <a:lstStyle/>
          <a:p>
            <a:fld id="{DA29ACAE-5E26-4705-B071-37A0ED7D4394}" type="slidenum">
              <a:rPr lang="en-US" smtClean="0"/>
              <a:t>49</a:t>
            </a:fld>
            <a:endParaRPr lang="en-US"/>
          </a:p>
        </p:txBody>
      </p:sp>
    </p:spTree>
    <p:extLst>
      <p:ext uri="{BB962C8B-B14F-4D97-AF65-F5344CB8AC3E}">
        <p14:creationId xmlns:p14="http://schemas.microsoft.com/office/powerpoint/2010/main" val="1506735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50</a:t>
            </a:fld>
            <a:endParaRPr lang="en-US"/>
          </a:p>
        </p:txBody>
      </p:sp>
    </p:spTree>
    <p:extLst>
      <p:ext uri="{BB962C8B-B14F-4D97-AF65-F5344CB8AC3E}">
        <p14:creationId xmlns:p14="http://schemas.microsoft.com/office/powerpoint/2010/main" val="915672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11111"/>
                </a:solidFill>
                <a:effectLst/>
                <a:highlight>
                  <a:srgbClr val="F7F7F7"/>
                </a:highlight>
                <a:latin typeface="-apple-system"/>
              </a:rPr>
              <a:t>Agglomerative clustering begins with every data point forming an individual cluster. It then progressively combines the nearest clusters in an iterative process until only a single cluster is left or a predetermined number of clusters has been achieved. This method adopts a bottom-up strategy, constructing a hierarchical structure of clusters that is visualized using a dendrogram</a:t>
            </a:r>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51</a:t>
            </a:fld>
            <a:endParaRPr lang="en-US"/>
          </a:p>
        </p:txBody>
      </p:sp>
    </p:spTree>
    <p:extLst>
      <p:ext uri="{BB962C8B-B14F-4D97-AF65-F5344CB8AC3E}">
        <p14:creationId xmlns:p14="http://schemas.microsoft.com/office/powerpoint/2010/main" val="680684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52</a:t>
            </a:fld>
            <a:endParaRPr lang="en-US"/>
          </a:p>
        </p:txBody>
      </p:sp>
    </p:spTree>
    <p:extLst>
      <p:ext uri="{BB962C8B-B14F-4D97-AF65-F5344CB8AC3E}">
        <p14:creationId xmlns:p14="http://schemas.microsoft.com/office/powerpoint/2010/main" val="1541739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3A3B41"/>
                </a:solidFill>
                <a:effectLst/>
                <a:highlight>
                  <a:srgbClr val="F9FAFF"/>
                </a:highlight>
                <a:latin typeface="Montserrat" panose="020F0502020204030204" pitchFamily="2" charset="0"/>
              </a:rPr>
              <a:t>The data points </a:t>
            </a:r>
            <a:r>
              <a:rPr lang="en-US" b="0" i="0" err="1">
                <a:solidFill>
                  <a:srgbClr val="3A3B41"/>
                </a:solidFill>
                <a:effectLst/>
                <a:highlight>
                  <a:srgbClr val="F9FAFF"/>
                </a:highlight>
                <a:latin typeface="Montserrat" panose="020F0502020204030204" pitchFamily="2" charset="0"/>
              </a:rPr>
              <a:t>a,b,c</a:t>
            </a:r>
            <a:r>
              <a:rPr lang="en-US" b="0" i="0">
                <a:solidFill>
                  <a:srgbClr val="3A3B41"/>
                </a:solidFill>
                <a:effectLst/>
                <a:highlight>
                  <a:srgbClr val="F9FAFF"/>
                </a:highlight>
                <a:latin typeface="Montserrat" panose="020F0502020204030204" pitchFamily="2" charset="0"/>
              </a:rPr>
              <a:t>…f are assigned to each individual cluster.</a:t>
            </a:r>
          </a:p>
          <a:p>
            <a:pPr algn="l">
              <a:buFont typeface="Arial" panose="020B0604020202020204" pitchFamily="34" charset="0"/>
              <a:buChar char="•"/>
            </a:pPr>
            <a:r>
              <a:rPr lang="en-US" b="0" i="0">
                <a:solidFill>
                  <a:srgbClr val="3A3B41"/>
                </a:solidFill>
                <a:effectLst/>
                <a:highlight>
                  <a:srgbClr val="F9FAFF"/>
                </a:highlight>
                <a:latin typeface="Montserrat" panose="020F0502020204030204" pitchFamily="2" charset="0"/>
              </a:rPr>
              <a:t>After calculating the proximity matrix, based on the similarity the points </a:t>
            </a:r>
            <a:r>
              <a:rPr lang="en-US" b="0" i="0" err="1">
                <a:solidFill>
                  <a:srgbClr val="3A3B41"/>
                </a:solidFill>
                <a:effectLst/>
                <a:highlight>
                  <a:srgbClr val="F9FAFF"/>
                </a:highlight>
                <a:latin typeface="Montserrat" panose="020F0502020204030204" pitchFamily="2" charset="0"/>
              </a:rPr>
              <a:t>b,c</a:t>
            </a:r>
            <a:r>
              <a:rPr lang="en-US" b="0" i="0">
                <a:solidFill>
                  <a:srgbClr val="3A3B41"/>
                </a:solidFill>
                <a:effectLst/>
                <a:highlight>
                  <a:srgbClr val="F9FAFF"/>
                </a:highlight>
                <a:latin typeface="Montserrat" panose="020F0502020204030204" pitchFamily="2" charset="0"/>
              </a:rPr>
              <a:t> and </a:t>
            </a:r>
            <a:r>
              <a:rPr lang="en-US" b="0" i="0" err="1">
                <a:solidFill>
                  <a:srgbClr val="3A3B41"/>
                </a:solidFill>
                <a:effectLst/>
                <a:highlight>
                  <a:srgbClr val="F9FAFF"/>
                </a:highlight>
                <a:latin typeface="Montserrat" panose="020F0502020204030204" pitchFamily="2" charset="0"/>
              </a:rPr>
              <a:t>d,e</a:t>
            </a:r>
            <a:r>
              <a:rPr lang="en-US" b="0" i="0">
                <a:solidFill>
                  <a:srgbClr val="3A3B41"/>
                </a:solidFill>
                <a:effectLst/>
                <a:highlight>
                  <a:srgbClr val="F9FAFF"/>
                </a:highlight>
                <a:latin typeface="Montserrat" panose="020F0502020204030204" pitchFamily="2" charset="0"/>
              </a:rPr>
              <a:t> are merged together to form clusters.</a:t>
            </a:r>
          </a:p>
          <a:p>
            <a:pPr algn="l">
              <a:buFont typeface="Arial" panose="020B0604020202020204" pitchFamily="34" charset="0"/>
              <a:buChar char="•"/>
            </a:pPr>
            <a:r>
              <a:rPr lang="en-US" b="0" i="0">
                <a:solidFill>
                  <a:srgbClr val="3A3B41"/>
                </a:solidFill>
                <a:effectLst/>
                <a:highlight>
                  <a:srgbClr val="F9FAFF"/>
                </a:highlight>
                <a:latin typeface="Montserrat" panose="020F0502020204030204" pitchFamily="2" charset="0"/>
              </a:rPr>
              <a:t>Again, the proximity matrix is computed and clusters with points </a:t>
            </a:r>
            <a:r>
              <a:rPr lang="en-US" b="0" i="0" err="1">
                <a:solidFill>
                  <a:srgbClr val="3A3B41"/>
                </a:solidFill>
                <a:effectLst/>
                <a:highlight>
                  <a:srgbClr val="F9FAFF"/>
                </a:highlight>
                <a:latin typeface="Montserrat" panose="020F0502020204030204" pitchFamily="2" charset="0"/>
              </a:rPr>
              <a:t>d,e</a:t>
            </a:r>
            <a:r>
              <a:rPr lang="en-US" b="0" i="0">
                <a:solidFill>
                  <a:srgbClr val="3A3B41"/>
                </a:solidFill>
                <a:effectLst/>
                <a:highlight>
                  <a:srgbClr val="F9FAFF"/>
                </a:highlight>
                <a:latin typeface="Montserrat" panose="020F0502020204030204" pitchFamily="2" charset="0"/>
              </a:rPr>
              <a:t> and f are merged together.</a:t>
            </a:r>
          </a:p>
          <a:p>
            <a:pPr algn="l">
              <a:buFont typeface="Arial" panose="020B0604020202020204" pitchFamily="34" charset="0"/>
              <a:buChar char="•"/>
            </a:pPr>
            <a:r>
              <a:rPr lang="en-US" b="0" i="0">
                <a:solidFill>
                  <a:srgbClr val="3A3B41"/>
                </a:solidFill>
                <a:effectLst/>
                <a:highlight>
                  <a:srgbClr val="F9FAFF"/>
                </a:highlight>
                <a:latin typeface="Montserrat" panose="020F0502020204030204" pitchFamily="2" charset="0"/>
              </a:rPr>
              <a:t>And again, the proximity matrix is computed, then the clusters with points </a:t>
            </a:r>
            <a:r>
              <a:rPr lang="en-US" b="0" i="0" err="1">
                <a:solidFill>
                  <a:srgbClr val="3A3B41"/>
                </a:solidFill>
                <a:effectLst/>
                <a:highlight>
                  <a:srgbClr val="F9FAFF"/>
                </a:highlight>
                <a:latin typeface="Montserrat" panose="020F0502020204030204" pitchFamily="2" charset="0"/>
              </a:rPr>
              <a:t>d,e,f</a:t>
            </a:r>
            <a:r>
              <a:rPr lang="en-US" b="0" i="0">
                <a:solidFill>
                  <a:srgbClr val="3A3B41"/>
                </a:solidFill>
                <a:effectLst/>
                <a:highlight>
                  <a:srgbClr val="F9FAFF"/>
                </a:highlight>
                <a:latin typeface="Montserrat" panose="020F0502020204030204" pitchFamily="2" charset="0"/>
              </a:rPr>
              <a:t> and </a:t>
            </a:r>
            <a:r>
              <a:rPr lang="en-US" b="0" i="0" err="1">
                <a:solidFill>
                  <a:srgbClr val="3A3B41"/>
                </a:solidFill>
                <a:effectLst/>
                <a:highlight>
                  <a:srgbClr val="F9FAFF"/>
                </a:highlight>
                <a:latin typeface="Montserrat" panose="020F0502020204030204" pitchFamily="2" charset="0"/>
              </a:rPr>
              <a:t>b,c</a:t>
            </a:r>
            <a:r>
              <a:rPr lang="en-US" b="0" i="0">
                <a:solidFill>
                  <a:srgbClr val="3A3B41"/>
                </a:solidFill>
                <a:effectLst/>
                <a:highlight>
                  <a:srgbClr val="F9FAFF"/>
                </a:highlight>
                <a:latin typeface="Montserrat" panose="020F0502020204030204" pitchFamily="2" charset="0"/>
              </a:rPr>
              <a:t> are merged together to form a cluster.</a:t>
            </a:r>
          </a:p>
          <a:p>
            <a:pPr algn="l">
              <a:buFont typeface="Arial" panose="020B0604020202020204" pitchFamily="34" charset="0"/>
              <a:buChar char="•"/>
            </a:pPr>
            <a:r>
              <a:rPr lang="en-US" b="0" i="0">
                <a:solidFill>
                  <a:srgbClr val="3A3B41"/>
                </a:solidFill>
                <a:effectLst/>
                <a:highlight>
                  <a:srgbClr val="F9FAFF"/>
                </a:highlight>
                <a:latin typeface="Montserrat" panose="020F0502020204030204" pitchFamily="2" charset="0"/>
              </a:rPr>
              <a:t>As a final step, the remaining clusters are merged together to form a single cluster.</a:t>
            </a:r>
          </a:p>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53</a:t>
            </a:fld>
            <a:endParaRPr lang="en-US"/>
          </a:p>
        </p:txBody>
      </p:sp>
    </p:spTree>
    <p:extLst>
      <p:ext uri="{BB962C8B-B14F-4D97-AF65-F5344CB8AC3E}">
        <p14:creationId xmlns:p14="http://schemas.microsoft.com/office/powerpoint/2010/main" val="2733683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56</a:t>
            </a:fld>
            <a:endParaRPr lang="en-US"/>
          </a:p>
        </p:txBody>
      </p:sp>
    </p:spTree>
    <p:extLst>
      <p:ext uri="{BB962C8B-B14F-4D97-AF65-F5344CB8AC3E}">
        <p14:creationId xmlns:p14="http://schemas.microsoft.com/office/powerpoint/2010/main" val="476455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11111"/>
                </a:solidFill>
                <a:effectLst/>
                <a:highlight>
                  <a:srgbClr val="F7F7F7"/>
                </a:highlight>
                <a:latin typeface="-apple-system"/>
              </a:rPr>
              <a:t>Complete Linkage: This method uses the greatest distance between elements in each pair of clusters to calculate the distance between two clusters.</a:t>
            </a:r>
          </a:p>
          <a:p>
            <a:pPr algn="l"/>
            <a:r>
              <a:rPr lang="en-US" b="0" i="0">
                <a:solidFill>
                  <a:srgbClr val="111111"/>
                </a:solidFill>
                <a:effectLst/>
                <a:highlight>
                  <a:srgbClr val="F7F7F7"/>
                </a:highlight>
                <a:latin typeface="-apple-system"/>
              </a:rPr>
              <a:t>Single Linkage: This approach measures the distance between clusters based on the shortest distance between the nearest points of the clusters.</a:t>
            </a:r>
          </a:p>
        </p:txBody>
      </p:sp>
      <p:sp>
        <p:nvSpPr>
          <p:cNvPr id="4" name="Slide Number Placeholder 3"/>
          <p:cNvSpPr>
            <a:spLocks noGrp="1"/>
          </p:cNvSpPr>
          <p:nvPr>
            <p:ph type="sldNum" sz="quarter" idx="5"/>
          </p:nvPr>
        </p:nvSpPr>
        <p:spPr/>
        <p:txBody>
          <a:bodyPr/>
          <a:lstStyle/>
          <a:p>
            <a:fld id="{DA29ACAE-5E26-4705-B071-37A0ED7D4394}" type="slidenum">
              <a:rPr lang="en-US" smtClean="0"/>
              <a:t>61</a:t>
            </a:fld>
            <a:endParaRPr lang="en-US"/>
          </a:p>
        </p:txBody>
      </p:sp>
    </p:spTree>
    <p:extLst>
      <p:ext uri="{BB962C8B-B14F-4D97-AF65-F5344CB8AC3E}">
        <p14:creationId xmlns:p14="http://schemas.microsoft.com/office/powerpoint/2010/main" val="2858723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63</a:t>
            </a:fld>
            <a:endParaRPr lang="en-US"/>
          </a:p>
        </p:txBody>
      </p:sp>
    </p:spTree>
    <p:extLst>
      <p:ext uri="{BB962C8B-B14F-4D97-AF65-F5344CB8AC3E}">
        <p14:creationId xmlns:p14="http://schemas.microsoft.com/office/powerpoint/2010/main" val="1898822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11111"/>
                </a:solidFill>
                <a:effectLst/>
                <a:highlight>
                  <a:srgbClr val="F7F7F7"/>
                </a:highlight>
                <a:latin typeface="-apple-system"/>
              </a:rPr>
              <a:t>Divisive clustering starts with a single cluster that includes all data points. It then repeatedly divides the cluster into smaller ones until each data point forms its own cluster or until a specified number of clusters is reached. This method employs a top-down strategy, resulting in a hierarchical arrangement of clusters</a:t>
            </a:r>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64</a:t>
            </a:fld>
            <a:endParaRPr lang="en-US"/>
          </a:p>
        </p:txBody>
      </p:sp>
    </p:spTree>
    <p:extLst>
      <p:ext uri="{BB962C8B-B14F-4D97-AF65-F5344CB8AC3E}">
        <p14:creationId xmlns:p14="http://schemas.microsoft.com/office/powerpoint/2010/main" val="323959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SME Notes : Can add  Challenges of unsupervised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also add real world application</a:t>
            </a:r>
          </a:p>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a:t>
            </a:fld>
            <a:endParaRPr lang="en-US"/>
          </a:p>
        </p:txBody>
      </p:sp>
    </p:spTree>
    <p:extLst>
      <p:ext uri="{BB962C8B-B14F-4D97-AF65-F5344CB8AC3E}">
        <p14:creationId xmlns:p14="http://schemas.microsoft.com/office/powerpoint/2010/main" val="2138427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65</a:t>
            </a:fld>
            <a:endParaRPr lang="en-US"/>
          </a:p>
        </p:txBody>
      </p:sp>
    </p:spTree>
    <p:extLst>
      <p:ext uri="{BB962C8B-B14F-4D97-AF65-F5344CB8AC3E}">
        <p14:creationId xmlns:p14="http://schemas.microsoft.com/office/powerpoint/2010/main" val="3418330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 need to specify the number of clusters beforehand</a:t>
            </a:r>
            <a:r>
              <a:rPr lang="en-US"/>
              <a:t>: Hierarchical clustering automatically generates a hierarchy of clusters, allowing flexibility in the number of clusters chosen.</a:t>
            </a:r>
          </a:p>
          <a:p>
            <a:r>
              <a:rPr lang="en-US" b="1"/>
              <a:t>Hierarchical representation</a:t>
            </a:r>
            <a:r>
              <a:rPr lang="en-US"/>
              <a:t>: Produces a dendrogram that visually represents the clustering process, aiding in understanding cluster relationships.</a:t>
            </a:r>
          </a:p>
          <a:p>
            <a:r>
              <a:rPr lang="en-US" b="1"/>
              <a:t>Flexibility in cluster shapes</a:t>
            </a:r>
            <a:r>
              <a:rPr lang="en-US"/>
              <a:t>: Can handle clusters of various shapes and sizes, making it suitable for complex datasets.</a:t>
            </a:r>
          </a:p>
          <a:p>
            <a:r>
              <a:rPr lang="en-US" b="1"/>
              <a:t>No sensitivity to initialization</a:t>
            </a:r>
            <a:r>
              <a:rPr lang="en-US"/>
              <a:t>: Unlike k-means, hierarchical clustering is not sensitive to initial cluster centroids, leading to more consistent results.</a:t>
            </a:r>
          </a:p>
          <a:p>
            <a:r>
              <a:rPr lang="en-US" b="1"/>
              <a:t>Incorporation of different distance metrics</a:t>
            </a:r>
            <a:r>
              <a:rPr lang="en-US"/>
              <a:t>: Can utilize various distance measures to accommodate different types of data and domains.</a:t>
            </a:r>
          </a:p>
          <a:p>
            <a:r>
              <a:rPr lang="en-US" b="1"/>
              <a:t>Interpretability</a:t>
            </a:r>
            <a:r>
              <a:rPr lang="en-US"/>
              <a:t>: The hierarchical structure allows for easy interpretation, enabling the identification of meaningful subgroups within the data.</a:t>
            </a:r>
          </a:p>
          <a:p>
            <a:r>
              <a:rPr lang="en-US" b="1"/>
              <a:t>Merge and split clusters</a:t>
            </a:r>
            <a:r>
              <a:rPr lang="en-US"/>
              <a:t>: Provides the ability to merge or split clusters at different levels of the dendrogram, allowing for exploration of data at various granularities.</a:t>
            </a:r>
          </a:p>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66</a:t>
            </a:fld>
            <a:endParaRPr lang="en-US"/>
          </a:p>
        </p:txBody>
      </p:sp>
    </p:spTree>
    <p:extLst>
      <p:ext uri="{BB962C8B-B14F-4D97-AF65-F5344CB8AC3E}">
        <p14:creationId xmlns:p14="http://schemas.microsoft.com/office/powerpoint/2010/main" val="244794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Computationally intensive</a:t>
            </a:r>
            <a:r>
              <a:rPr lang="en-US"/>
              <a:t>: Hierarchical clustering can be computationally expensive, especially for large datasets, as it requires calculating distances between all pairs of data points.</a:t>
            </a:r>
          </a:p>
          <a:p>
            <a:r>
              <a:rPr lang="en-US" b="1"/>
              <a:t>Memory requirements</a:t>
            </a:r>
            <a:r>
              <a:rPr lang="en-US"/>
              <a:t>: Building the entire dendrogram structure may require a significant amount of memory, making it impractical for very large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Difficulty in handling noise and outliers</a:t>
            </a:r>
            <a:r>
              <a:rPr lang="en-US"/>
              <a:t>: Hierarchical clustering can be sensitive to noise and outliers, which can affect the structure of the dendrogram and the resulting clusters.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Hierarchical nature may not fit all datasets</a:t>
            </a:r>
            <a:r>
              <a:rPr lang="en-US"/>
              <a:t>: The hierarchical nature of clustering may not be suitable for all types of data or analysis tasks, especially when the underlying structure of the data is not hierarchical.</a:t>
            </a:r>
          </a:p>
          <a:p>
            <a:r>
              <a:rPr lang="en-US" b="1"/>
              <a:t>Difficulty in dealing with non-globular clusters</a:t>
            </a:r>
            <a:r>
              <a:rPr lang="en-US"/>
              <a:t>: Hierarchical clustering may struggle with identifying non-globular clusters or clusters with complex shapes, as it tends to create spherical or ellipsoidal clusters.</a:t>
            </a:r>
          </a:p>
          <a:p>
            <a:r>
              <a:rPr lang="en-US" b="1"/>
              <a:t>Fixed hierarchy once dendrogram is built</a:t>
            </a:r>
            <a:r>
              <a:rPr lang="en-US"/>
              <a:t>: Once the dendrogram is constructed, the hierarchy of clusters is fixed, and it may be challenging to modify or update the clustering without rebuilding the entire structure.</a:t>
            </a:r>
          </a:p>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67</a:t>
            </a:fld>
            <a:endParaRPr lang="en-US"/>
          </a:p>
        </p:txBody>
      </p:sp>
    </p:spTree>
    <p:extLst>
      <p:ext uri="{BB962C8B-B14F-4D97-AF65-F5344CB8AC3E}">
        <p14:creationId xmlns:p14="http://schemas.microsoft.com/office/powerpoint/2010/main" val="614509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Dataset: </a:t>
            </a:r>
            <a:r>
              <a:rPr lang="en-US"/>
              <a:t>https://www.kaggle.com/code/heeraldedhia/hierarchical-clustering-for-customer-data</a:t>
            </a:r>
            <a:endParaRPr lang="en-US" b="1"/>
          </a:p>
        </p:txBody>
      </p:sp>
      <p:sp>
        <p:nvSpPr>
          <p:cNvPr id="4" name="Slide Number Placeholder 3"/>
          <p:cNvSpPr>
            <a:spLocks noGrp="1"/>
          </p:cNvSpPr>
          <p:nvPr>
            <p:ph type="sldNum" sz="quarter" idx="5"/>
          </p:nvPr>
        </p:nvSpPr>
        <p:spPr/>
        <p:txBody>
          <a:bodyPr/>
          <a:lstStyle/>
          <a:p>
            <a:fld id="{DA29ACAE-5E26-4705-B071-37A0ED7D4394}" type="slidenum">
              <a:rPr lang="en-US" smtClean="0"/>
              <a:t>68</a:t>
            </a:fld>
            <a:endParaRPr lang="en-US"/>
          </a:p>
        </p:txBody>
      </p:sp>
    </p:spTree>
    <p:extLst>
      <p:ext uri="{BB962C8B-B14F-4D97-AF65-F5344CB8AC3E}">
        <p14:creationId xmlns:p14="http://schemas.microsoft.com/office/powerpoint/2010/main" val="2018582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69</a:t>
            </a:fld>
            <a:endParaRPr lang="en-US"/>
          </a:p>
        </p:txBody>
      </p:sp>
    </p:spTree>
    <p:extLst>
      <p:ext uri="{BB962C8B-B14F-4D97-AF65-F5344CB8AC3E}">
        <p14:creationId xmlns:p14="http://schemas.microsoft.com/office/powerpoint/2010/main" val="675911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70</a:t>
            </a:fld>
            <a:endParaRPr lang="en-US"/>
          </a:p>
        </p:txBody>
      </p:sp>
    </p:spTree>
    <p:extLst>
      <p:ext uri="{BB962C8B-B14F-4D97-AF65-F5344CB8AC3E}">
        <p14:creationId xmlns:p14="http://schemas.microsoft.com/office/powerpoint/2010/main" val="4200252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71</a:t>
            </a:fld>
            <a:endParaRPr lang="en-US"/>
          </a:p>
        </p:txBody>
      </p:sp>
    </p:spTree>
    <p:extLst>
      <p:ext uri="{BB962C8B-B14F-4D97-AF65-F5344CB8AC3E}">
        <p14:creationId xmlns:p14="http://schemas.microsoft.com/office/powerpoint/2010/main" val="2546369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72</a:t>
            </a:fld>
            <a:endParaRPr lang="en-US"/>
          </a:p>
        </p:txBody>
      </p:sp>
    </p:spTree>
    <p:extLst>
      <p:ext uri="{BB962C8B-B14F-4D97-AF65-F5344CB8AC3E}">
        <p14:creationId xmlns:p14="http://schemas.microsoft.com/office/powerpoint/2010/main" val="2053776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73</a:t>
            </a:fld>
            <a:endParaRPr lang="en-US"/>
          </a:p>
        </p:txBody>
      </p:sp>
    </p:spTree>
    <p:extLst>
      <p:ext uri="{BB962C8B-B14F-4D97-AF65-F5344CB8AC3E}">
        <p14:creationId xmlns:p14="http://schemas.microsoft.com/office/powerpoint/2010/main" val="2096671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11111"/>
                </a:solidFill>
                <a:effectLst/>
                <a:highlight>
                  <a:srgbClr val="F7F7F7"/>
                </a:highlight>
                <a:latin typeface="-apple-system"/>
              </a:rPr>
              <a:t>Association rules are conditional statements that help to identify the likelihood of relationships between data items within large datasets in various databases. Essentially, association rule mining uses machine learning models to examine data for patterns, or co-occurrences, in a database. It uncovers frequent if-then associations, which are the association rules themselves.</a:t>
            </a:r>
          </a:p>
          <a:p>
            <a:pPr algn="l"/>
            <a:r>
              <a:rPr lang="en-US" b="0" i="0">
                <a:solidFill>
                  <a:srgbClr val="111111"/>
                </a:solidFill>
                <a:effectLst/>
                <a:highlight>
                  <a:srgbClr val="F7F7F7"/>
                </a:highlight>
                <a:latin typeface="-apple-system"/>
              </a:rPr>
              <a:t>Association rule learning is a crucial concept in machine learning and is used in Market Basket analysis, Web usage mining, continuous production, and more. As their name suggests, association rules discover the relationships or dependencies among the data. Association rule learning operates on the principle of If and Else Statement, such as if A then B. In this context, the If element is referred to as the antecedent, and the Then statement is known as the consequent. Relationships where an association or relation between two items can be found are known as single cardinality. The process is all about creating rules, and as the number of items increases, the cardinality also increases proportionally.</a:t>
            </a:r>
          </a:p>
          <a:p>
            <a:pPr algn="l"/>
            <a:r>
              <a:rPr lang="en-US" b="0" i="0">
                <a:solidFill>
                  <a:srgbClr val="111111"/>
                </a:solidFill>
                <a:effectLst/>
                <a:highlight>
                  <a:srgbClr val="F7F7F7"/>
                </a:highlight>
                <a:latin typeface="-apple-system"/>
              </a:rPr>
              <a:t>The association rule “bread + milk -&gt; butter” has a high confidence level, indicating that customers who purchase bread and milk together are highly likely to also buy butter</a:t>
            </a:r>
          </a:p>
        </p:txBody>
      </p:sp>
      <p:sp>
        <p:nvSpPr>
          <p:cNvPr id="4" name="Slide Number Placeholder 3"/>
          <p:cNvSpPr>
            <a:spLocks noGrp="1"/>
          </p:cNvSpPr>
          <p:nvPr>
            <p:ph type="sldNum" sz="quarter" idx="5"/>
          </p:nvPr>
        </p:nvSpPr>
        <p:spPr/>
        <p:txBody>
          <a:bodyPr/>
          <a:lstStyle/>
          <a:p>
            <a:fld id="{DA29ACAE-5E26-4705-B071-37A0ED7D4394}" type="slidenum">
              <a:rPr lang="en-US" smtClean="0"/>
              <a:t>74</a:t>
            </a:fld>
            <a:endParaRPr lang="en-US"/>
          </a:p>
        </p:txBody>
      </p:sp>
    </p:spTree>
    <p:extLst>
      <p:ext uri="{BB962C8B-B14F-4D97-AF65-F5344CB8AC3E}">
        <p14:creationId xmlns:p14="http://schemas.microsoft.com/office/powerpoint/2010/main" val="1695317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14</a:t>
            </a:fld>
            <a:endParaRPr lang="en-US"/>
          </a:p>
        </p:txBody>
      </p:sp>
    </p:spTree>
    <p:extLst>
      <p:ext uri="{BB962C8B-B14F-4D97-AF65-F5344CB8AC3E}">
        <p14:creationId xmlns:p14="http://schemas.microsoft.com/office/powerpoint/2010/main" val="749704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42424"/>
                </a:solidFill>
                <a:cs typeface="Calibri" panose="020F0502020204030204" pitchFamily="34" charset="0"/>
              </a:rPr>
              <a:t>Identifying frequently co-occurring items in retail transactions. Helps in understanding customer purchasing behavior and optimizing product placement and marketing strategies</a:t>
            </a:r>
          </a:p>
          <a:p>
            <a:r>
              <a:rPr lang="en-US">
                <a:solidFill>
                  <a:srgbClr val="242424"/>
                </a:solidFill>
                <a:cs typeface="Calibri" panose="020F0502020204030204" pitchFamily="34" charset="0"/>
              </a:rPr>
              <a:t>Recommending complementary or related products based on association </a:t>
            </a:r>
            <a:r>
              <a:rPr lang="en-US" err="1">
                <a:solidFill>
                  <a:srgbClr val="242424"/>
                </a:solidFill>
                <a:cs typeface="Calibri" panose="020F0502020204030204" pitchFamily="34" charset="0"/>
              </a:rPr>
              <a:t>rules.Improves</a:t>
            </a:r>
            <a:r>
              <a:rPr lang="en-US">
                <a:solidFill>
                  <a:srgbClr val="242424"/>
                </a:solidFill>
                <a:cs typeface="Calibri" panose="020F0502020204030204" pitchFamily="34" charset="0"/>
              </a:rPr>
              <a:t> sales revenue by suggesting additional items to customers.</a:t>
            </a:r>
          </a:p>
          <a:p>
            <a:r>
              <a:rPr lang="en-US">
                <a:solidFill>
                  <a:srgbClr val="242424"/>
                </a:solidFill>
                <a:cs typeface="Calibri" panose="020F0502020204030204" pitchFamily="34" charset="0"/>
              </a:rPr>
              <a:t>Analyzing patient records to discover associations between symptoms, diagnoses, and </a:t>
            </a:r>
            <a:r>
              <a:rPr lang="en-US" err="1">
                <a:solidFill>
                  <a:srgbClr val="242424"/>
                </a:solidFill>
                <a:cs typeface="Calibri" panose="020F0502020204030204" pitchFamily="34" charset="0"/>
              </a:rPr>
              <a:t>treatments.Facilitates</a:t>
            </a:r>
            <a:r>
              <a:rPr lang="en-US">
                <a:solidFill>
                  <a:srgbClr val="242424"/>
                </a:solidFill>
                <a:cs typeface="Calibri" panose="020F0502020204030204" pitchFamily="34" charset="0"/>
              </a:rPr>
              <a:t> personalized medicine and improves healthcare decision-making.</a:t>
            </a:r>
          </a:p>
          <a:p>
            <a:pPr>
              <a:buFont typeface="Arial" panose="020B0604020202020204" pitchFamily="34" charset="0"/>
              <a:buNone/>
            </a:pPr>
            <a:r>
              <a:rPr lang="en-IN" err="1"/>
              <a:t>Analyzing</a:t>
            </a:r>
            <a:r>
              <a:rPr lang="en-IN"/>
              <a:t> web clickstream data to uncover sequential patterns in user </a:t>
            </a:r>
            <a:r>
              <a:rPr lang="en-IN" err="1"/>
              <a:t>behavior</a:t>
            </a:r>
            <a:r>
              <a:rPr lang="en-IN"/>
              <a:t>. Enhances website design, content organization, and user experience.</a:t>
            </a:r>
          </a:p>
          <a:p>
            <a:pPr>
              <a:buFont typeface="Arial" panose="020B0604020202020204" pitchFamily="34" charset="0"/>
              <a:buNone/>
            </a:pPr>
            <a:r>
              <a:rPr lang="en-IN"/>
              <a:t>Identifying suspicious patterns or anomalies in financial transactions. Helps in detecting fraudulent activities and reducing financial losses.</a:t>
            </a:r>
          </a:p>
          <a:p>
            <a:pPr>
              <a:buFont typeface="Arial" panose="020B0604020202020204" pitchFamily="34" charset="0"/>
              <a:buNone/>
            </a:pPr>
            <a:r>
              <a:rPr lang="en-IN" err="1"/>
              <a:t>Analyzing</a:t>
            </a:r>
            <a:r>
              <a:rPr lang="en-IN"/>
              <a:t> purchase orders and inventory data to identify supply chain inefficiencies or patterns. Optimizes inventory management, procurement processes, and logistics operations.</a:t>
            </a:r>
          </a:p>
          <a:p>
            <a:pPr>
              <a:buFont typeface="Arial" panose="020B0604020202020204" pitchFamily="34" charset="0"/>
              <a:buNone/>
            </a:pPr>
            <a:r>
              <a:rPr lang="en-US"/>
              <a:t>Analyzing call detail records to uncover calling patterns and customer behaviors. Improves network planning, resource allocation, and customer segmentation.</a:t>
            </a:r>
          </a:p>
          <a:p>
            <a:pPr>
              <a:buFont typeface="Arial" panose="020B0604020202020204" pitchFamily="34" charset="0"/>
              <a:buNone/>
            </a:pPr>
            <a:r>
              <a:rPr lang="en-US"/>
              <a:t>Discovering associations between words or phrases in textual data. Enhances sentiment analysis, topic modeling, and recommendation systems.</a:t>
            </a:r>
          </a:p>
          <a:p>
            <a:pPr>
              <a:buFont typeface="Arial" panose="020B0604020202020204" pitchFamily="34" charset="0"/>
              <a:buNone/>
            </a:pPr>
            <a:r>
              <a:rPr lang="en-US"/>
              <a:t>Identifying communities, influencers, and relationships in social networks. Facilitates targeted marketing, content recommendation, and community engagement.</a:t>
            </a:r>
          </a:p>
          <a:p>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endParaRPr lang="en-US">
              <a:solidFill>
                <a:srgbClr val="242424"/>
              </a:solidFill>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75</a:t>
            </a:fld>
            <a:endParaRPr lang="en-US"/>
          </a:p>
        </p:txBody>
      </p:sp>
    </p:spTree>
    <p:extLst>
      <p:ext uri="{BB962C8B-B14F-4D97-AF65-F5344CB8AC3E}">
        <p14:creationId xmlns:p14="http://schemas.microsoft.com/office/powerpoint/2010/main" val="2651525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76</a:t>
            </a:fld>
            <a:endParaRPr lang="en-US"/>
          </a:p>
        </p:txBody>
      </p:sp>
    </p:spTree>
    <p:extLst>
      <p:ext uri="{BB962C8B-B14F-4D97-AF65-F5344CB8AC3E}">
        <p14:creationId xmlns:p14="http://schemas.microsoft.com/office/powerpoint/2010/main" val="149929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A29ACAE-5E26-4705-B071-37A0ED7D4394}" type="slidenum">
              <a:rPr lang="en-US" smtClean="0"/>
              <a:t>80</a:t>
            </a:fld>
            <a:endParaRPr lang="en-US"/>
          </a:p>
        </p:txBody>
      </p:sp>
    </p:spTree>
    <p:extLst>
      <p:ext uri="{BB962C8B-B14F-4D97-AF65-F5344CB8AC3E}">
        <p14:creationId xmlns:p14="http://schemas.microsoft.com/office/powerpoint/2010/main" val="2709014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ighlight>
                  <a:srgbClr val="FFFFFF"/>
                </a:highlight>
              </a:rPr>
              <a:t>Support refers to the occurrence frequency of A or how often an item shows up in the dataset. It’s calculated as the proportion of the transaction T that includes the itemset X. If there are X datasets, then for transactions T, it can be expressed as: </a:t>
            </a:r>
          </a:p>
          <a:p>
            <a:r>
              <a:rPr lang="en-US">
                <a:highlight>
                  <a:srgbClr val="FFFFFF"/>
                </a:highlight>
              </a:rPr>
              <a:t>Supp(X)=Freq(X)/T​</a:t>
            </a:r>
          </a:p>
          <a:p>
            <a:r>
              <a:rPr lang="en-US">
                <a:highlight>
                  <a:srgbClr val="FFFFFF"/>
                </a:highlight>
              </a:rPr>
              <a:t>”</a:t>
            </a:r>
          </a:p>
        </p:txBody>
      </p:sp>
      <p:sp>
        <p:nvSpPr>
          <p:cNvPr id="4" name="Slide Number Placeholder 3"/>
          <p:cNvSpPr>
            <a:spLocks noGrp="1"/>
          </p:cNvSpPr>
          <p:nvPr>
            <p:ph type="sldNum" sz="quarter" idx="5"/>
          </p:nvPr>
        </p:nvSpPr>
        <p:spPr/>
        <p:txBody>
          <a:bodyPr/>
          <a:lstStyle/>
          <a:p>
            <a:fld id="{DA29ACAE-5E26-4705-B071-37A0ED7D4394}" type="slidenum">
              <a:rPr lang="en-US" smtClean="0"/>
              <a:t>81</a:t>
            </a:fld>
            <a:endParaRPr lang="en-US"/>
          </a:p>
        </p:txBody>
      </p:sp>
    </p:spTree>
    <p:extLst>
      <p:ext uri="{BB962C8B-B14F-4D97-AF65-F5344CB8AC3E}">
        <p14:creationId xmlns:p14="http://schemas.microsoft.com/office/powerpoint/2010/main" val="3815775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Confidence represents the frequency of the rule being accurate. In other words, it’s the frequency of items X and Y appearing together in the dataset, given the presence of X. It’s calculated as the ratio of transactions that include both X and Y to the number of records that contain X. It can be expressed as: </a:t>
            </a:r>
          </a:p>
          <a:p>
            <a:r>
              <a:rPr lang="en-US"/>
              <a:t>Confidence=Freq(X)/Freq(X,Y)​</a:t>
            </a:r>
          </a:p>
        </p:txBody>
      </p:sp>
      <p:sp>
        <p:nvSpPr>
          <p:cNvPr id="4" name="Slide Number Placeholder 3"/>
          <p:cNvSpPr>
            <a:spLocks noGrp="1"/>
          </p:cNvSpPr>
          <p:nvPr>
            <p:ph type="sldNum" sz="quarter" idx="5"/>
          </p:nvPr>
        </p:nvSpPr>
        <p:spPr/>
        <p:txBody>
          <a:bodyPr/>
          <a:lstStyle/>
          <a:p>
            <a:fld id="{DA29ACAE-5E26-4705-B071-37A0ED7D4394}" type="slidenum">
              <a:rPr lang="en-US" smtClean="0"/>
              <a:t>82</a:t>
            </a:fld>
            <a:endParaRPr lang="en-US"/>
          </a:p>
        </p:txBody>
      </p:sp>
    </p:spTree>
    <p:extLst>
      <p:ext uri="{BB962C8B-B14F-4D97-AF65-F5344CB8AC3E}">
        <p14:creationId xmlns:p14="http://schemas.microsoft.com/office/powerpoint/2010/main" val="1674624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83</a:t>
            </a:fld>
            <a:endParaRPr lang="en-US"/>
          </a:p>
        </p:txBody>
      </p:sp>
    </p:spTree>
    <p:extLst>
      <p:ext uri="{BB962C8B-B14F-4D97-AF65-F5344CB8AC3E}">
        <p14:creationId xmlns:p14="http://schemas.microsoft.com/office/powerpoint/2010/main" val="16792774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11111"/>
                </a:solidFill>
                <a:effectLst/>
                <a:highlight>
                  <a:srgbClr val="F7F7F7"/>
                </a:highlight>
                <a:latin typeface="-apple-system"/>
              </a:rPr>
              <a:t>The main goal of the Apriori algorithm is to establish association rules between various items. These association rules illustrate how multiple items are interconnected. The Apriori algorithm is also known as frequent pattern mining.</a:t>
            </a:r>
          </a:p>
          <a:p>
            <a:pPr algn="l"/>
            <a:r>
              <a:rPr lang="en-US" b="0" i="0">
                <a:solidFill>
                  <a:srgbClr val="111111"/>
                </a:solidFill>
                <a:effectLst/>
                <a:highlight>
                  <a:srgbClr val="F7F7F7"/>
                </a:highlight>
                <a:latin typeface="-apple-system"/>
              </a:rPr>
              <a:t>The Apriori algorithm assumes that any subset of a frequent itemset is also a frequent itemset. This method allows the algorithm to reduce the number of candidate itemsets by only considering those with support counts that exceed the minimum support count.</a:t>
            </a:r>
          </a:p>
        </p:txBody>
      </p:sp>
      <p:sp>
        <p:nvSpPr>
          <p:cNvPr id="4" name="Slide Number Placeholder 3"/>
          <p:cNvSpPr>
            <a:spLocks noGrp="1"/>
          </p:cNvSpPr>
          <p:nvPr>
            <p:ph type="sldNum" sz="quarter" idx="5"/>
          </p:nvPr>
        </p:nvSpPr>
        <p:spPr/>
        <p:txBody>
          <a:bodyPr/>
          <a:lstStyle/>
          <a:p>
            <a:fld id="{DA29ACAE-5E26-4705-B071-37A0ED7D4394}" type="slidenum">
              <a:rPr lang="en-US" smtClean="0"/>
              <a:t>84</a:t>
            </a:fld>
            <a:endParaRPr lang="en-US"/>
          </a:p>
        </p:txBody>
      </p:sp>
    </p:spTree>
    <p:extLst>
      <p:ext uri="{BB962C8B-B14F-4D97-AF65-F5344CB8AC3E}">
        <p14:creationId xmlns:p14="http://schemas.microsoft.com/office/powerpoint/2010/main" val="343312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11111"/>
                </a:solidFill>
                <a:effectLst/>
                <a:highlight>
                  <a:srgbClr val="F7F7F7"/>
                </a:highlight>
                <a:latin typeface="-apple-system"/>
              </a:rPr>
              <a:t>Frequent itemsets refer to those items whose support exceeds a threshold value or a minimum support specified by the user. This implies that if A and B form a frequent itemset together, then A and B should also be frequent itemsets individually.</a:t>
            </a:r>
          </a:p>
          <a:p>
            <a:pPr algn="l"/>
            <a:r>
              <a:rPr lang="en-US" b="0" i="0">
                <a:solidFill>
                  <a:srgbClr val="111111"/>
                </a:solidFill>
                <a:effectLst/>
                <a:highlight>
                  <a:srgbClr val="F7F7F7"/>
                </a:highlight>
                <a:latin typeface="-apple-system"/>
              </a:rPr>
              <a:t>Consider the following two transactions: A= {1,2,3,4,5}, and B= {2,3,7}, In these transactions, 2 and 3 are identified as the frequent itemsets.</a:t>
            </a:r>
          </a:p>
        </p:txBody>
      </p:sp>
      <p:sp>
        <p:nvSpPr>
          <p:cNvPr id="4" name="Slide Number Placeholder 3"/>
          <p:cNvSpPr>
            <a:spLocks noGrp="1"/>
          </p:cNvSpPr>
          <p:nvPr>
            <p:ph type="sldNum" sz="quarter" idx="5"/>
          </p:nvPr>
        </p:nvSpPr>
        <p:spPr/>
        <p:txBody>
          <a:bodyPr/>
          <a:lstStyle/>
          <a:p>
            <a:fld id="{DA29ACAE-5E26-4705-B071-37A0ED7D4394}" type="slidenum">
              <a:rPr lang="en-US" smtClean="0"/>
              <a:t>85</a:t>
            </a:fld>
            <a:endParaRPr lang="en-US"/>
          </a:p>
        </p:txBody>
      </p:sp>
    </p:spTree>
    <p:extLst>
      <p:ext uri="{BB962C8B-B14F-4D97-AF65-F5344CB8AC3E}">
        <p14:creationId xmlns:p14="http://schemas.microsoft.com/office/powerpoint/2010/main" val="3765450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70C0"/>
                </a:solidFill>
                <a:cs typeface="Calibri" panose="020F0502020204030204" pitchFamily="34" charset="0"/>
              </a:rPr>
              <a:t>Initial Frequent Itemsets: Begin with all single items that meet the minimum support threshold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0C0"/>
                </a:solidFill>
                <a:cs typeface="Calibri" panose="020F0502020204030204" pitchFamily="34" charset="0"/>
              </a:rPr>
              <a:t>Joining Step: Combine these frequent itemsets to generate larger candidate itemsets (e.g., combining frequent pairs to form candidate triplets).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0C0"/>
                </a:solidFill>
                <a:cs typeface="Calibri" panose="020F0502020204030204" pitchFamily="34" charset="0"/>
              </a:rPr>
              <a:t>Candidates for Next Iteration: These generated candidate itemsets are then tested for support in the dataset.</a:t>
            </a:r>
            <a:endParaRPr lang="en-IN" sz="1200">
              <a:solidFill>
                <a:srgbClr val="0070C0"/>
              </a:solidFill>
              <a:cs typeface="Calibri" panose="020F0502020204030204" pitchFamily="34" charset="0"/>
            </a:endParaRPr>
          </a:p>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96</a:t>
            </a:fld>
            <a:endParaRPr lang="en-US"/>
          </a:p>
        </p:txBody>
      </p:sp>
    </p:spTree>
    <p:extLst>
      <p:ext uri="{BB962C8B-B14F-4D97-AF65-F5344CB8AC3E}">
        <p14:creationId xmlns:p14="http://schemas.microsoft.com/office/powerpoint/2010/main" val="1259572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Eliminate Infrequent Itemsets: After generating candidate itemsets, count their occurrences in the dataset.</a:t>
            </a:r>
          </a:p>
          <a:p>
            <a:r>
              <a:rPr lang="en-US"/>
              <a:t>Apply Minimum Support: Discard candidates that do not meet the minimum support threshold.</a:t>
            </a:r>
          </a:p>
          <a:p>
            <a:r>
              <a:rPr lang="en-US"/>
              <a:t>Reduce Search Space: This step significantly reduces the search space by removing itemsets that cannot possibly be frequent.</a:t>
            </a:r>
            <a:endParaRPr lang="en-IN"/>
          </a:p>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97</a:t>
            </a:fld>
            <a:endParaRPr lang="en-US"/>
          </a:p>
        </p:txBody>
      </p:sp>
    </p:spTree>
    <p:extLst>
      <p:ext uri="{BB962C8B-B14F-4D97-AF65-F5344CB8AC3E}">
        <p14:creationId xmlns:p14="http://schemas.microsoft.com/office/powerpoint/2010/main" val="170901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11111"/>
                </a:solidFill>
                <a:effectLst/>
                <a:highlight>
                  <a:srgbClr val="F7F7F7"/>
                </a:highlight>
                <a:latin typeface="-apple-system"/>
              </a:rPr>
              <a:t>Hard Clustering</a:t>
            </a:r>
            <a:r>
              <a:rPr lang="en-US" b="0" i="0">
                <a:solidFill>
                  <a:srgbClr val="111111"/>
                </a:solidFill>
                <a:effectLst/>
                <a:highlight>
                  <a:srgbClr val="F7F7F7"/>
                </a:highlight>
                <a:latin typeface="-apple-system"/>
              </a:rPr>
              <a:t> Also referred to as crisp clustering, hard clustering is a method where each data point is strictly assigned to a single cluster. There is no overlap between clusters, and each data point is a member of only one cluster.</a:t>
            </a:r>
          </a:p>
          <a:p>
            <a:pPr algn="l"/>
            <a:r>
              <a:rPr lang="en-US" b="0" i="0">
                <a:solidFill>
                  <a:srgbClr val="111111"/>
                </a:solidFill>
                <a:effectLst/>
                <a:highlight>
                  <a:srgbClr val="F7F7F7"/>
                </a:highlight>
                <a:latin typeface="-apple-system"/>
              </a:rPr>
              <a:t>In the </a:t>
            </a:r>
            <a:r>
              <a:rPr lang="en-US" b="1" i="0">
                <a:solidFill>
                  <a:srgbClr val="111111"/>
                </a:solidFill>
                <a:effectLst/>
                <a:highlight>
                  <a:srgbClr val="F7F7F7"/>
                </a:highlight>
                <a:latin typeface="-apple-system"/>
              </a:rPr>
              <a:t>K-Means</a:t>
            </a:r>
            <a:r>
              <a:rPr lang="en-US" b="0" i="0">
                <a:solidFill>
                  <a:srgbClr val="111111"/>
                </a:solidFill>
                <a:effectLst/>
                <a:highlight>
                  <a:srgbClr val="F7F7F7"/>
                </a:highlight>
                <a:latin typeface="-apple-system"/>
              </a:rPr>
              <a:t> algorithm, each data point is allocated to the cluster whose mean is the closest. Once a point is assigned to a cluster, it does not belong to any other cluster.</a:t>
            </a:r>
          </a:p>
          <a:p>
            <a:pPr algn="l"/>
            <a:r>
              <a:rPr lang="en-US" b="1" i="0">
                <a:solidFill>
                  <a:srgbClr val="111111"/>
                </a:solidFill>
                <a:effectLst/>
                <a:highlight>
                  <a:srgbClr val="F7F7F7"/>
                </a:highlight>
                <a:latin typeface="-apple-system"/>
              </a:rPr>
              <a:t>Soft Clustering</a:t>
            </a:r>
            <a:r>
              <a:rPr lang="en-US" b="0" i="0">
                <a:solidFill>
                  <a:srgbClr val="111111"/>
                </a:solidFill>
                <a:effectLst/>
                <a:highlight>
                  <a:srgbClr val="F7F7F7"/>
                </a:highlight>
                <a:latin typeface="-apple-system"/>
              </a:rPr>
              <a:t> Soft clustering, also known as fuzzy clustering, is a more flexible method that allows each data point to be part of multiple clusters, each with varying degrees of membership. This method acknowledges the potential for overlaps between clusters.</a:t>
            </a:r>
          </a:p>
          <a:p>
            <a:pPr algn="l"/>
            <a:r>
              <a:rPr lang="en-US" b="0" i="0">
                <a:solidFill>
                  <a:srgbClr val="111111"/>
                </a:solidFill>
                <a:effectLst/>
                <a:highlight>
                  <a:srgbClr val="F7F7F7"/>
                </a:highlight>
                <a:latin typeface="-apple-system"/>
              </a:rPr>
              <a:t>In the </a:t>
            </a:r>
            <a:r>
              <a:rPr lang="en-US" b="1" i="0">
                <a:solidFill>
                  <a:srgbClr val="111111"/>
                </a:solidFill>
                <a:effectLst/>
                <a:highlight>
                  <a:srgbClr val="F7F7F7"/>
                </a:highlight>
                <a:latin typeface="-apple-system"/>
              </a:rPr>
              <a:t>Gaussian Mixture Model (GMM)</a:t>
            </a:r>
            <a:r>
              <a:rPr lang="en-US" b="0" i="0">
                <a:solidFill>
                  <a:srgbClr val="111111"/>
                </a:solidFill>
                <a:effectLst/>
                <a:highlight>
                  <a:srgbClr val="F7F7F7"/>
                </a:highlight>
                <a:latin typeface="-apple-system"/>
              </a:rPr>
              <a:t>, each data point is assigned a probability of belonging to each cluster, based on Gaussian distributions. Therefore, a point can be part of multiple clusters, each with different probabilities of membership.</a:t>
            </a:r>
          </a:p>
        </p:txBody>
      </p:sp>
      <p:sp>
        <p:nvSpPr>
          <p:cNvPr id="4" name="Slide Number Placeholder 3"/>
          <p:cNvSpPr>
            <a:spLocks noGrp="1"/>
          </p:cNvSpPr>
          <p:nvPr>
            <p:ph type="sldNum" sz="quarter" idx="5"/>
          </p:nvPr>
        </p:nvSpPr>
        <p:spPr/>
        <p:txBody>
          <a:bodyPr/>
          <a:lstStyle/>
          <a:p>
            <a:fld id="{DA29ACAE-5E26-4705-B071-37A0ED7D4394}" type="slidenum">
              <a:rPr lang="en-US" smtClean="0"/>
              <a:t>15</a:t>
            </a:fld>
            <a:endParaRPr lang="en-US"/>
          </a:p>
        </p:txBody>
      </p:sp>
    </p:spTree>
    <p:extLst>
      <p:ext uri="{BB962C8B-B14F-4D97-AF65-F5344CB8AC3E}">
        <p14:creationId xmlns:p14="http://schemas.microsoft.com/office/powerpoint/2010/main" val="2410823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98</a:t>
            </a:fld>
            <a:endParaRPr lang="en-US"/>
          </a:p>
        </p:txBody>
      </p:sp>
    </p:spTree>
    <p:extLst>
      <p:ext uri="{BB962C8B-B14F-4D97-AF65-F5344CB8AC3E}">
        <p14:creationId xmlns:p14="http://schemas.microsoft.com/office/powerpoint/2010/main" val="3772957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99</a:t>
            </a:fld>
            <a:endParaRPr lang="en-US"/>
          </a:p>
        </p:txBody>
      </p:sp>
    </p:spTree>
    <p:extLst>
      <p:ext uri="{BB962C8B-B14F-4D97-AF65-F5344CB8AC3E}">
        <p14:creationId xmlns:p14="http://schemas.microsoft.com/office/powerpoint/2010/main" val="800491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100</a:t>
            </a:fld>
            <a:endParaRPr lang="en-US"/>
          </a:p>
        </p:txBody>
      </p:sp>
    </p:spTree>
    <p:extLst>
      <p:ext uri="{BB962C8B-B14F-4D97-AF65-F5344CB8AC3E}">
        <p14:creationId xmlns:p14="http://schemas.microsoft.com/office/powerpoint/2010/main" val="4745610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111111"/>
                </a:solidFill>
                <a:effectLst/>
                <a:highlight>
                  <a:srgbClr val="F7F7F7"/>
                </a:highlight>
                <a:latin typeface="-apple-system"/>
              </a:rPr>
              <a:t>Step-1</a:t>
            </a:r>
            <a:r>
              <a:rPr lang="en-US" b="0" i="0">
                <a:solidFill>
                  <a:srgbClr val="111111"/>
                </a:solidFill>
                <a:effectLst/>
                <a:highlight>
                  <a:srgbClr val="F7F7F7"/>
                </a:highlight>
                <a:latin typeface="-apple-system"/>
              </a:rPr>
              <a:t>: Evaluate the support of </a:t>
            </a:r>
            <a:r>
              <a:rPr lang="en-US" b="0" i="0" err="1">
                <a:solidFill>
                  <a:srgbClr val="111111"/>
                </a:solidFill>
                <a:effectLst/>
                <a:highlight>
                  <a:srgbClr val="F7F7F7"/>
                </a:highlight>
                <a:latin typeface="-apple-system"/>
              </a:rPr>
              <a:t>itemsets</a:t>
            </a:r>
            <a:r>
              <a:rPr lang="en-US" b="0" i="0">
                <a:solidFill>
                  <a:srgbClr val="111111"/>
                </a:solidFill>
                <a:effectLst/>
                <a:highlight>
                  <a:srgbClr val="F7F7F7"/>
                </a:highlight>
                <a:latin typeface="-apple-system"/>
              </a:rPr>
              <a:t> in the transactional database, and choose the minimum support and confidence levels.</a:t>
            </a:r>
          </a:p>
          <a:p>
            <a:pPr algn="l">
              <a:buFont typeface="+mj-lt"/>
              <a:buAutoNum type="arabicPeriod"/>
            </a:pPr>
            <a:r>
              <a:rPr lang="en-US" b="1" i="0">
                <a:solidFill>
                  <a:srgbClr val="111111"/>
                </a:solidFill>
                <a:effectLst/>
                <a:highlight>
                  <a:srgbClr val="F7F7F7"/>
                </a:highlight>
                <a:latin typeface="-apple-system"/>
              </a:rPr>
              <a:t>Step-2</a:t>
            </a:r>
            <a:r>
              <a:rPr lang="en-US" b="0" i="0">
                <a:solidFill>
                  <a:srgbClr val="111111"/>
                </a:solidFill>
                <a:effectLst/>
                <a:highlight>
                  <a:srgbClr val="F7F7F7"/>
                </a:highlight>
                <a:latin typeface="-apple-system"/>
              </a:rPr>
              <a:t>: Consider all supports in the transaction that have a support value greater than the minimum or chosen support value.</a:t>
            </a:r>
          </a:p>
          <a:p>
            <a:pPr algn="l">
              <a:buFont typeface="+mj-lt"/>
              <a:buAutoNum type="arabicPeriod"/>
            </a:pPr>
            <a:r>
              <a:rPr lang="en-US" b="1" i="0">
                <a:solidFill>
                  <a:srgbClr val="111111"/>
                </a:solidFill>
                <a:effectLst/>
                <a:highlight>
                  <a:srgbClr val="F7F7F7"/>
                </a:highlight>
                <a:latin typeface="-apple-system"/>
              </a:rPr>
              <a:t>Step-3</a:t>
            </a:r>
            <a:r>
              <a:rPr lang="en-US" b="0" i="0">
                <a:solidFill>
                  <a:srgbClr val="111111"/>
                </a:solidFill>
                <a:effectLst/>
                <a:highlight>
                  <a:srgbClr val="F7F7F7"/>
                </a:highlight>
                <a:latin typeface="-apple-system"/>
              </a:rPr>
              <a:t>: Identify all the rules within these subsets that have a confidence value higher than the threshold or minimum confidence.</a:t>
            </a:r>
          </a:p>
          <a:p>
            <a:pPr algn="l">
              <a:buFont typeface="+mj-lt"/>
              <a:buAutoNum type="arabicPeriod"/>
            </a:pPr>
            <a:r>
              <a:rPr lang="en-US" b="1" i="0">
                <a:solidFill>
                  <a:srgbClr val="111111"/>
                </a:solidFill>
                <a:effectLst/>
                <a:highlight>
                  <a:srgbClr val="F7F7F7"/>
                </a:highlight>
                <a:latin typeface="-apple-system"/>
              </a:rPr>
              <a:t>Step-4</a:t>
            </a:r>
            <a:r>
              <a:rPr lang="en-US" b="0" i="0">
                <a:solidFill>
                  <a:srgbClr val="111111"/>
                </a:solidFill>
                <a:effectLst/>
                <a:highlight>
                  <a:srgbClr val="F7F7F7"/>
                </a:highlight>
                <a:latin typeface="-apple-system"/>
              </a:rPr>
              <a:t>: Arrange the rules in descending order based on lift.</a:t>
            </a:r>
          </a:p>
        </p:txBody>
      </p:sp>
      <p:sp>
        <p:nvSpPr>
          <p:cNvPr id="4" name="Slide Number Placeholder 3"/>
          <p:cNvSpPr>
            <a:spLocks noGrp="1"/>
          </p:cNvSpPr>
          <p:nvPr>
            <p:ph type="sldNum" sz="quarter" idx="5"/>
          </p:nvPr>
        </p:nvSpPr>
        <p:spPr/>
        <p:txBody>
          <a:bodyPr/>
          <a:lstStyle/>
          <a:p>
            <a:fld id="{DA29ACAE-5E26-4705-B071-37A0ED7D4394}" type="slidenum">
              <a:rPr lang="en-US" smtClean="0"/>
              <a:t>101</a:t>
            </a:fld>
            <a:endParaRPr lang="en-US"/>
          </a:p>
        </p:txBody>
      </p:sp>
    </p:spTree>
    <p:extLst>
      <p:ext uri="{BB962C8B-B14F-4D97-AF65-F5344CB8AC3E}">
        <p14:creationId xmlns:p14="http://schemas.microsoft.com/office/powerpoint/2010/main" val="1735023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b="0"/>
              <a:t>Simple Implementation:</a:t>
            </a:r>
            <a:r>
              <a:rPr lang="en-US" b="0"/>
              <a:t>The Apriori algorithm is straightforward to understand and implement, making it accessible to users with varying levels of expertise.</a:t>
            </a:r>
          </a:p>
          <a:p>
            <a:r>
              <a:rPr lang="en-US" b="0"/>
              <a:t>Efficiency: It employs a breadth-first search strategy combined with pruning techniques to efficiently generate frequent itemsets, reducing the search space and computational complexity.</a:t>
            </a:r>
          </a:p>
          <a:p>
            <a:r>
              <a:rPr lang="en-US" b="0"/>
              <a:t>Scalability: The Apriori algorithm is scalable and can handle large datasets efficiently, making it suitable for mining association rules from big data.</a:t>
            </a:r>
          </a:p>
          <a:p>
            <a:r>
              <a:rPr lang="en-US" b="0"/>
              <a:t>Support for Thresholds: Users can set minimum support and confidence thresholds to control the quality and relevance of the discovered association rules.</a:t>
            </a:r>
          </a:p>
          <a:p>
            <a:r>
              <a:rPr lang="en-US" b="0"/>
              <a:t>Widely Adopted: It is one of the most widely used algorithms for association rule mining and has been extensively studied and implemented in various data mining tools and libraries.</a:t>
            </a:r>
          </a:p>
          <a:p>
            <a:endParaRPr lang="en-US" b="0"/>
          </a:p>
          <a:p>
            <a:r>
              <a:rPr lang="en-US" b="1"/>
              <a:t>Apriori Property:</a:t>
            </a:r>
            <a:r>
              <a:rPr lang="en-US"/>
              <a:t> The algorithm relies on the Apriori property, which states that if an itemset is frequent, then all of its subsets must also be frequent. This can lead to a large number of candidate itemsets, especially for datasets with high dimensionality.</a:t>
            </a:r>
          </a:p>
          <a:p>
            <a:r>
              <a:rPr lang="en-US" b="1"/>
              <a:t>Memory Usage:</a:t>
            </a:r>
            <a:r>
              <a:rPr lang="en-US"/>
              <a:t> The Apriori algorithm may require significant memory to store candidate itemsets and transaction databases, particularly for large datasets.</a:t>
            </a:r>
          </a:p>
          <a:p>
            <a:r>
              <a:rPr lang="en-US" b="1"/>
              <a:t>Candidate Generation:</a:t>
            </a:r>
            <a:r>
              <a:rPr lang="en-US"/>
              <a:t> Generating candidate itemsets can be computationally expensive, especially for datasets with many items or low support thresholds.</a:t>
            </a:r>
          </a:p>
          <a:p>
            <a:r>
              <a:rPr lang="en-US" b="1"/>
              <a:t>Static Thresholds:</a:t>
            </a:r>
            <a:r>
              <a:rPr lang="en-US"/>
              <a:t> Setting appropriate support and confidence thresholds can be challenging and may require trial and error, leading to suboptimal results.</a:t>
            </a:r>
          </a:p>
          <a:p>
            <a:r>
              <a:rPr lang="en-US" b="1"/>
              <a:t>Limited to Single-Level Searches:</a:t>
            </a:r>
            <a:r>
              <a:rPr lang="en-US"/>
              <a:t> Apriori performs single-level searches, which means it may miss interesting association rules that span multiple levels of abstraction in the dataset.</a:t>
            </a:r>
          </a:p>
          <a:p>
            <a:endParaRPr lang="en-US" b="0"/>
          </a:p>
          <a:p>
            <a:endParaRPr lang="en-US" b="0"/>
          </a:p>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102</a:t>
            </a:fld>
            <a:endParaRPr lang="en-US"/>
          </a:p>
        </p:txBody>
      </p:sp>
    </p:spTree>
    <p:extLst>
      <p:ext uri="{BB962C8B-B14F-4D97-AF65-F5344CB8AC3E}">
        <p14:creationId xmlns:p14="http://schemas.microsoft.com/office/powerpoint/2010/main" val="3034158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a:t>Dataset: </a:t>
            </a:r>
            <a:r>
              <a:rPr lang="en-US" b="0"/>
              <a:t>https://www.kaggle.com/datasets/heeraldedhia/groceries-dataset</a:t>
            </a:r>
          </a:p>
          <a:p>
            <a:pPr algn="just"/>
            <a:endParaRPr lang="en-US" b="0"/>
          </a:p>
        </p:txBody>
      </p:sp>
      <p:sp>
        <p:nvSpPr>
          <p:cNvPr id="4" name="Slide Number Placeholder 3"/>
          <p:cNvSpPr>
            <a:spLocks noGrp="1"/>
          </p:cNvSpPr>
          <p:nvPr>
            <p:ph type="sldNum" sz="quarter" idx="5"/>
          </p:nvPr>
        </p:nvSpPr>
        <p:spPr/>
        <p:txBody>
          <a:bodyPr/>
          <a:lstStyle/>
          <a:p>
            <a:fld id="{DA29ACAE-5E26-4705-B071-37A0ED7D4394}" type="slidenum">
              <a:rPr lang="en-US" smtClean="0"/>
              <a:t>103</a:t>
            </a:fld>
            <a:endParaRPr lang="en-US"/>
          </a:p>
        </p:txBody>
      </p:sp>
    </p:spTree>
    <p:extLst>
      <p:ext uri="{BB962C8B-B14F-4D97-AF65-F5344CB8AC3E}">
        <p14:creationId xmlns:p14="http://schemas.microsoft.com/office/powerpoint/2010/main" val="3038550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104</a:t>
            </a:fld>
            <a:endParaRPr lang="en-US"/>
          </a:p>
        </p:txBody>
      </p:sp>
    </p:spTree>
    <p:extLst>
      <p:ext uri="{BB962C8B-B14F-4D97-AF65-F5344CB8AC3E}">
        <p14:creationId xmlns:p14="http://schemas.microsoft.com/office/powerpoint/2010/main" val="2005153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105</a:t>
            </a:fld>
            <a:endParaRPr lang="en-US"/>
          </a:p>
        </p:txBody>
      </p:sp>
    </p:spTree>
    <p:extLst>
      <p:ext uri="{BB962C8B-B14F-4D97-AF65-F5344CB8AC3E}">
        <p14:creationId xmlns:p14="http://schemas.microsoft.com/office/powerpoint/2010/main" val="2561583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106</a:t>
            </a:fld>
            <a:endParaRPr lang="en-US"/>
          </a:p>
        </p:txBody>
      </p:sp>
    </p:spTree>
    <p:extLst>
      <p:ext uri="{BB962C8B-B14F-4D97-AF65-F5344CB8AC3E}">
        <p14:creationId xmlns:p14="http://schemas.microsoft.com/office/powerpoint/2010/main" val="127496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107</a:t>
            </a:fld>
            <a:endParaRPr lang="en-US"/>
          </a:p>
        </p:txBody>
      </p:sp>
    </p:spTree>
    <p:extLst>
      <p:ext uri="{BB962C8B-B14F-4D97-AF65-F5344CB8AC3E}">
        <p14:creationId xmlns:p14="http://schemas.microsoft.com/office/powerpoint/2010/main" val="1034715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11111"/>
                </a:solidFill>
                <a:effectLst/>
                <a:highlight>
                  <a:srgbClr val="FFFFFF"/>
                </a:highlight>
                <a:latin typeface="Roboto" panose="020F0502020204030204" pitchFamily="2" charset="0"/>
              </a:rPr>
              <a:t>An example of hard and soft clustering in a toy example containing 7 nodes. A. Hard clustering: A node can only belong to one cluster. The table tabulates the community assignment to every node. B. Soft clustering: Five out of seven nodes are clustered in a single cluster/community {nodes 1,2,3,4,6} while nodes {5 and 7} belong to two communities : node 5 belongs to communities 1 and 3 while node 7 belongs to communities 2 and 3. The table tabulates the community assignment to every node.</a:t>
            </a:r>
          </a:p>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16</a:t>
            </a:fld>
            <a:endParaRPr lang="en-US"/>
          </a:p>
        </p:txBody>
      </p:sp>
    </p:spTree>
    <p:extLst>
      <p:ext uri="{BB962C8B-B14F-4D97-AF65-F5344CB8AC3E}">
        <p14:creationId xmlns:p14="http://schemas.microsoft.com/office/powerpoint/2010/main" val="2941125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121</a:t>
            </a:fld>
            <a:endParaRPr lang="en-US"/>
          </a:p>
        </p:txBody>
      </p:sp>
    </p:spTree>
    <p:extLst>
      <p:ext uri="{BB962C8B-B14F-4D97-AF65-F5344CB8AC3E}">
        <p14:creationId xmlns:p14="http://schemas.microsoft.com/office/powerpoint/2010/main" val="3939847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122</a:t>
            </a:fld>
            <a:endParaRPr lang="en-US"/>
          </a:p>
        </p:txBody>
      </p:sp>
    </p:spTree>
    <p:extLst>
      <p:ext uri="{BB962C8B-B14F-4D97-AF65-F5344CB8AC3E}">
        <p14:creationId xmlns:p14="http://schemas.microsoft.com/office/powerpoint/2010/main" val="37316506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11111"/>
                </a:solidFill>
                <a:effectLst/>
                <a:highlight>
                  <a:srgbClr val="F7F7F7"/>
                </a:highlight>
                <a:latin typeface="-apple-system"/>
              </a:rPr>
              <a:t>"Consider a database DB. The frequency of each individual item is calculated, and let’s assume the minimum support is 2. A Frequent Pattern set is constructed, which includes all elements with a frequency equal to or greater than the minimum support. These elements are arranged in descending order based on their frequencies. After the relevant items are inserted, the set L is displayed.</a:t>
            </a:r>
          </a:p>
          <a:p>
            <a:pPr algn="l"/>
            <a:r>
              <a:rPr lang="en-US" b="0" i="0">
                <a:solidFill>
                  <a:srgbClr val="111111"/>
                </a:solidFill>
                <a:effectLst/>
                <a:highlight>
                  <a:srgbClr val="F7F7F7"/>
                </a:highlight>
                <a:latin typeface="-apple-system"/>
              </a:rPr>
              <a:t>Next, for each transaction, the corresponding Ordered-Item set is created. This is done by iterating through the Frequent Pattern set and verifying if the current item is present in the transaction under consideration. If the current item is present, it is added to the Ordered-Item set for that transaction. All the Ordered-Item sets are then incorporated into a Tree Data Structure.</a:t>
            </a:r>
          </a:p>
        </p:txBody>
      </p:sp>
      <p:sp>
        <p:nvSpPr>
          <p:cNvPr id="4" name="Slide Number Placeholder 3"/>
          <p:cNvSpPr>
            <a:spLocks noGrp="1"/>
          </p:cNvSpPr>
          <p:nvPr>
            <p:ph type="sldNum" sz="quarter" idx="5"/>
          </p:nvPr>
        </p:nvSpPr>
        <p:spPr/>
        <p:txBody>
          <a:bodyPr/>
          <a:lstStyle/>
          <a:p>
            <a:fld id="{DA29ACAE-5E26-4705-B071-37A0ED7D4394}" type="slidenum">
              <a:rPr lang="en-US" smtClean="0"/>
              <a:t>123</a:t>
            </a:fld>
            <a:endParaRPr lang="en-US"/>
          </a:p>
        </p:txBody>
      </p:sp>
    </p:spTree>
    <p:extLst>
      <p:ext uri="{BB962C8B-B14F-4D97-AF65-F5344CB8AC3E}">
        <p14:creationId xmlns:p14="http://schemas.microsoft.com/office/powerpoint/2010/main" val="5973513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11111"/>
                </a:solidFill>
                <a:effectLst/>
                <a:highlight>
                  <a:srgbClr val="F7F7F7"/>
                </a:highlight>
                <a:latin typeface="-apple-system"/>
              </a:rPr>
              <a:t>For each item, we calculate what’s known as the Conditional Pattern Base. This is made up of path labels from all paths that lead to any node of the specified item in the frequent-pattern tree. It’s worth noting that the items in the subsequent table are organized in ascending order by their frequencies.</a:t>
            </a:r>
          </a:p>
          <a:p>
            <a:pPr algn="l"/>
            <a:endParaRPr lang="en-US" b="0" i="0">
              <a:solidFill>
                <a:srgbClr val="111111"/>
              </a:solidFill>
              <a:effectLst/>
              <a:highlight>
                <a:srgbClr val="F7F7F7"/>
              </a:highlight>
              <a:latin typeface="-apple-system"/>
            </a:endParaRPr>
          </a:p>
          <a:p>
            <a:pPr algn="l"/>
            <a:r>
              <a:rPr lang="en-US" b="0" i="0">
                <a:solidFill>
                  <a:srgbClr val="111111"/>
                </a:solidFill>
                <a:effectLst/>
                <a:highlight>
                  <a:srgbClr val="F7F7F7"/>
                </a:highlight>
                <a:latin typeface="-apple-system"/>
              </a:rPr>
              <a:t>Following this, we construct the Conditional Frequent Pattern Tree for each item. This is done by identifying the set of elements that appear in all paths in the Conditional Pattern Base of that item. The support count is then determined by summing the support counts of all paths in the Conditional Pattern Base.</a:t>
            </a:r>
          </a:p>
        </p:txBody>
      </p:sp>
      <p:sp>
        <p:nvSpPr>
          <p:cNvPr id="4" name="Slide Number Placeholder 3"/>
          <p:cNvSpPr>
            <a:spLocks noGrp="1"/>
          </p:cNvSpPr>
          <p:nvPr>
            <p:ph type="sldNum" sz="quarter" idx="5"/>
          </p:nvPr>
        </p:nvSpPr>
        <p:spPr/>
        <p:txBody>
          <a:bodyPr/>
          <a:lstStyle/>
          <a:p>
            <a:fld id="{DA29ACAE-5E26-4705-B071-37A0ED7D4394}" type="slidenum">
              <a:rPr lang="en-US" smtClean="0"/>
              <a:t>124</a:t>
            </a:fld>
            <a:endParaRPr lang="en-US"/>
          </a:p>
        </p:txBody>
      </p:sp>
    </p:spTree>
    <p:extLst>
      <p:ext uri="{BB962C8B-B14F-4D97-AF65-F5344CB8AC3E}">
        <p14:creationId xmlns:p14="http://schemas.microsoft.com/office/powerpoint/2010/main" val="2874090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11111"/>
                </a:solidFill>
                <a:effectLst/>
                <a:highlight>
                  <a:srgbClr val="F7F7F7"/>
                </a:highlight>
                <a:latin typeface="-apple-system"/>
              </a:rPr>
              <a:t>From the Conditional Frequent Pattern tree, the Frequent Pattern rules are formulated by associating the items of the Conditional Frequent Pattern Tree set with the corresponding item as indicated in the table.</a:t>
            </a:r>
          </a:p>
          <a:p>
            <a:pPr algn="l"/>
            <a:r>
              <a:rPr lang="en-US" b="0" i="0">
                <a:solidFill>
                  <a:srgbClr val="111111"/>
                </a:solidFill>
                <a:effectLst/>
                <a:highlight>
                  <a:srgbClr val="F7F7F7"/>
                </a:highlight>
                <a:latin typeface="-apple-system"/>
              </a:rPr>
              <a:t>To identify the valid rule, the confidence of both rules is computed. The rule with a confidence equal to or higher than the minimum confidence value is kept.</a:t>
            </a:r>
          </a:p>
        </p:txBody>
      </p:sp>
      <p:sp>
        <p:nvSpPr>
          <p:cNvPr id="4" name="Slide Number Placeholder 3"/>
          <p:cNvSpPr>
            <a:spLocks noGrp="1"/>
          </p:cNvSpPr>
          <p:nvPr>
            <p:ph type="sldNum" sz="quarter" idx="5"/>
          </p:nvPr>
        </p:nvSpPr>
        <p:spPr/>
        <p:txBody>
          <a:bodyPr/>
          <a:lstStyle/>
          <a:p>
            <a:fld id="{DA29ACAE-5E26-4705-B071-37A0ED7D4394}" type="slidenum">
              <a:rPr lang="en-US" smtClean="0"/>
              <a:t>125</a:t>
            </a:fld>
            <a:endParaRPr lang="en-US"/>
          </a:p>
        </p:txBody>
      </p:sp>
    </p:spTree>
    <p:extLst>
      <p:ext uri="{BB962C8B-B14F-4D97-AF65-F5344CB8AC3E}">
        <p14:creationId xmlns:p14="http://schemas.microsoft.com/office/powerpoint/2010/main" val="1392683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126</a:t>
            </a:fld>
            <a:endParaRPr lang="en-US"/>
          </a:p>
        </p:txBody>
      </p:sp>
    </p:spTree>
    <p:extLst>
      <p:ext uri="{BB962C8B-B14F-4D97-AF65-F5344CB8AC3E}">
        <p14:creationId xmlns:p14="http://schemas.microsoft.com/office/powerpoint/2010/main" val="34371482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127</a:t>
            </a:fld>
            <a:endParaRPr lang="en-US"/>
          </a:p>
        </p:txBody>
      </p:sp>
    </p:spTree>
    <p:extLst>
      <p:ext uri="{BB962C8B-B14F-4D97-AF65-F5344CB8AC3E}">
        <p14:creationId xmlns:p14="http://schemas.microsoft.com/office/powerpoint/2010/main" val="41796969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128</a:t>
            </a:fld>
            <a:endParaRPr lang="en-US"/>
          </a:p>
        </p:txBody>
      </p:sp>
    </p:spTree>
    <p:extLst>
      <p:ext uri="{BB962C8B-B14F-4D97-AF65-F5344CB8AC3E}">
        <p14:creationId xmlns:p14="http://schemas.microsoft.com/office/powerpoint/2010/main" val="1712241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129</a:t>
            </a:fld>
            <a:endParaRPr lang="en-US"/>
          </a:p>
        </p:txBody>
      </p:sp>
    </p:spTree>
    <p:extLst>
      <p:ext uri="{BB962C8B-B14F-4D97-AF65-F5344CB8AC3E}">
        <p14:creationId xmlns:p14="http://schemas.microsoft.com/office/powerpoint/2010/main" val="2036082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130</a:t>
            </a:fld>
            <a:endParaRPr lang="en-US"/>
          </a:p>
        </p:txBody>
      </p:sp>
    </p:spTree>
    <p:extLst>
      <p:ext uri="{BB962C8B-B14F-4D97-AF65-F5344CB8AC3E}">
        <p14:creationId xmlns:p14="http://schemas.microsoft.com/office/powerpoint/2010/main" val="426913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also add Key differences between clustering and other machine learning tasks like classification and regression.</a:t>
            </a:r>
          </a:p>
        </p:txBody>
      </p:sp>
      <p:sp>
        <p:nvSpPr>
          <p:cNvPr id="4" name="Slide Number Placeholder 3"/>
          <p:cNvSpPr>
            <a:spLocks noGrp="1"/>
          </p:cNvSpPr>
          <p:nvPr>
            <p:ph type="sldNum" sz="quarter" idx="5"/>
          </p:nvPr>
        </p:nvSpPr>
        <p:spPr/>
        <p:txBody>
          <a:bodyPr/>
          <a:lstStyle/>
          <a:p>
            <a:fld id="{DA29ACAE-5E26-4705-B071-37A0ED7D4394}" type="slidenum">
              <a:rPr lang="en-US" smtClean="0"/>
              <a:t>17</a:t>
            </a:fld>
            <a:endParaRPr lang="en-US"/>
          </a:p>
        </p:txBody>
      </p:sp>
    </p:spTree>
    <p:extLst>
      <p:ext uri="{BB962C8B-B14F-4D97-AF65-F5344CB8AC3E}">
        <p14:creationId xmlns:p14="http://schemas.microsoft.com/office/powerpoint/2010/main" val="44628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131</a:t>
            </a:fld>
            <a:endParaRPr lang="en-US"/>
          </a:p>
        </p:txBody>
      </p:sp>
    </p:spTree>
    <p:extLst>
      <p:ext uri="{BB962C8B-B14F-4D97-AF65-F5344CB8AC3E}">
        <p14:creationId xmlns:p14="http://schemas.microsoft.com/office/powerpoint/2010/main" val="29979921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132</a:t>
            </a:fld>
            <a:endParaRPr lang="en-US"/>
          </a:p>
        </p:txBody>
      </p:sp>
    </p:spTree>
    <p:extLst>
      <p:ext uri="{BB962C8B-B14F-4D97-AF65-F5344CB8AC3E}">
        <p14:creationId xmlns:p14="http://schemas.microsoft.com/office/powerpoint/2010/main" val="323754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133</a:t>
            </a:fld>
            <a:endParaRPr lang="en-US"/>
          </a:p>
        </p:txBody>
      </p:sp>
    </p:spTree>
    <p:extLst>
      <p:ext uri="{BB962C8B-B14F-4D97-AF65-F5344CB8AC3E}">
        <p14:creationId xmlns:p14="http://schemas.microsoft.com/office/powerpoint/2010/main" val="480711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a:t>Quantitative Evaluation</a:t>
            </a:r>
            <a:r>
              <a:rPr lang="en-US"/>
              <a:t>: Metrics provide a way to quantitatively evaluate the performance of unsupervised learning algorithms, allowing for objective comparison between different methods or configurations.</a:t>
            </a:r>
          </a:p>
          <a:p>
            <a:pPr algn="just"/>
            <a:r>
              <a:rPr lang="en-US" b="1"/>
              <a:t>Benchmarking</a:t>
            </a:r>
            <a:r>
              <a:rPr lang="en-US"/>
              <a:t>: They serve as benchmarks to determine how well the algorithm performs relative to others or to a baseline method.</a:t>
            </a:r>
          </a:p>
          <a:p>
            <a:pPr algn="just"/>
            <a:r>
              <a:rPr lang="en-US" b="1"/>
              <a:t>Optimal Parameter Tuning</a:t>
            </a:r>
            <a:r>
              <a:rPr lang="en-US"/>
              <a:t>: Evaluation metrics help in selecting the best parameters for the algorithm, such as the number of clusters in clustering algorithms.</a:t>
            </a:r>
          </a:p>
          <a:p>
            <a:pPr algn="just"/>
            <a:r>
              <a:rPr lang="en-US" b="1"/>
              <a:t>Choosing the Right Algorithm</a:t>
            </a:r>
            <a:r>
              <a:rPr lang="en-US"/>
              <a:t>: They aid in choosing the most suitable algorithm for a given dataset and task by comparing different algorithms' performance.</a:t>
            </a:r>
          </a:p>
          <a:p>
            <a:pPr algn="just"/>
            <a:r>
              <a:rPr lang="en-US" b="1"/>
              <a:t>Insight into Data</a:t>
            </a:r>
            <a:r>
              <a:rPr lang="en-US"/>
              <a:t>: Metrics can provide insights into the underlying structure and patterns within the data, such as identifying the natural grouping or dimensionality.</a:t>
            </a:r>
          </a:p>
          <a:p>
            <a:pPr algn="just"/>
            <a:r>
              <a:rPr lang="en-US" b="1"/>
              <a:t>Data Quality</a:t>
            </a:r>
            <a:r>
              <a:rPr lang="en-US"/>
              <a:t>: They can also indicate the quality of the data, for instance, if the data forms well-defined clusters or if it is noisy and difficult to group.</a:t>
            </a:r>
          </a:p>
          <a:p>
            <a:pPr algn="just"/>
            <a:r>
              <a:rPr lang="en-US" b="1"/>
              <a:t>Error Identification</a:t>
            </a:r>
            <a:r>
              <a:rPr lang="en-US"/>
              <a:t>: Evaluation metrics help in identifying errors or weaknesses in the model, such as overfitting or poor </a:t>
            </a:r>
            <a:r>
              <a:rPr lang="en-US" err="1"/>
              <a:t>generalization.</a:t>
            </a:r>
            <a:r>
              <a:rPr lang="en-US" b="1" err="1"/>
              <a:t>Model</a:t>
            </a:r>
            <a:r>
              <a:rPr lang="en-US" b="1"/>
              <a:t> Validation</a:t>
            </a:r>
            <a:r>
              <a:rPr lang="en-US"/>
              <a:t>: They are essential for validating the model to ensure it is capturing the meaningful structure in the data rather than noise.</a:t>
            </a:r>
          </a:p>
          <a:p>
            <a:pPr algn="just"/>
            <a:r>
              <a:rPr lang="en-US" b="1"/>
              <a:t>Development Feedback</a:t>
            </a:r>
            <a:r>
              <a:rPr lang="en-US"/>
              <a:t>: Metrics provide feedback during the development phase, guiding researchers and practitioners in refining their </a:t>
            </a:r>
            <a:r>
              <a:rPr lang="en-US" err="1"/>
              <a:t>models.</a:t>
            </a:r>
            <a:r>
              <a:rPr lang="en-US" b="1" err="1"/>
              <a:t>Iterative</a:t>
            </a:r>
            <a:r>
              <a:rPr lang="en-US" b="1"/>
              <a:t> Improvement</a:t>
            </a:r>
            <a:r>
              <a:rPr lang="en-US"/>
              <a:t>: They support an iterative approach to model building, where the model is continuously improved based on evaluation outcomes.</a:t>
            </a:r>
          </a:p>
          <a:p>
            <a:pPr algn="just"/>
            <a:r>
              <a:rPr lang="en-US" b="1"/>
              <a:t>Clarity on Model Output</a:t>
            </a:r>
            <a:r>
              <a:rPr lang="en-US"/>
              <a:t>: Metrics help in interpreting the results of unsupervised learning algorithms, making it easier to understand the model’s output and behavior.</a:t>
            </a:r>
          </a:p>
          <a:p>
            <a:pPr algn="just"/>
            <a:r>
              <a:rPr lang="en-US" b="1"/>
              <a:t>Communicating Results</a:t>
            </a:r>
            <a:r>
              <a:rPr lang="en-US"/>
              <a:t>: They are useful for communicating the effectiveness and results of the model to stakeholders, providing clear evidence of the model's performance.</a:t>
            </a:r>
          </a:p>
        </p:txBody>
      </p:sp>
      <p:sp>
        <p:nvSpPr>
          <p:cNvPr id="4" name="Slide Number Placeholder 3"/>
          <p:cNvSpPr>
            <a:spLocks noGrp="1"/>
          </p:cNvSpPr>
          <p:nvPr>
            <p:ph type="sldNum" sz="quarter" idx="5"/>
          </p:nvPr>
        </p:nvSpPr>
        <p:spPr/>
        <p:txBody>
          <a:bodyPr/>
          <a:lstStyle/>
          <a:p>
            <a:fld id="{DA29ACAE-5E26-4705-B071-37A0ED7D4394}" type="slidenum">
              <a:rPr lang="en-US" smtClean="0"/>
              <a:t>134</a:t>
            </a:fld>
            <a:endParaRPr lang="en-US"/>
          </a:p>
        </p:txBody>
      </p:sp>
    </p:spTree>
    <p:extLst>
      <p:ext uri="{BB962C8B-B14F-4D97-AF65-F5344CB8AC3E}">
        <p14:creationId xmlns:p14="http://schemas.microsoft.com/office/powerpoint/2010/main" val="2118943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135</a:t>
            </a:fld>
            <a:endParaRPr lang="en-US"/>
          </a:p>
        </p:txBody>
      </p:sp>
    </p:spTree>
    <p:extLst>
      <p:ext uri="{BB962C8B-B14F-4D97-AF65-F5344CB8AC3E}">
        <p14:creationId xmlns:p14="http://schemas.microsoft.com/office/powerpoint/2010/main" val="40058280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136</a:t>
            </a:fld>
            <a:endParaRPr lang="en-US"/>
          </a:p>
        </p:txBody>
      </p:sp>
    </p:spTree>
    <p:extLst>
      <p:ext uri="{BB962C8B-B14F-4D97-AF65-F5344CB8AC3E}">
        <p14:creationId xmlns:p14="http://schemas.microsoft.com/office/powerpoint/2010/main" val="17045026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137</a:t>
            </a:fld>
            <a:endParaRPr lang="en-US"/>
          </a:p>
        </p:txBody>
      </p:sp>
    </p:spTree>
    <p:extLst>
      <p:ext uri="{BB962C8B-B14F-4D97-AF65-F5344CB8AC3E}">
        <p14:creationId xmlns:p14="http://schemas.microsoft.com/office/powerpoint/2010/main" val="2151092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138</a:t>
            </a:fld>
            <a:endParaRPr lang="en-US"/>
          </a:p>
        </p:txBody>
      </p:sp>
    </p:spTree>
    <p:extLst>
      <p:ext uri="{BB962C8B-B14F-4D97-AF65-F5344CB8AC3E}">
        <p14:creationId xmlns:p14="http://schemas.microsoft.com/office/powerpoint/2010/main" val="21787235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139</a:t>
            </a:fld>
            <a:endParaRPr lang="en-US"/>
          </a:p>
        </p:txBody>
      </p:sp>
    </p:spTree>
    <p:extLst>
      <p:ext uri="{BB962C8B-B14F-4D97-AF65-F5344CB8AC3E}">
        <p14:creationId xmlns:p14="http://schemas.microsoft.com/office/powerpoint/2010/main" val="42287576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140</a:t>
            </a:fld>
            <a:endParaRPr lang="en-US"/>
          </a:p>
        </p:txBody>
      </p:sp>
    </p:spTree>
    <p:extLst>
      <p:ext uri="{BB962C8B-B14F-4D97-AF65-F5344CB8AC3E}">
        <p14:creationId xmlns:p14="http://schemas.microsoft.com/office/powerpoint/2010/main" val="1387909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add importance and applications of clustering in  various fields.</a:t>
            </a:r>
          </a:p>
        </p:txBody>
      </p:sp>
      <p:sp>
        <p:nvSpPr>
          <p:cNvPr id="4" name="Slide Number Placeholder 3"/>
          <p:cNvSpPr>
            <a:spLocks noGrp="1"/>
          </p:cNvSpPr>
          <p:nvPr>
            <p:ph type="sldNum" sz="quarter" idx="5"/>
          </p:nvPr>
        </p:nvSpPr>
        <p:spPr/>
        <p:txBody>
          <a:bodyPr/>
          <a:lstStyle/>
          <a:p>
            <a:fld id="{DA29ACAE-5E26-4705-B071-37A0ED7D4394}" type="slidenum">
              <a:rPr lang="en-US" smtClean="0"/>
              <a:t>18</a:t>
            </a:fld>
            <a:endParaRPr lang="en-US"/>
          </a:p>
        </p:txBody>
      </p:sp>
    </p:spTree>
    <p:extLst>
      <p:ext uri="{BB962C8B-B14F-4D97-AF65-F5344CB8AC3E}">
        <p14:creationId xmlns:p14="http://schemas.microsoft.com/office/powerpoint/2010/main" val="21807618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141</a:t>
            </a:fld>
            <a:endParaRPr lang="en-US"/>
          </a:p>
        </p:txBody>
      </p:sp>
    </p:spTree>
    <p:extLst>
      <p:ext uri="{BB962C8B-B14F-4D97-AF65-F5344CB8AC3E}">
        <p14:creationId xmlns:p14="http://schemas.microsoft.com/office/powerpoint/2010/main" val="29945181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142</a:t>
            </a:fld>
            <a:endParaRPr lang="en-US"/>
          </a:p>
        </p:txBody>
      </p:sp>
    </p:spTree>
    <p:extLst>
      <p:ext uri="{BB962C8B-B14F-4D97-AF65-F5344CB8AC3E}">
        <p14:creationId xmlns:p14="http://schemas.microsoft.com/office/powerpoint/2010/main" val="5738996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143</a:t>
            </a:fld>
            <a:endParaRPr lang="en-US"/>
          </a:p>
        </p:txBody>
      </p:sp>
    </p:spTree>
    <p:extLst>
      <p:ext uri="{BB962C8B-B14F-4D97-AF65-F5344CB8AC3E}">
        <p14:creationId xmlns:p14="http://schemas.microsoft.com/office/powerpoint/2010/main" val="13371844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144</a:t>
            </a:fld>
            <a:endParaRPr lang="en-US"/>
          </a:p>
        </p:txBody>
      </p:sp>
    </p:spTree>
    <p:extLst>
      <p:ext uri="{BB962C8B-B14F-4D97-AF65-F5344CB8AC3E}">
        <p14:creationId xmlns:p14="http://schemas.microsoft.com/office/powerpoint/2010/main" val="27217575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145</a:t>
            </a:fld>
            <a:endParaRPr lang="en-US"/>
          </a:p>
        </p:txBody>
      </p:sp>
    </p:spTree>
    <p:extLst>
      <p:ext uri="{BB962C8B-B14F-4D97-AF65-F5344CB8AC3E}">
        <p14:creationId xmlns:p14="http://schemas.microsoft.com/office/powerpoint/2010/main" val="39062450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Text Classification: Enhancing the performance of models for sentiment analysis, spam detection, and topic categorization with limited labeled texts. Machine Translation: Improving translation systems by utilizing a small amount of labeled bilingual text and large amounts of monolingual text. Named Entity Recognition (NER): Identifying entities in text using limited annotated examples supplemented with unlabeled data.</a:t>
            </a:r>
          </a:p>
          <a:p>
            <a:r>
              <a:rPr lang="en-US" b="0"/>
              <a:t>Image Classification: Classifying images into categories when only a few labeled images are available. Object Detection: Detecting and localizing objects within images using minimal labeled data. Image Segmentation: Dividing an image into meaningful parts using a combination of labeled and unlabeled images.</a:t>
            </a:r>
          </a:p>
          <a:p>
            <a:r>
              <a:rPr lang="en-US" b="0"/>
              <a:t>Medical Imaging</a:t>
            </a:r>
          </a:p>
          <a:p>
            <a:r>
              <a:rPr lang="en-US" b="0"/>
              <a:t>Disease Diagnosis: Identifying diseases in medical images such as X-rays, MRIs, and CT scans with limited annotated data.</a:t>
            </a:r>
          </a:p>
          <a:p>
            <a:pPr>
              <a:buFont typeface="Arial" panose="020B0604020202020204" pitchFamily="34" charset="0"/>
              <a:buNone/>
            </a:pPr>
            <a:r>
              <a:rPr lang="en-US" b="0"/>
              <a:t>Tumor Detection: Detecting tumors in medical images where labeled samples are scarce but a large amount of unlabeled data is available.</a:t>
            </a:r>
          </a:p>
          <a:p>
            <a:pPr>
              <a:buFont typeface="Arial" panose="020B0604020202020204" pitchFamily="34" charset="0"/>
              <a:buNone/>
            </a:pPr>
            <a:r>
              <a:rPr lang="en-US" b="0"/>
              <a:t>Speech Recognition: Improving speech-to-text systems by combining a small set of transcribed audio with a large corpus of </a:t>
            </a:r>
            <a:r>
              <a:rPr lang="en-US" b="0" err="1"/>
              <a:t>untranscribed</a:t>
            </a:r>
            <a:r>
              <a:rPr lang="en-US" b="0"/>
              <a:t> </a:t>
            </a:r>
            <a:r>
              <a:rPr lang="en-US" b="0" err="1"/>
              <a:t>audio.Speaker</a:t>
            </a:r>
            <a:r>
              <a:rPr lang="en-US" b="0"/>
              <a:t> Identification: Identifying speakers using limited labeled voice samples and additional unlabeled data.</a:t>
            </a:r>
          </a:p>
          <a:p>
            <a:pPr>
              <a:buFont typeface="Arial" panose="020B0604020202020204" pitchFamily="34" charset="0"/>
              <a:buNone/>
            </a:pPr>
            <a:r>
              <a:rPr lang="en-US" b="0"/>
              <a:t>Gene Function Prediction: Predicting the functions of genes using a mix of labeled gene functions and large sets of unlabeled genomic </a:t>
            </a:r>
            <a:r>
              <a:rPr lang="en-US" b="0" err="1"/>
              <a:t>data.Protein</a:t>
            </a:r>
            <a:r>
              <a:rPr lang="en-US" b="0"/>
              <a:t> Structure Prediction: Leveraging a combination of labeled protein structures and unlabeled protein sequences to predict protein folding and functions.</a:t>
            </a:r>
          </a:p>
          <a:p>
            <a:pPr>
              <a:buFont typeface="Arial" panose="020B0604020202020204" pitchFamily="34" charset="0"/>
              <a:buNone/>
            </a:pPr>
            <a:r>
              <a:rPr lang="en-US" b="0"/>
              <a:t>Fraud Detection: Identifying fraudulent transactions with a small set of labeled fraudulent examples supplemented with a large amount of unlabeled transaction </a:t>
            </a:r>
            <a:r>
              <a:rPr lang="en-US" b="0" err="1"/>
              <a:t>data.Risk</a:t>
            </a:r>
            <a:r>
              <a:rPr lang="en-US" b="0"/>
              <a:t> Assessment: Assessing financial risks by utilizing limited labeled data and a larger set of unlabeled financial records.</a:t>
            </a:r>
          </a:p>
          <a:p>
            <a:endParaRPr lang="en-US" b="0"/>
          </a:p>
        </p:txBody>
      </p:sp>
      <p:sp>
        <p:nvSpPr>
          <p:cNvPr id="4" name="Slide Number Placeholder 3"/>
          <p:cNvSpPr>
            <a:spLocks noGrp="1"/>
          </p:cNvSpPr>
          <p:nvPr>
            <p:ph type="sldNum" sz="quarter" idx="5"/>
          </p:nvPr>
        </p:nvSpPr>
        <p:spPr/>
        <p:txBody>
          <a:bodyPr/>
          <a:lstStyle/>
          <a:p>
            <a:fld id="{DA29ACAE-5E26-4705-B071-37A0ED7D4394}" type="slidenum">
              <a:rPr lang="en-US" smtClean="0"/>
              <a:t>146</a:t>
            </a:fld>
            <a:endParaRPr lang="en-US"/>
          </a:p>
        </p:txBody>
      </p:sp>
    </p:spTree>
    <p:extLst>
      <p:ext uri="{BB962C8B-B14F-4D97-AF65-F5344CB8AC3E}">
        <p14:creationId xmlns:p14="http://schemas.microsoft.com/office/powerpoint/2010/main" val="32865323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147</a:t>
            </a:fld>
            <a:endParaRPr lang="en-US"/>
          </a:p>
        </p:txBody>
      </p:sp>
    </p:spTree>
    <p:extLst>
      <p:ext uri="{BB962C8B-B14F-4D97-AF65-F5344CB8AC3E}">
        <p14:creationId xmlns:p14="http://schemas.microsoft.com/office/powerpoint/2010/main" val="3070762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initial training phase involves a labeled dataset comprising four samples, distinguished by two different labels. Following this, the model undergoes training using this dataset. Subsequently, a combination of labeled and unlabeled data is introduced to the model, prompting it to assign labels to previously unlabeled instances. This augmented dataset, inclusive of newly labeled data points, is then utilized for subsequent model training iterations. This iterative process persists until all data points are appropriately labeled.</a:t>
            </a:r>
          </a:p>
        </p:txBody>
      </p:sp>
      <p:sp>
        <p:nvSpPr>
          <p:cNvPr id="4" name="Slide Number Placeholder 3"/>
          <p:cNvSpPr>
            <a:spLocks noGrp="1"/>
          </p:cNvSpPr>
          <p:nvPr>
            <p:ph type="sldNum" sz="quarter" idx="5"/>
          </p:nvPr>
        </p:nvSpPr>
        <p:spPr/>
        <p:txBody>
          <a:bodyPr/>
          <a:lstStyle/>
          <a:p>
            <a:fld id="{DA29ACAE-5E26-4705-B071-37A0ED7D4394}" type="slidenum">
              <a:rPr lang="en-US" smtClean="0"/>
              <a:t>148</a:t>
            </a:fld>
            <a:endParaRPr lang="en-US"/>
          </a:p>
        </p:txBody>
      </p:sp>
    </p:spTree>
    <p:extLst>
      <p:ext uri="{BB962C8B-B14F-4D97-AF65-F5344CB8AC3E}">
        <p14:creationId xmlns:p14="http://schemas.microsoft.com/office/powerpoint/2010/main" val="42428751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SME NOTES:</a:t>
            </a:r>
          </a:p>
          <a:p>
            <a:endParaRPr lang="en-US"/>
          </a:p>
          <a:p>
            <a:r>
              <a:rPr lang="en-US"/>
              <a:t>Points can be represented in two sections rather than one single list. (3 and 3 on left and right sides)</a:t>
            </a:r>
          </a:p>
        </p:txBody>
      </p:sp>
      <p:sp>
        <p:nvSpPr>
          <p:cNvPr id="4" name="Slide Number Placeholder 3"/>
          <p:cNvSpPr>
            <a:spLocks noGrp="1"/>
          </p:cNvSpPr>
          <p:nvPr>
            <p:ph type="sldNum" sz="quarter" idx="5"/>
          </p:nvPr>
        </p:nvSpPr>
        <p:spPr/>
        <p:txBody>
          <a:bodyPr/>
          <a:lstStyle/>
          <a:p>
            <a:fld id="{DA29ACAE-5E26-4705-B071-37A0ED7D4394}" type="slidenum">
              <a:rPr lang="en-US" smtClean="0"/>
              <a:t>149</a:t>
            </a:fld>
            <a:endParaRPr lang="en-US"/>
          </a:p>
        </p:txBody>
      </p:sp>
    </p:spTree>
    <p:extLst>
      <p:ext uri="{BB962C8B-B14F-4D97-AF65-F5344CB8AC3E}">
        <p14:creationId xmlns:p14="http://schemas.microsoft.com/office/powerpoint/2010/main" val="28972620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150</a:t>
            </a:fld>
            <a:endParaRPr lang="en-US"/>
          </a:p>
        </p:txBody>
      </p:sp>
    </p:spTree>
    <p:extLst>
      <p:ext uri="{BB962C8B-B14F-4D97-AF65-F5344CB8AC3E}">
        <p14:creationId xmlns:p14="http://schemas.microsoft.com/office/powerpoint/2010/main" val="220765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29ACAE-5E26-4705-B071-37A0ED7D4394}" type="slidenum">
              <a:rPr lang="en-US" smtClean="0"/>
              <a:t>19</a:t>
            </a:fld>
            <a:endParaRPr lang="en-US"/>
          </a:p>
        </p:txBody>
      </p:sp>
    </p:spTree>
    <p:extLst>
      <p:ext uri="{BB962C8B-B14F-4D97-AF65-F5344CB8AC3E}">
        <p14:creationId xmlns:p14="http://schemas.microsoft.com/office/powerpoint/2010/main" val="28828109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Input Data</a:t>
            </a:r>
          </a:p>
          <a:p>
            <a:pPr>
              <a:buFont typeface="Arial" panose="020B0604020202020204" pitchFamily="34" charset="0"/>
              <a:buChar char="•"/>
            </a:pPr>
            <a:r>
              <a:rPr lang="en-US" b="0"/>
              <a:t>Labeled Data (</a:t>
            </a:r>
            <a:r>
              <a:rPr lang="en-US" b="0" err="1"/>
              <a:t>D_l</a:t>
            </a:r>
            <a:r>
              <a:rPr lang="en-US" b="0"/>
              <a:t>)</a:t>
            </a:r>
          </a:p>
          <a:p>
            <a:pPr>
              <a:buFont typeface="Arial" panose="020B0604020202020204" pitchFamily="34" charset="0"/>
              <a:buChar char="•"/>
            </a:pPr>
            <a:r>
              <a:rPr lang="en-US" b="0"/>
              <a:t>Unlabeled Data (</a:t>
            </a:r>
            <a:r>
              <a:rPr lang="en-US" b="0" err="1"/>
              <a:t>D_u</a:t>
            </a:r>
            <a:r>
              <a:rPr lang="en-US" b="0"/>
              <a:t>)</a:t>
            </a:r>
          </a:p>
          <a:p>
            <a:r>
              <a:rPr lang="en-US" b="0"/>
              <a:t>2. Initial Training</a:t>
            </a:r>
          </a:p>
          <a:p>
            <a:pPr>
              <a:buFont typeface="Arial" panose="020B0604020202020204" pitchFamily="34" charset="0"/>
              <a:buChar char="•"/>
            </a:pPr>
            <a:r>
              <a:rPr lang="en-US" b="0"/>
              <a:t>Model Training: Train initial model on labeled data (</a:t>
            </a:r>
            <a:r>
              <a:rPr lang="en-US" b="0" err="1"/>
              <a:t>D_l</a:t>
            </a:r>
            <a:r>
              <a:rPr lang="en-US" b="0"/>
              <a:t>)</a:t>
            </a:r>
          </a:p>
          <a:p>
            <a:r>
              <a:rPr lang="en-US" b="0"/>
              <a:t>3. Prediction</a:t>
            </a:r>
          </a:p>
          <a:p>
            <a:pPr>
              <a:buFont typeface="Arial" panose="020B0604020202020204" pitchFamily="34" charset="0"/>
              <a:buChar char="•"/>
            </a:pPr>
            <a:r>
              <a:rPr lang="en-US" b="0"/>
              <a:t>Predict Labels: Use the trained model to predict labels for unlabeled data (</a:t>
            </a:r>
            <a:r>
              <a:rPr lang="en-US" b="0" err="1"/>
              <a:t>D_u</a:t>
            </a:r>
            <a:r>
              <a:rPr lang="en-US" b="0"/>
              <a:t>)</a:t>
            </a:r>
          </a:p>
          <a:p>
            <a:r>
              <a:rPr lang="en-US" b="0"/>
              <a:t>4. Confidence Filtering</a:t>
            </a:r>
          </a:p>
          <a:p>
            <a:pPr>
              <a:buFont typeface="Arial" panose="020B0604020202020204" pitchFamily="34" charset="0"/>
              <a:buChar char="•"/>
            </a:pPr>
            <a:r>
              <a:rPr lang="en-US" b="0"/>
              <a:t>Select Confident Predictions: Filter predictions based on confidence threshold</a:t>
            </a:r>
          </a:p>
          <a:p>
            <a:r>
              <a:rPr lang="en-US" b="0"/>
              <a:t>5. Expand Labeled Data</a:t>
            </a:r>
          </a:p>
          <a:p>
            <a:pPr>
              <a:buFont typeface="Arial" panose="020B0604020202020204" pitchFamily="34" charset="0"/>
              <a:buChar char="•"/>
            </a:pPr>
            <a:r>
              <a:rPr lang="en-US" b="0"/>
              <a:t>Add to Labeled Set: Add confident predictions to labeled data (</a:t>
            </a:r>
            <a:r>
              <a:rPr lang="en-US" b="0" err="1"/>
              <a:t>D_l</a:t>
            </a:r>
            <a:r>
              <a:rPr lang="en-US" b="0"/>
              <a:t>)</a:t>
            </a:r>
          </a:p>
          <a:p>
            <a:r>
              <a:rPr lang="en-US" b="0"/>
              <a:t>6. Iterative Retraining</a:t>
            </a:r>
          </a:p>
          <a:p>
            <a:pPr>
              <a:buFont typeface="Arial" panose="020B0604020202020204" pitchFamily="34" charset="0"/>
              <a:buChar char="•"/>
            </a:pPr>
            <a:r>
              <a:rPr lang="en-US" b="0"/>
              <a:t>Retrain Model: Retrain the model with the expanded labeled data</a:t>
            </a:r>
          </a:p>
          <a:p>
            <a:pPr>
              <a:buFont typeface="Arial" panose="020B0604020202020204" pitchFamily="34" charset="0"/>
              <a:buChar char="•"/>
            </a:pPr>
            <a:r>
              <a:rPr lang="en-US" b="0"/>
              <a:t>Repeat Process: Repeat steps 3 to 6 until convergence or stopping criteria are met</a:t>
            </a:r>
          </a:p>
          <a:p>
            <a:r>
              <a:rPr lang="en-US" b="0"/>
              <a:t>7. Final Model</a:t>
            </a:r>
          </a:p>
          <a:p>
            <a:pPr>
              <a:buFont typeface="Arial" panose="020B0604020202020204" pitchFamily="34" charset="0"/>
              <a:buChar char="•"/>
            </a:pPr>
            <a:r>
              <a:rPr lang="en-US" b="0"/>
              <a:t>Output: The final trained model after iterative retraining</a:t>
            </a:r>
          </a:p>
          <a:p>
            <a:endParaRPr lang="en-US" b="0"/>
          </a:p>
        </p:txBody>
      </p:sp>
      <p:sp>
        <p:nvSpPr>
          <p:cNvPr id="4" name="Slide Number Placeholder 3"/>
          <p:cNvSpPr>
            <a:spLocks noGrp="1"/>
          </p:cNvSpPr>
          <p:nvPr>
            <p:ph type="sldNum" sz="quarter" idx="5"/>
          </p:nvPr>
        </p:nvSpPr>
        <p:spPr/>
        <p:txBody>
          <a:bodyPr/>
          <a:lstStyle/>
          <a:p>
            <a:fld id="{DA29ACAE-5E26-4705-B071-37A0ED7D4394}" type="slidenum">
              <a:rPr lang="en-US" smtClean="0"/>
              <a:t>151</a:t>
            </a:fld>
            <a:endParaRPr lang="en-US"/>
          </a:p>
        </p:txBody>
      </p:sp>
    </p:spTree>
    <p:extLst>
      <p:ext uri="{BB962C8B-B14F-4D97-AF65-F5344CB8AC3E}">
        <p14:creationId xmlns:p14="http://schemas.microsoft.com/office/powerpoint/2010/main" val="42539398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152</a:t>
            </a:fld>
            <a:endParaRPr lang="en-US"/>
          </a:p>
        </p:txBody>
      </p:sp>
    </p:spTree>
    <p:extLst>
      <p:ext uri="{BB962C8B-B14F-4D97-AF65-F5344CB8AC3E}">
        <p14:creationId xmlns:p14="http://schemas.microsoft.com/office/powerpoint/2010/main" val="1145483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SME-NOTES:</a:t>
            </a:r>
            <a:br>
              <a:rPr lang="en-US"/>
            </a:br>
            <a:br>
              <a:rPr lang="en-US"/>
            </a:br>
            <a:r>
              <a:rPr lang="en-US"/>
              <a:t>Can add Comparison of Label Propagation and Label Spreading Algorithm in Next Slide.</a:t>
            </a:r>
          </a:p>
        </p:txBody>
      </p:sp>
      <p:sp>
        <p:nvSpPr>
          <p:cNvPr id="4" name="Slide Number Placeholder 3"/>
          <p:cNvSpPr>
            <a:spLocks noGrp="1"/>
          </p:cNvSpPr>
          <p:nvPr>
            <p:ph type="sldNum" sz="quarter" idx="5"/>
          </p:nvPr>
        </p:nvSpPr>
        <p:spPr/>
        <p:txBody>
          <a:bodyPr/>
          <a:lstStyle/>
          <a:p>
            <a:fld id="{DA29ACAE-5E26-4705-B071-37A0ED7D4394}" type="slidenum">
              <a:rPr lang="en-US" smtClean="0"/>
              <a:t>153</a:t>
            </a:fld>
            <a:endParaRPr lang="en-US"/>
          </a:p>
        </p:txBody>
      </p:sp>
    </p:spTree>
    <p:extLst>
      <p:ext uri="{BB962C8B-B14F-4D97-AF65-F5344CB8AC3E}">
        <p14:creationId xmlns:p14="http://schemas.microsoft.com/office/powerpoint/2010/main" val="40580396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Graph Generation: </a:t>
            </a:r>
            <a:r>
              <a:rPr lang="en-US"/>
              <a:t>Create a graph comprising nodes and edges, with weights assigned to edges according to node similarity.</a:t>
            </a:r>
          </a:p>
          <a:p>
            <a:r>
              <a:rPr lang="en-US"/>
              <a:t> </a:t>
            </a:r>
            <a:r>
              <a:rPr lang="en-US" b="1"/>
              <a:t>Initial Labeling: </a:t>
            </a:r>
            <a:r>
              <a:rPr lang="en-US"/>
              <a:t>Assign starting labels to nodes that are already labeled and initialize labels for those that are not. </a:t>
            </a:r>
          </a:p>
          <a:p>
            <a:r>
              <a:rPr lang="en-US" b="1"/>
              <a:t>Label Propagation: </a:t>
            </a:r>
            <a:r>
              <a:rPr lang="en-US"/>
              <a:t>Continue iterating until convergence or after a set number of iterations: For each unlabeled node, adjust its label based on neighboring node labels. For labeled nodes, maintain their labels unchanged. </a:t>
            </a:r>
          </a:p>
          <a:p>
            <a:r>
              <a:rPr lang="en-US" b="1"/>
              <a:t>Convergence Verification:</a:t>
            </a:r>
            <a:r>
              <a:rPr lang="en-US"/>
              <a:t> Verify if labels have stabilized or the maximum iteration limit has been reached. </a:t>
            </a:r>
          </a:p>
          <a:p>
            <a:r>
              <a:rPr lang="en-US" b="1"/>
              <a:t>Results:</a:t>
            </a:r>
            <a:r>
              <a:rPr lang="en-US"/>
              <a:t> Provide the ultimate labels for all nodes.</a:t>
            </a:r>
          </a:p>
        </p:txBody>
      </p:sp>
      <p:sp>
        <p:nvSpPr>
          <p:cNvPr id="4" name="Slide Number Placeholder 3"/>
          <p:cNvSpPr>
            <a:spLocks noGrp="1"/>
          </p:cNvSpPr>
          <p:nvPr>
            <p:ph type="sldNum" sz="quarter" idx="5"/>
          </p:nvPr>
        </p:nvSpPr>
        <p:spPr/>
        <p:txBody>
          <a:bodyPr/>
          <a:lstStyle/>
          <a:p>
            <a:fld id="{DA29ACAE-5E26-4705-B071-37A0ED7D4394}" type="slidenum">
              <a:rPr lang="en-US" smtClean="0"/>
              <a:t>154</a:t>
            </a:fld>
            <a:endParaRPr lang="en-US"/>
          </a:p>
        </p:txBody>
      </p:sp>
    </p:spTree>
    <p:extLst>
      <p:ext uri="{BB962C8B-B14F-4D97-AF65-F5344CB8AC3E}">
        <p14:creationId xmlns:p14="http://schemas.microsoft.com/office/powerpoint/2010/main" val="14189755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latin typeface="Gotham-Medium"/>
              </a:rPr>
              <a:t>Dataset: </a:t>
            </a:r>
            <a:r>
              <a:rPr lang="en-US" sz="1800" b="0" i="0" u="none" strike="noStrike" baseline="0">
                <a:latin typeface="Gotham-Medium"/>
              </a:rPr>
              <a:t>https://www.kaggle.com/datasets/snap/amazon-fine-food-reviews</a:t>
            </a:r>
            <a:endParaRPr lang="en-US" sz="1200"/>
          </a:p>
        </p:txBody>
      </p:sp>
      <p:sp>
        <p:nvSpPr>
          <p:cNvPr id="4" name="Slide Number Placeholder 3"/>
          <p:cNvSpPr>
            <a:spLocks noGrp="1"/>
          </p:cNvSpPr>
          <p:nvPr>
            <p:ph type="sldNum" sz="quarter" idx="5"/>
          </p:nvPr>
        </p:nvSpPr>
        <p:spPr/>
        <p:txBody>
          <a:bodyPr/>
          <a:lstStyle/>
          <a:p>
            <a:fld id="{DA29ACAE-5E26-4705-B071-37A0ED7D4394}" type="slidenum">
              <a:rPr lang="en-US" smtClean="0"/>
              <a:t>155</a:t>
            </a:fld>
            <a:endParaRPr lang="en-US"/>
          </a:p>
        </p:txBody>
      </p:sp>
    </p:spTree>
    <p:extLst>
      <p:ext uri="{BB962C8B-B14F-4D97-AF65-F5344CB8AC3E}">
        <p14:creationId xmlns:p14="http://schemas.microsoft.com/office/powerpoint/2010/main" val="2719250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Gotham-Medium"/>
              </a:rPr>
              <a:t>https://www.kaggle.com/datasets/snap/amazon-fine-food-reviews</a:t>
            </a:r>
            <a:endParaRPr lang="en-US" sz="1200"/>
          </a:p>
        </p:txBody>
      </p:sp>
      <p:sp>
        <p:nvSpPr>
          <p:cNvPr id="4" name="Slide Number Placeholder 3"/>
          <p:cNvSpPr>
            <a:spLocks noGrp="1"/>
          </p:cNvSpPr>
          <p:nvPr>
            <p:ph type="sldNum" sz="quarter" idx="5"/>
          </p:nvPr>
        </p:nvSpPr>
        <p:spPr/>
        <p:txBody>
          <a:bodyPr/>
          <a:lstStyle/>
          <a:p>
            <a:fld id="{DA29ACAE-5E26-4705-B071-37A0ED7D4394}" type="slidenum">
              <a:rPr lang="en-US" smtClean="0"/>
              <a:t>156</a:t>
            </a:fld>
            <a:endParaRPr lang="en-US"/>
          </a:p>
        </p:txBody>
      </p:sp>
    </p:spTree>
    <p:extLst>
      <p:ext uri="{BB962C8B-B14F-4D97-AF65-F5344CB8AC3E}">
        <p14:creationId xmlns:p14="http://schemas.microsoft.com/office/powerpoint/2010/main" val="39778495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Gotham-Medium"/>
              </a:rPr>
              <a:t>https://www.kaggle.com/datasets/snap/amazon-fine-food-reviews</a:t>
            </a:r>
          </a:p>
          <a:p>
            <a:pPr algn="l"/>
            <a:endParaRPr lang="en-US" sz="1800" b="0" i="0" u="none" strike="noStrike" baseline="0" dirty="0">
              <a:latin typeface="Gotham-Medium"/>
            </a:endParaRPr>
          </a:p>
          <a:p>
            <a:pPr algn="l"/>
            <a:r>
              <a:rPr lang="en-US" sz="1800" b="1" i="0" u="none" strike="noStrike" baseline="0" dirty="0">
                <a:latin typeface="Gotham-Medium"/>
              </a:rPr>
              <a:t>SME NOTES:</a:t>
            </a:r>
          </a:p>
          <a:p>
            <a:pPr algn="l"/>
            <a:endParaRPr lang="en-US" sz="1800" b="1" i="0" u="none" strike="noStrike" baseline="0" dirty="0">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also add a slide showing when and on what type of data, different Models under Self-training algorithm should be used.</a:t>
            </a:r>
          </a:p>
          <a:p>
            <a:pPr algn="l"/>
            <a:endParaRPr lang="en-US" sz="1200" b="1" dirty="0"/>
          </a:p>
        </p:txBody>
      </p:sp>
      <p:sp>
        <p:nvSpPr>
          <p:cNvPr id="4" name="Slide Number Placeholder 3"/>
          <p:cNvSpPr>
            <a:spLocks noGrp="1"/>
          </p:cNvSpPr>
          <p:nvPr>
            <p:ph type="sldNum" sz="quarter" idx="5"/>
          </p:nvPr>
        </p:nvSpPr>
        <p:spPr/>
        <p:txBody>
          <a:bodyPr/>
          <a:lstStyle/>
          <a:p>
            <a:fld id="{DA29ACAE-5E26-4705-B071-37A0ED7D4394}" type="slidenum">
              <a:rPr lang="en-US" smtClean="0"/>
              <a:t>157</a:t>
            </a:fld>
            <a:endParaRPr lang="en-US"/>
          </a:p>
        </p:txBody>
      </p:sp>
    </p:spTree>
    <p:extLst>
      <p:ext uri="{BB962C8B-B14F-4D97-AF65-F5344CB8AC3E}">
        <p14:creationId xmlns:p14="http://schemas.microsoft.com/office/powerpoint/2010/main" val="22285299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158</a:t>
            </a:fld>
            <a:endParaRPr lang="en-US"/>
          </a:p>
        </p:txBody>
      </p:sp>
    </p:spTree>
    <p:extLst>
      <p:ext uri="{BB962C8B-B14F-4D97-AF65-F5344CB8AC3E}">
        <p14:creationId xmlns:p14="http://schemas.microsoft.com/office/powerpoint/2010/main" val="8170874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162</a:t>
            </a:fld>
            <a:endParaRPr lang="en-US"/>
          </a:p>
        </p:txBody>
      </p:sp>
    </p:spTree>
    <p:extLst>
      <p:ext uri="{BB962C8B-B14F-4D97-AF65-F5344CB8AC3E}">
        <p14:creationId xmlns:p14="http://schemas.microsoft.com/office/powerpoint/2010/main" val="23624062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29ACAE-5E26-4705-B071-37A0ED7D4394}" type="slidenum">
              <a:rPr lang="en-US" smtClean="0"/>
              <a:t>163</a:t>
            </a:fld>
            <a:endParaRPr lang="en-US"/>
          </a:p>
        </p:txBody>
      </p:sp>
    </p:spTree>
    <p:extLst>
      <p:ext uri="{BB962C8B-B14F-4D97-AF65-F5344CB8AC3E}">
        <p14:creationId xmlns:p14="http://schemas.microsoft.com/office/powerpoint/2010/main" val="412772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F4D17B-9B25-2D63-E389-71163BD2C8E7}"/>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4ED1-FB42-4A6C-B292-B8C58946A85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35A630-145D-4232-9865-98341E30F7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5">
            <a:extLst>
              <a:ext uri="{FF2B5EF4-FFF2-40B4-BE49-F238E27FC236}">
                <a16:creationId xmlns:a16="http://schemas.microsoft.com/office/drawing/2014/main" id="{57821250-661E-F410-14E9-0E0EA5193C78}"/>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708363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0375-D926-48D9-8605-813B1B64E6F6}"/>
              </a:ext>
            </a:extLst>
          </p:cNvPr>
          <p:cNvSpPr>
            <a:spLocks noGrp="1"/>
          </p:cNvSpPr>
          <p:nvPr>
            <p:ph type="title"/>
          </p:nvPr>
        </p:nvSpPr>
        <p:spPr>
          <a:xfrm>
            <a:off x="838200" y="365125"/>
            <a:ext cx="10515600" cy="1325563"/>
          </a:xfrm>
          <a:prstGeom prst="rect">
            <a:avLst/>
          </a:prstGeom>
        </p:spPr>
        <p:txBody>
          <a:bodyPr/>
          <a:lstStyle>
            <a:lvl1pPr>
              <a:defRPr>
                <a:latin typeface="+mn-lt"/>
              </a:defRPr>
            </a:lvl1pPr>
          </a:lstStyle>
          <a:p>
            <a:r>
              <a:rPr lang="en-US"/>
              <a:t>Click to edit Master title style</a:t>
            </a:r>
          </a:p>
        </p:txBody>
      </p:sp>
      <p:sp>
        <p:nvSpPr>
          <p:cNvPr id="3" name="Vertical Text Placeholder 2">
            <a:extLst>
              <a:ext uri="{FF2B5EF4-FFF2-40B4-BE49-F238E27FC236}">
                <a16:creationId xmlns:a16="http://schemas.microsoft.com/office/drawing/2014/main" id="{5B8D7657-21CC-45AA-A2CE-92653962FC4C}"/>
              </a:ext>
            </a:extLst>
          </p:cNvPr>
          <p:cNvSpPr>
            <a:spLocks noGrp="1"/>
          </p:cNvSpPr>
          <p:nvPr>
            <p:ph type="body" orient="vert" idx="1"/>
          </p:nvPr>
        </p:nvSpPr>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734BBB9-CD61-A5C4-AE14-2641303F2C6A}"/>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293936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A09EBA-4206-40BF-81B1-742CF8BD5BA1}"/>
              </a:ext>
            </a:extLst>
          </p:cNvPr>
          <p:cNvSpPr>
            <a:spLocks noGrp="1"/>
          </p:cNvSpPr>
          <p:nvPr>
            <p:ph type="title" orient="vert"/>
          </p:nvPr>
        </p:nvSpPr>
        <p:spPr>
          <a:xfrm>
            <a:off x="8724900" y="365125"/>
            <a:ext cx="2628900" cy="5811838"/>
          </a:xfrm>
          <a:prstGeom prst="rect">
            <a:avLst/>
          </a:prstGeom>
        </p:spPr>
        <p:txBody>
          <a:bodyPr vert="eaVert"/>
          <a:lstStyle>
            <a:lvl1pPr>
              <a:defRPr>
                <a:latin typeface="+mn-lt"/>
              </a:defRPr>
            </a:lvl1pPr>
          </a:lstStyle>
          <a:p>
            <a:r>
              <a:rPr lang="en-US"/>
              <a:t>Click to edit Master title style</a:t>
            </a:r>
          </a:p>
        </p:txBody>
      </p:sp>
      <p:sp>
        <p:nvSpPr>
          <p:cNvPr id="3" name="Vertical Text Placeholder 2">
            <a:extLst>
              <a:ext uri="{FF2B5EF4-FFF2-40B4-BE49-F238E27FC236}">
                <a16:creationId xmlns:a16="http://schemas.microsoft.com/office/drawing/2014/main" id="{6BB8BE7B-6EB1-4B41-A25B-B41833E5B2B4}"/>
              </a:ext>
            </a:extLst>
          </p:cNvPr>
          <p:cNvSpPr>
            <a:spLocks noGrp="1"/>
          </p:cNvSpPr>
          <p:nvPr>
            <p:ph type="body" orient="vert" idx="1"/>
          </p:nvPr>
        </p:nvSpPr>
        <p:spPr>
          <a:xfrm>
            <a:off x="838200" y="365125"/>
            <a:ext cx="7734300" cy="5811838"/>
          </a:xfr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9A7A9C6-DC22-35E8-B9C4-4DAE499DCA06}"/>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101138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255996" y="1271219"/>
            <a:ext cx="10624338" cy="444565"/>
          </a:xfrm>
        </p:spPr>
        <p:txBody>
          <a:bodyPr vert="horz" lIns="91440" tIns="45720" rIns="91440" bIns="45720" rtlCol="0">
            <a:noAutofit/>
          </a:bodyPr>
          <a:lstStyle>
            <a:lvl1pPr>
              <a:defRPr lang="en-US" sz="2800" b="1" kern="1200" dirty="0">
                <a:solidFill>
                  <a:srgbClr val="0070C0"/>
                </a:solidFill>
                <a:latin typeface="+mn-lt"/>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4" name="Text Placeholder 13">
            <a:extLst>
              <a:ext uri="{FF2B5EF4-FFF2-40B4-BE49-F238E27FC236}">
                <a16:creationId xmlns:a16="http://schemas.microsoft.com/office/drawing/2014/main" id="{06C9D6B8-9A00-34FD-3E41-E67F07F278E4}"/>
              </a:ext>
            </a:extLst>
          </p:cNvPr>
          <p:cNvSpPr>
            <a:spLocks noGrp="1"/>
          </p:cNvSpPr>
          <p:nvPr>
            <p:ph type="body" sz="quarter" idx="15" hasCustomPrompt="1"/>
          </p:nvPr>
        </p:nvSpPr>
        <p:spPr>
          <a:xfrm>
            <a:off x="255996" y="629525"/>
            <a:ext cx="10624338" cy="444565"/>
          </a:xfrm>
        </p:spPr>
        <p:txBody>
          <a:bodyPr vert="horz" lIns="91440" tIns="45720" rIns="91440" bIns="45720" rtlCol="0">
            <a:noAutofit/>
          </a:bodyPr>
          <a:lstStyle>
            <a:lvl1pPr>
              <a:defRPr lang="en-US" sz="2800" b="1" kern="1200" dirty="0">
                <a:solidFill>
                  <a:srgbClr val="0070C0"/>
                </a:solidFill>
                <a:latin typeface="+mn-lt"/>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2" name="Slide Number Placeholder 5">
            <a:extLst>
              <a:ext uri="{FF2B5EF4-FFF2-40B4-BE49-F238E27FC236}">
                <a16:creationId xmlns:a16="http://schemas.microsoft.com/office/drawing/2014/main" id="{87FE3CFD-3C9C-38B7-CE5E-2B101DF9C4F3}"/>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3647735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173803" y="469835"/>
            <a:ext cx="11672300" cy="650048"/>
          </a:xfrm>
        </p:spPr>
        <p:txBody>
          <a:bodyPr vert="horz" lIns="91440" tIns="45720" rIns="91440" bIns="45720" rtlCol="0">
            <a:noAutofit/>
          </a:bodyPr>
          <a:lstStyle>
            <a:lvl1pPr>
              <a:defRPr lang="en-US" sz="3200" b="1" kern="1200" dirty="0">
                <a:solidFill>
                  <a:srgbClr val="595959"/>
                </a:solidFill>
                <a:latin typeface="+mn-lt"/>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2" name="Slide Number Placeholder 5">
            <a:extLst>
              <a:ext uri="{FF2B5EF4-FFF2-40B4-BE49-F238E27FC236}">
                <a16:creationId xmlns:a16="http://schemas.microsoft.com/office/drawing/2014/main" id="{4E317034-A303-F90F-3226-B2AD25586624}"/>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2443542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C920-EDC4-F35B-4980-B0A8329F2C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935182A-8724-365C-DB4E-E6FA655B8CC6}"/>
              </a:ext>
            </a:extLst>
          </p:cNvPr>
          <p:cNvSpPr>
            <a:spLocks noGrp="1"/>
          </p:cNvSpPr>
          <p:nvPr>
            <p:ph type="sldNum" sz="quarter" idx="10"/>
          </p:nvPr>
        </p:nvSpPr>
        <p:spPr/>
        <p:txBody>
          <a:bodyPr/>
          <a:lstStyle/>
          <a:p>
            <a:fld id="{9964D283-C0B4-4270-AF90-8A0B92B50198}" type="slidenum">
              <a:rPr lang="en-US" smtClean="0"/>
              <a:t>‹#›</a:t>
            </a:fld>
            <a:endParaRPr lang="en-US"/>
          </a:p>
        </p:txBody>
      </p:sp>
    </p:spTree>
    <p:extLst>
      <p:ext uri="{BB962C8B-B14F-4D97-AF65-F5344CB8AC3E}">
        <p14:creationId xmlns:p14="http://schemas.microsoft.com/office/powerpoint/2010/main" val="1746231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37F2-3C53-43E6-9F25-242D13C5ABDD}"/>
              </a:ext>
            </a:extLst>
          </p:cNvPr>
          <p:cNvSpPr>
            <a:spLocks noGrp="1"/>
          </p:cNvSpPr>
          <p:nvPr>
            <p:ph type="title"/>
          </p:nvPr>
        </p:nvSpPr>
        <p:spPr>
          <a:xfrm>
            <a:off x="838200" y="365125"/>
            <a:ext cx="10515600" cy="1325563"/>
          </a:xfrm>
          <a:prstGeom prst="rect">
            <a:avLst/>
          </a:prstGeom>
        </p:spPr>
        <p:txBody>
          <a:bodyPr/>
          <a:lstStyle>
            <a:lvl1pPr>
              <a:defRPr>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D302C3C5-9B28-493B-9422-74FF4AE18087}"/>
              </a:ext>
            </a:extLst>
          </p:cNvPr>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85E1ED05-498E-E233-1189-A4D67B6E0D0B}"/>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347043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B68FAD-9CFA-CBF0-4B37-9944C2E932A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 name="Title 1">
            <a:extLst>
              <a:ext uri="{FF2B5EF4-FFF2-40B4-BE49-F238E27FC236}">
                <a16:creationId xmlns:a16="http://schemas.microsoft.com/office/drawing/2014/main" id="{EDD4B6E2-CC70-4366-ABC8-87480CC35BD1}"/>
              </a:ext>
            </a:extLst>
          </p:cNvPr>
          <p:cNvSpPr>
            <a:spLocks noGrp="1"/>
          </p:cNvSpPr>
          <p:nvPr>
            <p:ph type="title"/>
          </p:nvPr>
        </p:nvSpPr>
        <p:spPr>
          <a:xfrm>
            <a:off x="831850" y="1709738"/>
            <a:ext cx="10515600" cy="2852737"/>
          </a:xfrm>
          <a:prstGeom prst="rect">
            <a:avLst/>
          </a:prstGeom>
        </p:spPr>
        <p:txBody>
          <a:bodyPr anchor="b"/>
          <a:lstStyle>
            <a:lvl1pPr>
              <a:defRPr sz="6000">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id="{5A0D34EE-ED80-45A7-B964-53ED80D946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A92650B9-624E-A42D-718A-7D48A4C04809}"/>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343303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BCD6-D227-4C30-8364-6F161FA122FD}"/>
              </a:ext>
            </a:extLst>
          </p:cNvPr>
          <p:cNvSpPr>
            <a:spLocks noGrp="1"/>
          </p:cNvSpPr>
          <p:nvPr>
            <p:ph type="title"/>
          </p:nvPr>
        </p:nvSpPr>
        <p:spPr>
          <a:xfrm>
            <a:off x="838200" y="365125"/>
            <a:ext cx="10515600" cy="1325563"/>
          </a:xfrm>
          <a:prstGeom prst="rect">
            <a:avLst/>
          </a:prstGeom>
        </p:spPr>
        <p:txBody>
          <a:bodyPr/>
          <a:lstStyle>
            <a:lvl1pPr>
              <a:defRPr>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E5DC3054-5604-4679-AF7D-07BF06BE01A4}"/>
              </a:ext>
            </a:extLst>
          </p:cNvPr>
          <p:cNvSpPr>
            <a:spLocks noGrp="1"/>
          </p:cNvSpPr>
          <p:nvPr>
            <p:ph sz="half" idx="1"/>
          </p:nvPr>
        </p:nvSpPr>
        <p:spPr>
          <a:xfrm>
            <a:off x="838200" y="1825625"/>
            <a:ext cx="51816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47BA85-32D5-4EA3-9F8B-5A8B92517437}"/>
              </a:ext>
            </a:extLst>
          </p:cNvPr>
          <p:cNvSpPr>
            <a:spLocks noGrp="1"/>
          </p:cNvSpPr>
          <p:nvPr>
            <p:ph sz="half" idx="2"/>
          </p:nvPr>
        </p:nvSpPr>
        <p:spPr>
          <a:xfrm>
            <a:off x="6172200" y="1825625"/>
            <a:ext cx="51816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E14FFC46-FD6A-DFEE-980C-93DC89F4DB75}"/>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319612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33A1-3BE5-4F1B-8E70-082254902238}"/>
              </a:ext>
            </a:extLst>
          </p:cNvPr>
          <p:cNvSpPr>
            <a:spLocks noGrp="1"/>
          </p:cNvSpPr>
          <p:nvPr>
            <p:ph type="title"/>
          </p:nvPr>
        </p:nvSpPr>
        <p:spPr>
          <a:xfrm>
            <a:off x="839788" y="365125"/>
            <a:ext cx="10515600" cy="1325563"/>
          </a:xfrm>
          <a:prstGeom prst="rect">
            <a:avLst/>
          </a:prstGeom>
        </p:spPr>
        <p:txBody>
          <a:bodyPr/>
          <a:lstStyle>
            <a:lvl1pPr>
              <a:defRPr>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id="{E4C4CAE0-72F2-4F22-A85A-772E3DA044EC}"/>
              </a:ext>
            </a:extLst>
          </p:cNvPr>
          <p:cNvSpPr>
            <a:spLocks noGrp="1"/>
          </p:cNvSpPr>
          <p:nvPr>
            <p:ph type="body" idx="1"/>
          </p:nvPr>
        </p:nvSpPr>
        <p:spPr>
          <a:xfrm>
            <a:off x="839788" y="1681163"/>
            <a:ext cx="5157787" cy="82391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DE67E9-F76F-4049-98D4-82E9E7C800EB}"/>
              </a:ext>
            </a:extLst>
          </p:cNvPr>
          <p:cNvSpPr>
            <a:spLocks noGrp="1"/>
          </p:cNvSpPr>
          <p:nvPr>
            <p:ph sz="half" idx="2"/>
          </p:nvPr>
        </p:nvSpPr>
        <p:spPr>
          <a:xfrm>
            <a:off x="839788" y="2505075"/>
            <a:ext cx="5157787" cy="368458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32A94-E906-4159-9FE4-E63CFAE0BE3C}"/>
              </a:ext>
            </a:extLst>
          </p:cNvPr>
          <p:cNvSpPr>
            <a:spLocks noGrp="1"/>
          </p:cNvSpPr>
          <p:nvPr>
            <p:ph type="body" sz="quarter" idx="3"/>
          </p:nvPr>
        </p:nvSpPr>
        <p:spPr>
          <a:xfrm>
            <a:off x="6172200" y="1681163"/>
            <a:ext cx="5183188" cy="82391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16D1AA-A642-4FEB-91F0-3F506A2AE8FD}"/>
              </a:ext>
            </a:extLst>
          </p:cNvPr>
          <p:cNvSpPr>
            <a:spLocks noGrp="1"/>
          </p:cNvSpPr>
          <p:nvPr>
            <p:ph sz="quarter" idx="4"/>
          </p:nvPr>
        </p:nvSpPr>
        <p:spPr>
          <a:xfrm>
            <a:off x="6172200" y="2505075"/>
            <a:ext cx="5183188" cy="368458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9ECD8B31-A3D4-0FF9-9BE0-EFF27F7DC55C}"/>
              </a:ext>
            </a:extLst>
          </p:cNvPr>
          <p:cNvSpPr>
            <a:spLocks noGrp="1"/>
          </p:cNvSpPr>
          <p:nvPr>
            <p:ph type="sldNum" sz="quarter" idx="10"/>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3339363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F108-6EC2-4592-9D33-716E6B1ACF95}"/>
              </a:ext>
            </a:extLst>
          </p:cNvPr>
          <p:cNvSpPr>
            <a:spLocks noGrp="1"/>
          </p:cNvSpPr>
          <p:nvPr>
            <p:ph type="title"/>
          </p:nvPr>
        </p:nvSpPr>
        <p:spPr>
          <a:xfrm>
            <a:off x="838200" y="365125"/>
            <a:ext cx="10515600" cy="1325563"/>
          </a:xfrm>
          <a:prstGeom prst="rect">
            <a:avLst/>
          </a:prstGeom>
        </p:spPr>
        <p:txBody>
          <a:bodyPr/>
          <a:lstStyle>
            <a:lvl1pPr>
              <a:defRPr>
                <a:latin typeface="+mn-lt"/>
              </a:defRPr>
            </a:lvl1pPr>
          </a:lstStyle>
          <a:p>
            <a:r>
              <a:rPr lang="en-US"/>
              <a:t>Click to edit Master title style</a:t>
            </a:r>
          </a:p>
        </p:txBody>
      </p:sp>
      <p:sp>
        <p:nvSpPr>
          <p:cNvPr id="3" name="Slide Number Placeholder 5">
            <a:extLst>
              <a:ext uri="{FF2B5EF4-FFF2-40B4-BE49-F238E27FC236}">
                <a16:creationId xmlns:a16="http://schemas.microsoft.com/office/drawing/2014/main" id="{A4C018E2-DA45-3B55-B6D7-CCB1ADDE66E2}"/>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826736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0C2C3F7-4771-9E64-139D-8F5FD2C31B40}"/>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377738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AB71-FC15-4C88-A99B-0D66CDCEEF56}"/>
              </a:ext>
            </a:extLst>
          </p:cNvPr>
          <p:cNvSpPr>
            <a:spLocks noGrp="1"/>
          </p:cNvSpPr>
          <p:nvPr>
            <p:ph type="title"/>
          </p:nvPr>
        </p:nvSpPr>
        <p:spPr>
          <a:xfrm>
            <a:off x="839788" y="457200"/>
            <a:ext cx="3932237" cy="1600200"/>
          </a:xfrm>
          <a:prstGeom prst="rect">
            <a:avLst/>
          </a:prstGeom>
        </p:spPr>
        <p:txBody>
          <a:bodyPr anchor="b"/>
          <a:lstStyle>
            <a:lvl1pPr>
              <a:defRPr sz="3200">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C0369B3E-A4BB-45D7-ABB7-1E151F04FE0E}"/>
              </a:ext>
            </a:extLst>
          </p:cNvPr>
          <p:cNvSpPr>
            <a:spLocks noGrp="1"/>
          </p:cNvSpPr>
          <p:nvPr>
            <p:ph idx="1"/>
          </p:nvPr>
        </p:nvSpPr>
        <p:spPr>
          <a:xfrm>
            <a:off x="5183188" y="987425"/>
            <a:ext cx="6172200" cy="4873625"/>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FD4C72-B215-468A-8722-23007428B0DD}"/>
              </a:ext>
            </a:extLst>
          </p:cNvPr>
          <p:cNvSpPr>
            <a:spLocks noGrp="1"/>
          </p:cNvSpPr>
          <p:nvPr>
            <p:ph type="body" sz="half" idx="2"/>
          </p:nvPr>
        </p:nvSpPr>
        <p:spPr>
          <a:xfrm>
            <a:off x="839788" y="2057400"/>
            <a:ext cx="3932237" cy="3811588"/>
          </a:xfrm>
        </p:spPr>
        <p:txBody>
          <a:bodyPr/>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5">
            <a:extLst>
              <a:ext uri="{FF2B5EF4-FFF2-40B4-BE49-F238E27FC236}">
                <a16:creationId xmlns:a16="http://schemas.microsoft.com/office/drawing/2014/main" id="{68C7037A-15B9-32FD-5186-BB943B6B174D}"/>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169433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2731-906B-40B4-86D3-CD7878598D2D}"/>
              </a:ext>
            </a:extLst>
          </p:cNvPr>
          <p:cNvSpPr>
            <a:spLocks noGrp="1"/>
          </p:cNvSpPr>
          <p:nvPr>
            <p:ph type="title"/>
          </p:nvPr>
        </p:nvSpPr>
        <p:spPr>
          <a:xfrm>
            <a:off x="839788" y="457200"/>
            <a:ext cx="3932237" cy="1600200"/>
          </a:xfrm>
          <a:prstGeom prst="rect">
            <a:avLst/>
          </a:prstGeom>
        </p:spPr>
        <p:txBody>
          <a:bodyPr anchor="b"/>
          <a:lstStyle>
            <a:lvl1pPr>
              <a:defRPr sz="3200">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E61042F1-26FD-477E-A079-62384AA43EB2}"/>
              </a:ext>
            </a:extLst>
          </p:cNvPr>
          <p:cNvSpPr>
            <a:spLocks noGrp="1"/>
          </p:cNvSpPr>
          <p:nvPr>
            <p:ph type="pic" idx="1"/>
          </p:nvPr>
        </p:nvSpPr>
        <p:spPr>
          <a:xfrm>
            <a:off x="5183188" y="987425"/>
            <a:ext cx="6172200" cy="4873625"/>
          </a:xfrm>
        </p:spPr>
        <p:txBody>
          <a:bodyPr/>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52E8FE-8F89-4D08-8341-786A0381BB84}"/>
              </a:ext>
            </a:extLst>
          </p:cNvPr>
          <p:cNvSpPr>
            <a:spLocks noGrp="1"/>
          </p:cNvSpPr>
          <p:nvPr>
            <p:ph type="body" sz="half" idx="2"/>
          </p:nvPr>
        </p:nvSpPr>
        <p:spPr>
          <a:xfrm>
            <a:off x="839788" y="2057400"/>
            <a:ext cx="3932237" cy="3811588"/>
          </a:xfrm>
        </p:spPr>
        <p:txBody>
          <a:bodyPr/>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5">
            <a:extLst>
              <a:ext uri="{FF2B5EF4-FFF2-40B4-BE49-F238E27FC236}">
                <a16:creationId xmlns:a16="http://schemas.microsoft.com/office/drawing/2014/main" id="{E79B7E2D-8CA6-D24B-0A99-5785E8AAD6DD}"/>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73854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21" Type="http://schemas.microsoft.com/office/2007/relationships/hdphoto" Target="../media/hdphoto3.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microsoft.com/office/2007/relationships/hdphoto" Target="../media/hdphoto2.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1F1AB9-3BFD-17B8-31AA-ABBDC9981929}"/>
              </a:ext>
            </a:extLst>
          </p:cNvPr>
          <p:cNvPicPr>
            <a:picLocks noChangeAspect="1"/>
          </p:cNvPicPr>
          <p:nvPr userDrawn="1"/>
        </p:nvPicPr>
        <p:blipFill>
          <a:blip r:embed="rId16">
            <a:alphaModFix amt="50000"/>
            <a:extLst>
              <a:ext uri="{BEBA8EAE-BF5A-486C-A8C5-ECC9F3942E4B}">
                <a14:imgProps xmlns:a14="http://schemas.microsoft.com/office/drawing/2010/main">
                  <a14:imgLayer r:embed="rId17">
                    <a14:imgEffect>
                      <a14:colorTemperature colorTemp="3079"/>
                    </a14:imgEffect>
                    <a14:imgEffect>
                      <a14:saturation sat="239000"/>
                    </a14:imgEffect>
                  </a14:imgLayer>
                </a14:imgProps>
              </a:ext>
              <a:ext uri="{28A0092B-C50C-407E-A947-70E740481C1C}">
                <a14:useLocalDpi xmlns:a14="http://schemas.microsoft.com/office/drawing/2010/main" val="0"/>
              </a:ext>
            </a:extLst>
          </a:blip>
          <a:stretch>
            <a:fillRect/>
          </a:stretch>
        </p:blipFill>
        <p:spPr>
          <a:xfrm>
            <a:off x="-5" y="5349543"/>
            <a:ext cx="12192000" cy="1536308"/>
          </a:xfrm>
          <a:prstGeom prst="rect">
            <a:avLst/>
          </a:prstGeom>
        </p:spPr>
      </p:pic>
      <p:sp>
        <p:nvSpPr>
          <p:cNvPr id="7" name="Rectangle 6">
            <a:extLst>
              <a:ext uri="{FF2B5EF4-FFF2-40B4-BE49-F238E27FC236}">
                <a16:creationId xmlns:a16="http://schemas.microsoft.com/office/drawing/2014/main" id="{8EFA70D2-ADBF-0DD4-D7D1-F37201867E99}"/>
              </a:ext>
            </a:extLst>
          </p:cNvPr>
          <p:cNvSpPr/>
          <p:nvPr userDrawn="1"/>
        </p:nvSpPr>
        <p:spPr>
          <a:xfrm>
            <a:off x="0" y="0"/>
            <a:ext cx="12192000" cy="365125"/>
          </a:xfrm>
          <a:prstGeom prst="rect">
            <a:avLst/>
          </a:prstGeom>
          <a:gradFill>
            <a:gsLst>
              <a:gs pos="0">
                <a:srgbClr val="00308E"/>
              </a:gs>
              <a:gs pos="52000">
                <a:srgbClr val="7851B9"/>
              </a:gs>
              <a:gs pos="100000">
                <a:srgbClr val="1EAEE7"/>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000" b="1" i="1">
              <a:solidFill>
                <a:schemeClr val="bg1">
                  <a:lumMod val="75000"/>
                </a:schemeClr>
              </a:solidFill>
            </a:endParaRPr>
          </a:p>
        </p:txBody>
      </p:sp>
      <p:sp>
        <p:nvSpPr>
          <p:cNvPr id="3" name="Text Placeholder 2">
            <a:extLst>
              <a:ext uri="{FF2B5EF4-FFF2-40B4-BE49-F238E27FC236}">
                <a16:creationId xmlns:a16="http://schemas.microsoft.com/office/drawing/2014/main" id="{F8BC08DB-FBED-4A43-AE4B-B2CE371FE61E}"/>
              </a:ext>
            </a:extLst>
          </p:cNvPr>
          <p:cNvSpPr>
            <a:spLocks noGrp="1"/>
          </p:cNvSpPr>
          <p:nvPr>
            <p:ph type="body" idx="1"/>
          </p:nvPr>
        </p:nvSpPr>
        <p:spPr>
          <a:xfrm>
            <a:off x="677271" y="1191757"/>
            <a:ext cx="11004446" cy="47950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8" name="Picture 4" descr="LTIMindtree logo in transparent PNG and vectorized SVG formats">
            <a:extLst>
              <a:ext uri="{FF2B5EF4-FFF2-40B4-BE49-F238E27FC236}">
                <a16:creationId xmlns:a16="http://schemas.microsoft.com/office/drawing/2014/main" id="{21F70453-17DB-04F6-290A-DCDEF9FDE02E}"/>
              </a:ext>
            </a:extLst>
          </p:cNvPr>
          <p:cNvPicPr>
            <a:picLocks noChangeAspect="1" noChangeArrowheads="1"/>
          </p:cNvPicPr>
          <p:nvPr userDrawn="1"/>
        </p:nvPicPr>
        <p:blipFill>
          <a:blip r:embed="rId18">
            <a:extLst>
              <a:ext uri="{BEBA8EAE-BF5A-486C-A8C5-ECC9F3942E4B}">
                <a14:imgProps xmlns:a14="http://schemas.microsoft.com/office/drawing/2010/main">
                  <a14:imgLayer r:embed="rId19">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545387" y="6562429"/>
            <a:ext cx="1541059" cy="295571"/>
          </a:xfrm>
          <a:prstGeom prst="rect">
            <a:avLst/>
          </a:prstGeom>
          <a:noFill/>
        </p:spPr>
      </p:pic>
      <p:sp>
        <p:nvSpPr>
          <p:cNvPr id="6" name="Title Placeholder 1">
            <a:extLst>
              <a:ext uri="{FF2B5EF4-FFF2-40B4-BE49-F238E27FC236}">
                <a16:creationId xmlns:a16="http://schemas.microsoft.com/office/drawing/2014/main" id="{DBDE3A73-7407-B3B5-0BC2-D13C973D143A}"/>
              </a:ext>
            </a:extLst>
          </p:cNvPr>
          <p:cNvSpPr txBox="1">
            <a:spLocks/>
          </p:cNvSpPr>
          <p:nvPr userDrawn="1"/>
        </p:nvSpPr>
        <p:spPr>
          <a:xfrm>
            <a:off x="221274" y="88514"/>
            <a:ext cx="8176583" cy="1103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11" name="Text Placeholder 2">
            <a:extLst>
              <a:ext uri="{FF2B5EF4-FFF2-40B4-BE49-F238E27FC236}">
                <a16:creationId xmlns:a16="http://schemas.microsoft.com/office/drawing/2014/main" id="{70A0B4C8-C250-76C3-01DB-D728F6B32656}"/>
              </a:ext>
            </a:extLst>
          </p:cNvPr>
          <p:cNvSpPr txBox="1">
            <a:spLocks/>
          </p:cNvSpPr>
          <p:nvPr userDrawn="1"/>
        </p:nvSpPr>
        <p:spPr>
          <a:xfrm>
            <a:off x="391411" y="640135"/>
            <a:ext cx="11290305" cy="523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Calibri (Body)"/>
            </a:endParaRPr>
          </a:p>
        </p:txBody>
      </p:sp>
      <p:sp>
        <p:nvSpPr>
          <p:cNvPr id="12" name="Text Placeholder 2">
            <a:extLst>
              <a:ext uri="{FF2B5EF4-FFF2-40B4-BE49-F238E27FC236}">
                <a16:creationId xmlns:a16="http://schemas.microsoft.com/office/drawing/2014/main" id="{349D7A90-F0A3-C216-D67E-9B86D1BECDF5}"/>
              </a:ext>
            </a:extLst>
          </p:cNvPr>
          <p:cNvSpPr txBox="1">
            <a:spLocks/>
          </p:cNvSpPr>
          <p:nvPr userDrawn="1"/>
        </p:nvSpPr>
        <p:spPr>
          <a:xfrm>
            <a:off x="158720" y="413891"/>
            <a:ext cx="10025576" cy="685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pic>
        <p:nvPicPr>
          <p:cNvPr id="13" name="Picture 12">
            <a:extLst>
              <a:ext uri="{FF2B5EF4-FFF2-40B4-BE49-F238E27FC236}">
                <a16:creationId xmlns:a16="http://schemas.microsoft.com/office/drawing/2014/main" id="{383075D7-F006-A81F-68F1-A5F218FAF004}"/>
              </a:ext>
            </a:extLst>
          </p:cNvPr>
          <p:cNvPicPr>
            <a:picLocks noChangeAspect="1"/>
          </p:cNvPicPr>
          <p:nvPr userDrawn="1"/>
        </p:nvPicPr>
        <p:blipFill>
          <a:blip r:embed="rId20">
            <a:extLst>
              <a:ext uri="{BEBA8EAE-BF5A-486C-A8C5-ECC9F3942E4B}">
                <a14:imgProps xmlns:a14="http://schemas.microsoft.com/office/drawing/2010/main">
                  <a14:imgLayer r:embed="rId21">
                    <a14:imgEffect>
                      <a14:brightnessContrast bright="-20000" contrast="20000"/>
                    </a14:imgEffect>
                  </a14:imgLayer>
                </a14:imgProps>
              </a:ext>
            </a:extLst>
          </a:blip>
          <a:stretch>
            <a:fillRect/>
          </a:stretch>
        </p:blipFill>
        <p:spPr>
          <a:xfrm>
            <a:off x="105554" y="6438211"/>
            <a:ext cx="776948" cy="331275"/>
          </a:xfrm>
          <a:prstGeom prst="rect">
            <a:avLst/>
          </a:prstGeom>
        </p:spPr>
      </p:pic>
      <p:sp>
        <p:nvSpPr>
          <p:cNvPr id="14" name="TextBox 13">
            <a:extLst>
              <a:ext uri="{FF2B5EF4-FFF2-40B4-BE49-F238E27FC236}">
                <a16:creationId xmlns:a16="http://schemas.microsoft.com/office/drawing/2014/main" id="{AD0A2715-45C6-55FB-FDA5-72A6407CADB7}"/>
              </a:ext>
            </a:extLst>
          </p:cNvPr>
          <p:cNvSpPr txBox="1"/>
          <p:nvPr>
            <p:extLst>
              <p:ext uri="{1162E1C5-73C7-4A58-AE30-91384D911F3F}">
                <p184:classification xmlns:p184="http://schemas.microsoft.com/office/powerpoint/2018/4/main" val="ftr"/>
              </p:ext>
            </p:extLst>
          </p:nvPr>
        </p:nvSpPr>
        <p:spPr>
          <a:xfrm>
            <a:off x="190500" y="6545580"/>
            <a:ext cx="1728788"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ea typeface="Calibri" panose="020F0502020204030204" pitchFamily="34" charset="0"/>
                <a:cs typeface="Calibri" panose="020F0502020204030204" pitchFamily="34" charset="0"/>
              </a:rPr>
              <a:t>Sensitivity: LNT Construction Internal Use</a:t>
            </a:r>
          </a:p>
        </p:txBody>
      </p:sp>
      <p:sp>
        <p:nvSpPr>
          <p:cNvPr id="5" name="Slide Number Placeholder 5">
            <a:extLst>
              <a:ext uri="{FF2B5EF4-FFF2-40B4-BE49-F238E27FC236}">
                <a16:creationId xmlns:a16="http://schemas.microsoft.com/office/drawing/2014/main" id="{DEA9682B-421B-9E6A-518C-48DD5128B4A4}"/>
              </a:ext>
            </a:extLst>
          </p:cNvPr>
          <p:cNvSpPr>
            <a:spLocks noGrp="1"/>
          </p:cNvSpPr>
          <p:nvPr>
            <p:ph type="sldNum" sz="quarter" idx="4"/>
          </p:nvPr>
        </p:nvSpPr>
        <p:spPr>
          <a:xfrm>
            <a:off x="9351745" y="6205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4D283-C0B4-4270-AF90-8A0B92B50198}" type="slidenum">
              <a:rPr lang="en-US" smtClean="0"/>
              <a:t>‹#›</a:t>
            </a:fld>
            <a:endParaRPr lang="en-US"/>
          </a:p>
        </p:txBody>
      </p:sp>
    </p:spTree>
    <p:extLst>
      <p:ext uri="{BB962C8B-B14F-4D97-AF65-F5344CB8AC3E}">
        <p14:creationId xmlns:p14="http://schemas.microsoft.com/office/powerpoint/2010/main" val="2680482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97.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1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1.png"/><Relationship Id="rId10" Type="http://schemas.microsoft.com/office/2007/relationships/hdphoto" Target="../media/hdphoto3.wdp"/><Relationship Id="rId4" Type="http://schemas.openxmlformats.org/officeDocument/2006/relationships/image" Target="../media/image108.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Priyanshu501/Customer_Segmentation_for_Targeted_Marketing/blob/main/Hierarchial_Clustering.ipynb"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70.png"/></Relationships>
</file>

<file path=ppt/slides/_rels/slide8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90.png"/></Relationships>
</file>

<file path=ppt/slides/_rels/slide8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97195-27FB-CFAC-F678-8012FF68994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322" y="-10389"/>
            <a:ext cx="12223998" cy="6868390"/>
          </a:xfrm>
          <a:prstGeom prst="rect">
            <a:avLst/>
          </a:prstGeom>
        </p:spPr>
      </p:pic>
      <p:sp>
        <p:nvSpPr>
          <p:cNvPr id="6" name="Rectangle 5">
            <a:extLst>
              <a:ext uri="{FF2B5EF4-FFF2-40B4-BE49-F238E27FC236}">
                <a16:creationId xmlns:a16="http://schemas.microsoft.com/office/drawing/2014/main" id="{98D30BC0-07A3-DCDA-0D0B-DD40C2178A62}"/>
              </a:ext>
            </a:extLst>
          </p:cNvPr>
          <p:cNvSpPr/>
          <p:nvPr/>
        </p:nvSpPr>
        <p:spPr>
          <a:xfrm>
            <a:off x="-45862" y="-10389"/>
            <a:ext cx="12254538" cy="6868389"/>
          </a:xfrm>
          <a:prstGeom prst="rect">
            <a:avLst/>
          </a:prstGeom>
          <a:gradFill flip="none" rotWithShape="1">
            <a:gsLst>
              <a:gs pos="0">
                <a:srgbClr val="002060"/>
              </a:gs>
              <a:gs pos="100000">
                <a:srgbClr val="002060">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utiger LT Pro 45 Light" panose="020B0403030504020204" pitchFamily="34" charset="0"/>
              <a:ea typeface="+mn-ea"/>
              <a:cs typeface="+mn-cs"/>
            </a:endParaRPr>
          </a:p>
        </p:txBody>
      </p:sp>
      <p:pic>
        <p:nvPicPr>
          <p:cNvPr id="7" name="Picture 6">
            <a:extLst>
              <a:ext uri="{FF2B5EF4-FFF2-40B4-BE49-F238E27FC236}">
                <a16:creationId xmlns:a16="http://schemas.microsoft.com/office/drawing/2014/main" id="{52A0E08C-C80D-1520-E54B-7CC51E615EB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1950296" y="-2072160"/>
            <a:ext cx="6932575" cy="10927746"/>
          </a:xfrm>
          <a:prstGeom prst="rect">
            <a:avLst/>
          </a:prstGeom>
          <a:noFill/>
          <a:ln>
            <a:noFill/>
          </a:ln>
        </p:spPr>
      </p:pic>
      <p:sp>
        <p:nvSpPr>
          <p:cNvPr id="14" name="Text Placeholder 1">
            <a:extLst>
              <a:ext uri="{FF2B5EF4-FFF2-40B4-BE49-F238E27FC236}">
                <a16:creationId xmlns:a16="http://schemas.microsoft.com/office/drawing/2014/main" id="{0741E81D-922F-23FE-07A9-320FA2B27E3A}"/>
              </a:ext>
            </a:extLst>
          </p:cNvPr>
          <p:cNvSpPr>
            <a:spLocks noGrp="1"/>
          </p:cNvSpPr>
          <p:nvPr>
            <p:ph type="body" sz="quarter" idx="13"/>
          </p:nvPr>
        </p:nvSpPr>
        <p:spPr>
          <a:xfrm>
            <a:off x="2289635" y="17705"/>
            <a:ext cx="6910121" cy="1058125"/>
          </a:xfrm>
        </p:spPr>
        <p:txBody>
          <a:bodyPr/>
          <a:lstStyle/>
          <a:p>
            <a:pPr marL="0" indent="0" algn="ctr">
              <a:buNone/>
            </a:pPr>
            <a:r>
              <a:rPr lang="en-US" sz="4400">
                <a:solidFill>
                  <a:schemeClr val="bg1"/>
                </a:solidFill>
                <a:latin typeface="+mn-lt"/>
              </a:rPr>
              <a:t>M.Tech Program </a:t>
            </a:r>
          </a:p>
          <a:p>
            <a:pPr marL="0" indent="0" algn="ctr">
              <a:buNone/>
            </a:pPr>
            <a:r>
              <a:rPr lang="en-US" sz="2000">
                <a:solidFill>
                  <a:schemeClr val="bg1"/>
                </a:solidFill>
                <a:latin typeface="+mn-lt"/>
              </a:rPr>
              <a:t>Advanced Industry Integrated Programs</a:t>
            </a:r>
          </a:p>
        </p:txBody>
      </p:sp>
      <p:cxnSp>
        <p:nvCxnSpPr>
          <p:cNvPr id="15" name="Straight Connector 14">
            <a:extLst>
              <a:ext uri="{FF2B5EF4-FFF2-40B4-BE49-F238E27FC236}">
                <a16:creationId xmlns:a16="http://schemas.microsoft.com/office/drawing/2014/main" id="{ED19DFA2-C55E-F4D5-C53A-B5ECEB442DC1}"/>
              </a:ext>
            </a:extLst>
          </p:cNvPr>
          <p:cNvCxnSpPr/>
          <p:nvPr/>
        </p:nvCxnSpPr>
        <p:spPr>
          <a:xfrm>
            <a:off x="2977350" y="1120307"/>
            <a:ext cx="58662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1AA452C-B3E6-7A79-FD46-04E813851A85}"/>
              </a:ext>
            </a:extLst>
          </p:cNvPr>
          <p:cNvSpPr/>
          <p:nvPr/>
        </p:nvSpPr>
        <p:spPr>
          <a:xfrm>
            <a:off x="4125951" y="1177578"/>
            <a:ext cx="3033131" cy="286036"/>
          </a:xfrm>
          <a:prstGeom prst="round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200" b="0" i="0" u="none" strike="noStrike" kern="1200" cap="none" spc="0" normalizeH="0" baseline="0" noProof="0">
                <a:ln>
                  <a:noFill/>
                </a:ln>
                <a:solidFill>
                  <a:srgbClr val="595959"/>
                </a:solidFill>
                <a:effectLst/>
                <a:uLnTx/>
                <a:uFillTx/>
                <a:latin typeface="Frutiger 45 bold"/>
                <a:ea typeface="+mn-ea"/>
                <a:cs typeface="Calibri" panose="020F0502020204030204" pitchFamily="34" charset="0"/>
              </a:rPr>
              <a:t>Jointly offered by University and LTIMindTree</a:t>
            </a:r>
          </a:p>
        </p:txBody>
      </p:sp>
      <p:sp>
        <p:nvSpPr>
          <p:cNvPr id="4" name="TextBox 3">
            <a:extLst>
              <a:ext uri="{FF2B5EF4-FFF2-40B4-BE49-F238E27FC236}">
                <a16:creationId xmlns:a16="http://schemas.microsoft.com/office/drawing/2014/main" id="{598A8852-79FE-2D69-0530-D7712358063B}"/>
              </a:ext>
            </a:extLst>
          </p:cNvPr>
          <p:cNvSpPr txBox="1"/>
          <p:nvPr/>
        </p:nvSpPr>
        <p:spPr>
          <a:xfrm>
            <a:off x="180236" y="2559099"/>
            <a:ext cx="11582564"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prstClr val="white"/>
                </a:solidFill>
                <a:effectLst/>
                <a:uLnTx/>
                <a:uFillTx/>
                <a:cs typeface="Calibri" panose="020F0502020204030204" pitchFamily="34" charset="0"/>
              </a:rPr>
              <a:t>Artificial Intelligence with ML</a:t>
            </a:r>
          </a:p>
        </p:txBody>
      </p:sp>
      <p:graphicFrame>
        <p:nvGraphicFramePr>
          <p:cNvPr id="3" name="Table 2">
            <a:extLst>
              <a:ext uri="{FF2B5EF4-FFF2-40B4-BE49-F238E27FC236}">
                <a16:creationId xmlns:a16="http://schemas.microsoft.com/office/drawing/2014/main" id="{0E7F5D19-19F4-F87F-17C2-8520612BCFEC}"/>
              </a:ext>
            </a:extLst>
          </p:cNvPr>
          <p:cNvGraphicFramePr>
            <a:graphicFrameLocks noGrp="1"/>
          </p:cNvGraphicFramePr>
          <p:nvPr>
            <p:extLst>
              <p:ext uri="{D42A27DB-BD31-4B8C-83A1-F6EECF244321}">
                <p14:modId xmlns:p14="http://schemas.microsoft.com/office/powerpoint/2010/main" val="121582290"/>
              </p:ext>
            </p:extLst>
          </p:nvPr>
        </p:nvGraphicFramePr>
        <p:xfrm>
          <a:off x="-47290" y="5501244"/>
          <a:ext cx="12239216" cy="3264833"/>
        </p:xfrm>
        <a:graphic>
          <a:graphicData uri="http://schemas.openxmlformats.org/drawingml/2006/table">
            <a:tbl>
              <a:tblPr firstRow="1" bandRow="1">
                <a:tableStyleId>{5940675A-B579-460E-94D1-54222C63F5DA}</a:tableStyleId>
              </a:tblPr>
              <a:tblGrid>
                <a:gridCol w="6119608">
                  <a:extLst>
                    <a:ext uri="{9D8B030D-6E8A-4147-A177-3AD203B41FA5}">
                      <a16:colId xmlns:a16="http://schemas.microsoft.com/office/drawing/2014/main" val="586572480"/>
                    </a:ext>
                  </a:extLst>
                </a:gridCol>
                <a:gridCol w="6119608">
                  <a:extLst>
                    <a:ext uri="{9D8B030D-6E8A-4147-A177-3AD203B41FA5}">
                      <a16:colId xmlns:a16="http://schemas.microsoft.com/office/drawing/2014/main" val="157907922"/>
                    </a:ext>
                  </a:extLst>
                </a:gridCol>
              </a:tblGrid>
              <a:tr h="1527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Frutiger 45 bold"/>
                          <a:cs typeface="Calibri" panose="020F0502020204030204" pitchFamily="34" charset="0"/>
                        </a:rPr>
                        <a:t>Knowledge partner</a:t>
                      </a:r>
                      <a:endParaRPr lang="en-US">
                        <a:solidFill>
                          <a:schemeClr val="bg1"/>
                        </a:solidFill>
                      </a:endParaRPr>
                    </a:p>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Frutiger 45 bold"/>
                          <a:cs typeface="Calibri" panose="020F0502020204030204" pitchFamily="34" charset="0"/>
                        </a:rPr>
                        <a:t>                                                                    Implementation partner</a:t>
                      </a:r>
                      <a:endParaRPr lang="en-US">
                        <a:solidFill>
                          <a:schemeClr val="bg1"/>
                        </a:solidFill>
                      </a:endParaRPr>
                    </a:p>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3668230"/>
                  </a:ext>
                </a:extLst>
              </a:tr>
              <a:tr h="1184198">
                <a:tc>
                  <a:txBody>
                    <a:bodyPr/>
                    <a:lstStyle/>
                    <a:p>
                      <a:endParaRPr lang="en-US"/>
                    </a:p>
                    <a:p>
                      <a:endParaRPr lang="en-US"/>
                    </a:p>
                    <a:p>
                      <a:endParaRPr lang="en-US"/>
                    </a:p>
                    <a:p>
                      <a:endParaRPr lang="en-US"/>
                    </a:p>
                    <a:p>
                      <a:endParaRPr lang="en-US"/>
                    </a:p>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6263768"/>
                  </a:ext>
                </a:extLst>
              </a:tr>
            </a:tbl>
          </a:graphicData>
        </a:graphic>
      </p:graphicFrame>
      <p:pic>
        <p:nvPicPr>
          <p:cNvPr id="8" name="Picture 7">
            <a:extLst>
              <a:ext uri="{FF2B5EF4-FFF2-40B4-BE49-F238E27FC236}">
                <a16:creationId xmlns:a16="http://schemas.microsoft.com/office/drawing/2014/main" id="{2715C658-0B94-5B63-55F1-B9B6F645F0D0}"/>
              </a:ext>
            </a:extLst>
          </p:cNvPr>
          <p:cNvPicPr>
            <a:picLocks noChangeAspect="1"/>
          </p:cNvPicPr>
          <p:nvPr/>
        </p:nvPicPr>
        <p:blipFill>
          <a:blip r:embed="rId4"/>
          <a:stretch>
            <a:fillRect/>
          </a:stretch>
        </p:blipFill>
        <p:spPr>
          <a:xfrm>
            <a:off x="9775332" y="5852667"/>
            <a:ext cx="1987468" cy="847417"/>
          </a:xfrm>
          <a:prstGeom prst="rect">
            <a:avLst/>
          </a:prstGeom>
        </p:spPr>
      </p:pic>
      <p:pic>
        <p:nvPicPr>
          <p:cNvPr id="9" name="Picture 2" descr="LTIMindtree - Technology Consulting and Digital Solutions Company">
            <a:extLst>
              <a:ext uri="{FF2B5EF4-FFF2-40B4-BE49-F238E27FC236}">
                <a16:creationId xmlns:a16="http://schemas.microsoft.com/office/drawing/2014/main" id="{B3D78849-E5F7-1DB2-227F-14244586123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0" y="5852667"/>
            <a:ext cx="3886489" cy="864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50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B8BBB3-EBCB-A67A-815B-324EC655B3CE}"/>
              </a:ext>
            </a:extLst>
          </p:cNvPr>
          <p:cNvSpPr>
            <a:spLocks noGrp="1"/>
          </p:cNvSpPr>
          <p:nvPr>
            <p:ph type="body" sz="quarter" idx="15"/>
          </p:nvPr>
        </p:nvSpPr>
        <p:spPr>
          <a:xfrm>
            <a:off x="255996" y="629525"/>
            <a:ext cx="5757529" cy="444565"/>
          </a:xfrm>
        </p:spPr>
        <p:txBody>
          <a:bodyPr/>
          <a:lstStyle/>
          <a:p>
            <a:pPr algn="just"/>
            <a:r>
              <a:rPr lang="en-US" dirty="0"/>
              <a:t>Data-set in Figure A is Mall data that contains information about its clients that subscribe to them. Once subscribed they are provided a membership card and the mall has complete information about the customer and his/her every purchase. Now using this data and unsupervised learning techniques, the mall can easily group clients based on the parameters we are feeding in.</a:t>
            </a:r>
          </a:p>
          <a:p>
            <a:endParaRPr lang="en-US" dirty="0"/>
          </a:p>
          <a:p>
            <a:endParaRPr lang="en-IN" dirty="0"/>
          </a:p>
        </p:txBody>
      </p:sp>
      <p:pic>
        <p:nvPicPr>
          <p:cNvPr id="5" name="Picture 4">
            <a:extLst>
              <a:ext uri="{FF2B5EF4-FFF2-40B4-BE49-F238E27FC236}">
                <a16:creationId xmlns:a16="http://schemas.microsoft.com/office/drawing/2014/main" id="{C4CE3223-B06E-1111-F143-4207E97A1963}"/>
              </a:ext>
            </a:extLst>
          </p:cNvPr>
          <p:cNvPicPr>
            <a:picLocks noChangeAspect="1"/>
          </p:cNvPicPr>
          <p:nvPr/>
        </p:nvPicPr>
        <p:blipFill>
          <a:blip r:embed="rId2"/>
          <a:stretch>
            <a:fillRect/>
          </a:stretch>
        </p:blipFill>
        <p:spPr>
          <a:xfrm>
            <a:off x="6178477" y="629525"/>
            <a:ext cx="5902361" cy="4975209"/>
          </a:xfrm>
          <a:prstGeom prst="rect">
            <a:avLst/>
          </a:prstGeom>
        </p:spPr>
      </p:pic>
    </p:spTree>
    <p:extLst>
      <p:ext uri="{BB962C8B-B14F-4D97-AF65-F5344CB8AC3E}">
        <p14:creationId xmlns:p14="http://schemas.microsoft.com/office/powerpoint/2010/main" val="17612381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7"/>
            <a:ext cx="11519444" cy="5271453"/>
          </a:xfrm>
        </p:spPr>
        <p:txBody>
          <a:bodyPr vert="horz" lIns="91440" tIns="45720" rIns="91440" bIns="45720" rtlCol="0">
            <a:noAutofit/>
          </a:bodyPr>
          <a:lstStyle/>
          <a:p>
            <a:pPr marL="0" indent="0" algn="just">
              <a:buNone/>
            </a:pPr>
            <a:r>
              <a:rPr lang="en-US" err="1">
                <a:solidFill>
                  <a:srgbClr val="5583D1"/>
                </a:solidFill>
              </a:rPr>
              <a:t>Apriori</a:t>
            </a:r>
            <a:r>
              <a:rPr lang="en-US">
                <a:solidFill>
                  <a:srgbClr val="5583D1"/>
                </a:solidFill>
              </a:rPr>
              <a:t> Algorithm</a:t>
            </a:r>
          </a:p>
          <a:p>
            <a:pPr marL="0" indent="0" algn="just">
              <a:buNone/>
            </a:pPr>
            <a:r>
              <a:rPr lang="en-US" sz="2400">
                <a:solidFill>
                  <a:srgbClr val="242424"/>
                </a:solidFill>
              </a:rPr>
              <a:t>Introduction to </a:t>
            </a:r>
            <a:r>
              <a:rPr lang="en-US" sz="2400" err="1">
                <a:solidFill>
                  <a:srgbClr val="242424"/>
                </a:solidFill>
              </a:rPr>
              <a:t>Apriori</a:t>
            </a:r>
            <a:r>
              <a:rPr lang="en-US" sz="2400">
                <a:solidFill>
                  <a:srgbClr val="242424"/>
                </a:solidFill>
              </a:rPr>
              <a:t> Algorithm</a:t>
            </a:r>
          </a:p>
          <a:p>
            <a:pPr marL="0" indent="0" algn="just">
              <a:buNone/>
            </a:pPr>
            <a:r>
              <a:rPr lang="en-US" sz="2400" err="1">
                <a:solidFill>
                  <a:srgbClr val="242424"/>
                </a:solidFill>
              </a:rPr>
              <a:t>Apriori</a:t>
            </a:r>
            <a:r>
              <a:rPr lang="en-US" sz="2400">
                <a:solidFill>
                  <a:srgbClr val="242424"/>
                </a:solidFill>
              </a:rPr>
              <a:t> Algorithm steps</a:t>
            </a:r>
          </a:p>
          <a:p>
            <a:pPr marL="2338387" lvl="3" indent="-457200" algn="just">
              <a:lnSpc>
                <a:spcPct val="100000"/>
              </a:lnSpc>
              <a:spcBef>
                <a:spcPts val="1000"/>
              </a:spcBef>
              <a:buFont typeface="+mj-lt"/>
              <a:buAutoNum type="arabicPeriod" startAt="5"/>
            </a:pPr>
            <a:r>
              <a:rPr lang="en-US" sz="2400">
                <a:solidFill>
                  <a:srgbClr val="242424"/>
                </a:solidFill>
                <a:cs typeface="Calibri" panose="020F0502020204030204" pitchFamily="34" charset="0"/>
              </a:rPr>
              <a:t>Generate Association Rules:</a:t>
            </a:r>
          </a:p>
          <a:p>
            <a:pPr marL="2681287" lvl="4" indent="-342900" algn="just">
              <a:lnSpc>
                <a:spcPct val="100000"/>
              </a:lnSpc>
              <a:spcBef>
                <a:spcPts val="1000"/>
              </a:spcBef>
            </a:pPr>
            <a:r>
              <a:rPr lang="en-US" sz="2400">
                <a:solidFill>
                  <a:srgbClr val="242424"/>
                </a:solidFill>
                <a:cs typeface="Calibri" panose="020F0502020204030204" pitchFamily="34" charset="0"/>
              </a:rPr>
              <a:t>For each frequent itemset, generate all non-empty subsets.</a:t>
            </a:r>
          </a:p>
          <a:p>
            <a:pPr marL="2681287" lvl="4" indent="-342900" algn="just">
              <a:lnSpc>
                <a:spcPct val="100000"/>
              </a:lnSpc>
              <a:spcBef>
                <a:spcPts val="1000"/>
              </a:spcBef>
            </a:pPr>
            <a:r>
              <a:rPr lang="en-US" sz="2400">
                <a:solidFill>
                  <a:srgbClr val="242424"/>
                </a:solidFill>
                <a:cs typeface="Calibri" panose="020F0502020204030204" pitchFamily="34" charset="0"/>
              </a:rPr>
              <a:t>For every non-empty subset 𝑆 of itemset 𝐼, calculate the confidence of the rule 𝑆→(𝐼−𝑆).</a:t>
            </a:r>
          </a:p>
          <a:p>
            <a:pPr marL="2681287" lvl="4" indent="-342900" algn="just">
              <a:lnSpc>
                <a:spcPct val="100000"/>
              </a:lnSpc>
              <a:spcBef>
                <a:spcPts val="1000"/>
              </a:spcBef>
            </a:pPr>
            <a:r>
              <a:rPr lang="en-US" sz="2400">
                <a:solidFill>
                  <a:srgbClr val="242424"/>
                </a:solidFill>
                <a:cs typeface="Calibri" panose="020F0502020204030204" pitchFamily="34" charset="0"/>
              </a:rPr>
              <a:t>Retain the rules that meet the minimum confidence threshold.</a:t>
            </a:r>
          </a:p>
          <a:p>
            <a:pPr marL="2224087" lvl="3" indent="-342900" algn="just">
              <a:lnSpc>
                <a:spcPct val="100000"/>
              </a:lnSpc>
              <a:spcBef>
                <a:spcPts val="1000"/>
              </a:spcBef>
              <a:buFont typeface="+mj-lt"/>
              <a:buAutoNum type="arabicPeriod" startAt="5"/>
            </a:pPr>
            <a:r>
              <a:rPr lang="en-US" sz="2400">
                <a:solidFill>
                  <a:srgbClr val="242424"/>
                </a:solidFill>
                <a:cs typeface="Calibri" panose="020F0502020204030204" pitchFamily="34" charset="0"/>
              </a:rPr>
              <a:t>Output:</a:t>
            </a:r>
          </a:p>
          <a:p>
            <a:pPr marL="2681287" lvl="4" indent="-342900" algn="just">
              <a:lnSpc>
                <a:spcPct val="100000"/>
              </a:lnSpc>
              <a:spcBef>
                <a:spcPts val="1000"/>
              </a:spcBef>
            </a:pPr>
            <a:r>
              <a:rPr lang="en-US" sz="2400">
                <a:solidFill>
                  <a:srgbClr val="242424"/>
                </a:solidFill>
                <a:cs typeface="Calibri" panose="020F0502020204030204" pitchFamily="34" charset="0"/>
              </a:rPr>
              <a:t>The result is the set of all association rules that meet the specified minimum support and confidence thresholds.</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65329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50" name="Table 49">
            <a:extLst>
              <a:ext uri="{FF2B5EF4-FFF2-40B4-BE49-F238E27FC236}">
                <a16:creationId xmlns:a16="http://schemas.microsoft.com/office/drawing/2014/main" id="{73185EA6-2D4F-1542-CFC5-C7DA35A31CD7}"/>
              </a:ext>
            </a:extLst>
          </p:cNvPr>
          <p:cNvGraphicFramePr>
            <a:graphicFrameLocks noGrp="1"/>
          </p:cNvGraphicFramePr>
          <p:nvPr>
            <p:extLst>
              <p:ext uri="{D42A27DB-BD31-4B8C-83A1-F6EECF244321}">
                <p14:modId xmlns:p14="http://schemas.microsoft.com/office/powerpoint/2010/main" val="3586729878"/>
              </p:ext>
            </p:extLst>
          </p:nvPr>
        </p:nvGraphicFramePr>
        <p:xfrm>
          <a:off x="9883773" y="1845903"/>
          <a:ext cx="1644199" cy="2560320"/>
        </p:xfrm>
        <a:graphic>
          <a:graphicData uri="http://schemas.openxmlformats.org/drawingml/2006/table">
            <a:tbl>
              <a:tblPr firstRow="1" bandRow="1">
                <a:tableStyleId>{5C22544A-7EE6-4342-B048-85BDC9FD1C3A}</a:tableStyleId>
              </a:tblPr>
              <a:tblGrid>
                <a:gridCol w="979864">
                  <a:extLst>
                    <a:ext uri="{9D8B030D-6E8A-4147-A177-3AD203B41FA5}">
                      <a16:colId xmlns:a16="http://schemas.microsoft.com/office/drawing/2014/main" val="1606802539"/>
                    </a:ext>
                  </a:extLst>
                </a:gridCol>
                <a:gridCol w="664335">
                  <a:extLst>
                    <a:ext uri="{9D8B030D-6E8A-4147-A177-3AD203B41FA5}">
                      <a16:colId xmlns:a16="http://schemas.microsoft.com/office/drawing/2014/main" val="2472658925"/>
                    </a:ext>
                  </a:extLst>
                </a:gridCol>
              </a:tblGrid>
              <a:tr h="316912">
                <a:tc>
                  <a:txBody>
                    <a:bodyPr/>
                    <a:lstStyle/>
                    <a:p>
                      <a:r>
                        <a:rPr lang="en-IN"/>
                        <a:t>itemset</a:t>
                      </a:r>
                    </a:p>
                  </a:txBody>
                  <a:tcPr>
                    <a:solidFill>
                      <a:schemeClr val="tx2">
                        <a:lumMod val="60000"/>
                        <a:lumOff val="40000"/>
                      </a:schemeClr>
                    </a:solidFill>
                  </a:tcPr>
                </a:tc>
                <a:tc>
                  <a:txBody>
                    <a:bodyPr/>
                    <a:lstStyle/>
                    <a:p>
                      <a:r>
                        <a:rPr lang="en-IN"/>
                        <a:t>sup</a:t>
                      </a:r>
                    </a:p>
                  </a:txBody>
                  <a:tcPr>
                    <a:solidFill>
                      <a:schemeClr val="tx2">
                        <a:lumMod val="60000"/>
                        <a:lumOff val="40000"/>
                      </a:schemeClr>
                    </a:solidFill>
                  </a:tcPr>
                </a:tc>
                <a:extLst>
                  <a:ext uri="{0D108BD9-81ED-4DB2-BD59-A6C34878D82A}">
                    <a16:rowId xmlns:a16="http://schemas.microsoft.com/office/drawing/2014/main" val="2615408450"/>
                  </a:ext>
                </a:extLst>
              </a:tr>
              <a:tr h="316912">
                <a:tc>
                  <a:txBody>
                    <a:bodyPr/>
                    <a:lstStyle/>
                    <a:p>
                      <a:pPr marL="0" algn="l" defTabSz="914400" rtl="0" eaLnBrk="1" latinLnBrk="0" hangingPunct="1"/>
                      <a:r>
                        <a:rPr lang="en-IN" sz="1800" kern="1200">
                          <a:solidFill>
                            <a:schemeClr val="dk1"/>
                          </a:solidFill>
                          <a:latin typeface="+mn-lt"/>
                          <a:ea typeface="+mn-ea"/>
                          <a:cs typeface="+mn-cs"/>
                        </a:rPr>
                        <a:t>{a b}</a:t>
                      </a:r>
                    </a:p>
                  </a:txBody>
                  <a:tcPr>
                    <a:solidFill>
                      <a:schemeClr val="tx2">
                        <a:lumMod val="20000"/>
                        <a:lumOff val="80000"/>
                      </a:schemeClr>
                    </a:solidFill>
                  </a:tcPr>
                </a:tc>
                <a:tc>
                  <a:txBody>
                    <a:bodyPr/>
                    <a:lstStyle/>
                    <a:p>
                      <a:pPr marL="0" algn="l" defTabSz="914400" rtl="0" eaLnBrk="1" latinLnBrk="0" hangingPunct="1"/>
                      <a:r>
                        <a:rPr lang="en-IN" sz="1800" kern="1200">
                          <a:solidFill>
                            <a:schemeClr val="dk1"/>
                          </a:solidFill>
                          <a:latin typeface="+mn-lt"/>
                          <a:ea typeface="+mn-ea"/>
                          <a:cs typeface="+mn-cs"/>
                        </a:rPr>
                        <a:t>3</a:t>
                      </a:r>
                    </a:p>
                  </a:txBody>
                  <a:tcPr>
                    <a:solidFill>
                      <a:schemeClr val="tx2">
                        <a:lumMod val="20000"/>
                        <a:lumOff val="80000"/>
                      </a:schemeClr>
                    </a:solidFill>
                  </a:tcPr>
                </a:tc>
                <a:extLst>
                  <a:ext uri="{0D108BD9-81ED-4DB2-BD59-A6C34878D82A}">
                    <a16:rowId xmlns:a16="http://schemas.microsoft.com/office/drawing/2014/main" val="2165835810"/>
                  </a:ext>
                </a:extLst>
              </a:tr>
              <a:tr h="316912">
                <a:tc>
                  <a:txBody>
                    <a:bodyPr/>
                    <a:lstStyle/>
                    <a:p>
                      <a:r>
                        <a:rPr lang="en-IN"/>
                        <a:t>{a c}</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428921921"/>
                  </a:ext>
                </a:extLst>
              </a:tr>
              <a:tr h="316912">
                <a:tc>
                  <a:txBody>
                    <a:bodyPr/>
                    <a:lstStyle/>
                    <a:p>
                      <a:r>
                        <a:rPr lang="en-IN"/>
                        <a:t>{a e}</a:t>
                      </a:r>
                    </a:p>
                  </a:txBody>
                  <a:tcPr>
                    <a:solidFill>
                      <a:schemeClr val="accent4">
                        <a:lumMod val="40000"/>
                        <a:lumOff val="60000"/>
                      </a:schemeClr>
                    </a:solidFill>
                  </a:tcPr>
                </a:tc>
                <a:tc>
                  <a:txBody>
                    <a:bodyPr/>
                    <a:lstStyle/>
                    <a:p>
                      <a:r>
                        <a:rPr lang="en-IN"/>
                        <a:t>1</a:t>
                      </a:r>
                    </a:p>
                  </a:txBody>
                  <a:tcPr>
                    <a:solidFill>
                      <a:schemeClr val="accent4">
                        <a:lumMod val="40000"/>
                        <a:lumOff val="60000"/>
                      </a:schemeClr>
                    </a:solidFill>
                  </a:tcPr>
                </a:tc>
                <a:extLst>
                  <a:ext uri="{0D108BD9-81ED-4DB2-BD59-A6C34878D82A}">
                    <a16:rowId xmlns:a16="http://schemas.microsoft.com/office/drawing/2014/main" val="496567702"/>
                  </a:ext>
                </a:extLst>
              </a:tr>
              <a:tr h="316912">
                <a:tc>
                  <a:txBody>
                    <a:bodyPr/>
                    <a:lstStyle/>
                    <a:p>
                      <a:r>
                        <a:rPr lang="en-IN"/>
                        <a:t>{b c}</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2236186980"/>
                  </a:ext>
                </a:extLst>
              </a:tr>
              <a:tr h="316912">
                <a:tc>
                  <a:txBody>
                    <a:bodyPr/>
                    <a:lstStyle/>
                    <a:p>
                      <a:r>
                        <a:rPr lang="en-IN"/>
                        <a:t>{b e}</a:t>
                      </a:r>
                    </a:p>
                  </a:txBody>
                  <a:tcPr>
                    <a:solidFill>
                      <a:schemeClr val="accent4">
                        <a:lumMod val="40000"/>
                        <a:lumOff val="60000"/>
                      </a:schemeClr>
                    </a:solidFill>
                  </a:tcPr>
                </a:tc>
                <a:tc>
                  <a:txBody>
                    <a:bodyPr/>
                    <a:lstStyle/>
                    <a:p>
                      <a:r>
                        <a:rPr lang="en-IN"/>
                        <a:t>1</a:t>
                      </a:r>
                    </a:p>
                  </a:txBody>
                  <a:tcPr>
                    <a:solidFill>
                      <a:schemeClr val="accent4">
                        <a:lumMod val="40000"/>
                        <a:lumOff val="60000"/>
                      </a:schemeClr>
                    </a:solidFill>
                  </a:tcPr>
                </a:tc>
                <a:extLst>
                  <a:ext uri="{0D108BD9-81ED-4DB2-BD59-A6C34878D82A}">
                    <a16:rowId xmlns:a16="http://schemas.microsoft.com/office/drawing/2014/main" val="768557581"/>
                  </a:ext>
                </a:extLst>
              </a:tr>
              <a:tr h="316912">
                <a:tc>
                  <a:txBody>
                    <a:bodyPr/>
                    <a:lstStyle/>
                    <a:p>
                      <a:r>
                        <a:rPr lang="en-IN"/>
                        <a:t>{c e}</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404800923"/>
                  </a:ext>
                </a:extLst>
              </a:tr>
            </a:tbl>
          </a:graphicData>
        </a:graphic>
      </p:graphicFrame>
      <p:graphicFrame>
        <p:nvGraphicFramePr>
          <p:cNvPr id="51" name="Table 50">
            <a:extLst>
              <a:ext uri="{FF2B5EF4-FFF2-40B4-BE49-F238E27FC236}">
                <a16:creationId xmlns:a16="http://schemas.microsoft.com/office/drawing/2014/main" id="{3529C3DE-FD67-4EF9-4B29-86A9D2226D61}"/>
              </a:ext>
            </a:extLst>
          </p:cNvPr>
          <p:cNvGraphicFramePr>
            <a:graphicFrameLocks noGrp="1"/>
          </p:cNvGraphicFramePr>
          <p:nvPr>
            <p:extLst>
              <p:ext uri="{D42A27DB-BD31-4B8C-83A1-F6EECF244321}">
                <p14:modId xmlns:p14="http://schemas.microsoft.com/office/powerpoint/2010/main" val="1499765605"/>
              </p:ext>
            </p:extLst>
          </p:nvPr>
        </p:nvGraphicFramePr>
        <p:xfrm>
          <a:off x="439530" y="1902370"/>
          <a:ext cx="1947669" cy="2224620"/>
        </p:xfrm>
        <a:graphic>
          <a:graphicData uri="http://schemas.openxmlformats.org/drawingml/2006/table">
            <a:tbl>
              <a:tblPr firstRow="1" bandRow="1">
                <a:tableStyleId>{5C22544A-7EE6-4342-B048-85BDC9FD1C3A}</a:tableStyleId>
              </a:tblPr>
              <a:tblGrid>
                <a:gridCol w="596243">
                  <a:extLst>
                    <a:ext uri="{9D8B030D-6E8A-4147-A177-3AD203B41FA5}">
                      <a16:colId xmlns:a16="http://schemas.microsoft.com/office/drawing/2014/main" val="1606802539"/>
                    </a:ext>
                  </a:extLst>
                </a:gridCol>
                <a:gridCol w="1351426">
                  <a:extLst>
                    <a:ext uri="{9D8B030D-6E8A-4147-A177-3AD203B41FA5}">
                      <a16:colId xmlns:a16="http://schemas.microsoft.com/office/drawing/2014/main" val="2472658925"/>
                    </a:ext>
                  </a:extLst>
                </a:gridCol>
              </a:tblGrid>
              <a:tr h="370770">
                <a:tc gridSpan="2">
                  <a:txBody>
                    <a:bodyPr/>
                    <a:lstStyle/>
                    <a:p>
                      <a:r>
                        <a:rPr lang="en-IN"/>
                        <a:t>Database DB</a:t>
                      </a:r>
                    </a:p>
                  </a:txBody>
                  <a:tcPr/>
                </a:tc>
                <a:tc hMerge="1">
                  <a:txBody>
                    <a:bodyPr/>
                    <a:lstStyle/>
                    <a:p>
                      <a:endParaRPr lang="en-IN"/>
                    </a:p>
                  </a:txBody>
                  <a:tcPr/>
                </a:tc>
                <a:extLst>
                  <a:ext uri="{0D108BD9-81ED-4DB2-BD59-A6C34878D82A}">
                    <a16:rowId xmlns:a16="http://schemas.microsoft.com/office/drawing/2014/main" val="651999593"/>
                  </a:ext>
                </a:extLst>
              </a:tr>
              <a:tr h="370770">
                <a:tc>
                  <a:txBody>
                    <a:bodyPr/>
                    <a:lstStyle/>
                    <a:p>
                      <a:r>
                        <a:rPr lang="en-IN"/>
                        <a:t>TID</a:t>
                      </a:r>
                    </a:p>
                  </a:txBody>
                  <a:tcPr>
                    <a:solidFill>
                      <a:schemeClr val="tx2">
                        <a:lumMod val="60000"/>
                        <a:lumOff val="40000"/>
                      </a:schemeClr>
                    </a:solidFill>
                  </a:tcPr>
                </a:tc>
                <a:tc>
                  <a:txBody>
                    <a:bodyPr/>
                    <a:lstStyle/>
                    <a:p>
                      <a:r>
                        <a:rPr lang="en-IN"/>
                        <a:t>Items</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a:t>
                      </a:r>
                    </a:p>
                  </a:txBody>
                  <a:tcPr>
                    <a:solidFill>
                      <a:schemeClr val="tx2">
                        <a:lumMod val="20000"/>
                        <a:lumOff val="80000"/>
                      </a:schemeClr>
                    </a:solidFill>
                  </a:tcPr>
                </a:tc>
                <a:tc>
                  <a:txBody>
                    <a:bodyPr/>
                    <a:lstStyle/>
                    <a:p>
                      <a:r>
                        <a:rPr lang="en-IN"/>
                        <a:t>a b c </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c d e</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C</a:t>
                      </a:r>
                    </a:p>
                  </a:txBody>
                  <a:tcPr>
                    <a:solidFill>
                      <a:schemeClr val="tx2">
                        <a:lumMod val="20000"/>
                        <a:lumOff val="80000"/>
                      </a:schemeClr>
                    </a:solidFill>
                  </a:tcPr>
                </a:tc>
                <a:tc>
                  <a:txBody>
                    <a:bodyPr/>
                    <a:lstStyle/>
                    <a:p>
                      <a:r>
                        <a:rPr lang="en-IN"/>
                        <a:t>a b</a:t>
                      </a:r>
                    </a:p>
                  </a:txBody>
                  <a:tcPr>
                    <a:solidFill>
                      <a:schemeClr val="tx2">
                        <a:lumMod val="20000"/>
                        <a:lumOff val="80000"/>
                      </a:schemeClr>
                    </a:solidFill>
                  </a:tcPr>
                </a:tc>
                <a:extLst>
                  <a:ext uri="{0D108BD9-81ED-4DB2-BD59-A6C34878D82A}">
                    <a16:rowId xmlns:a16="http://schemas.microsoft.com/office/drawing/2014/main" val="496567702"/>
                  </a:ext>
                </a:extLst>
              </a:tr>
              <a:tr h="370770">
                <a:tc>
                  <a:txBody>
                    <a:bodyPr/>
                    <a:lstStyle/>
                    <a:p>
                      <a:r>
                        <a:rPr lang="en-IN"/>
                        <a:t>D</a:t>
                      </a:r>
                    </a:p>
                  </a:txBody>
                  <a:tcPr>
                    <a:solidFill>
                      <a:schemeClr val="tx2">
                        <a:lumMod val="20000"/>
                        <a:lumOff val="80000"/>
                      </a:schemeClr>
                    </a:solidFill>
                  </a:tcPr>
                </a:tc>
                <a:tc>
                  <a:txBody>
                    <a:bodyPr/>
                    <a:lstStyle/>
                    <a:p>
                      <a:r>
                        <a:rPr lang="en-IN"/>
                        <a:t>a b  c e</a:t>
                      </a:r>
                    </a:p>
                  </a:txBody>
                  <a:tcPr>
                    <a:solidFill>
                      <a:schemeClr val="tx2">
                        <a:lumMod val="20000"/>
                        <a:lumOff val="80000"/>
                      </a:schemeClr>
                    </a:solidFill>
                  </a:tcPr>
                </a:tc>
                <a:extLst>
                  <a:ext uri="{0D108BD9-81ED-4DB2-BD59-A6C34878D82A}">
                    <a16:rowId xmlns:a16="http://schemas.microsoft.com/office/drawing/2014/main" val="2236186980"/>
                  </a:ext>
                </a:extLst>
              </a:tr>
            </a:tbl>
          </a:graphicData>
        </a:graphic>
      </p:graphicFrame>
      <p:cxnSp>
        <p:nvCxnSpPr>
          <p:cNvPr id="52" name="Straight Arrow Connector 51">
            <a:extLst>
              <a:ext uri="{FF2B5EF4-FFF2-40B4-BE49-F238E27FC236}">
                <a16:creationId xmlns:a16="http://schemas.microsoft.com/office/drawing/2014/main" id="{4D8B37C3-D748-D8DC-9D31-237901599609}"/>
              </a:ext>
            </a:extLst>
          </p:cNvPr>
          <p:cNvCxnSpPr>
            <a:cxnSpLocks/>
          </p:cNvCxnSpPr>
          <p:nvPr/>
        </p:nvCxnSpPr>
        <p:spPr>
          <a:xfrm>
            <a:off x="2394594" y="3137924"/>
            <a:ext cx="708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53" name="Table 52">
            <a:extLst>
              <a:ext uri="{FF2B5EF4-FFF2-40B4-BE49-F238E27FC236}">
                <a16:creationId xmlns:a16="http://schemas.microsoft.com/office/drawing/2014/main" id="{DD571645-2010-EC33-1072-07A96F0AE598}"/>
              </a:ext>
            </a:extLst>
          </p:cNvPr>
          <p:cNvGraphicFramePr>
            <a:graphicFrameLocks noGrp="1"/>
          </p:cNvGraphicFramePr>
          <p:nvPr>
            <p:extLst>
              <p:ext uri="{D42A27DB-BD31-4B8C-83A1-F6EECF244321}">
                <p14:modId xmlns:p14="http://schemas.microsoft.com/office/powerpoint/2010/main" val="2464655231"/>
              </p:ext>
            </p:extLst>
          </p:nvPr>
        </p:nvGraphicFramePr>
        <p:xfrm>
          <a:off x="3096941" y="1879985"/>
          <a:ext cx="1644198" cy="2224620"/>
        </p:xfrm>
        <a:graphic>
          <a:graphicData uri="http://schemas.openxmlformats.org/drawingml/2006/table">
            <a:tbl>
              <a:tblPr firstRow="1" bandRow="1">
                <a:tableStyleId>{5C22544A-7EE6-4342-B048-85BDC9FD1C3A}</a:tableStyleId>
              </a:tblPr>
              <a:tblGrid>
                <a:gridCol w="979863">
                  <a:extLst>
                    <a:ext uri="{9D8B030D-6E8A-4147-A177-3AD203B41FA5}">
                      <a16:colId xmlns:a16="http://schemas.microsoft.com/office/drawing/2014/main" val="1606802539"/>
                    </a:ext>
                  </a:extLst>
                </a:gridCol>
                <a:gridCol w="664335">
                  <a:extLst>
                    <a:ext uri="{9D8B030D-6E8A-4147-A177-3AD203B41FA5}">
                      <a16:colId xmlns:a16="http://schemas.microsoft.com/office/drawing/2014/main" val="2472658925"/>
                    </a:ext>
                  </a:extLst>
                </a:gridCol>
              </a:tblGrid>
              <a:tr h="370770">
                <a:tc>
                  <a:txBody>
                    <a:bodyPr/>
                    <a:lstStyle/>
                    <a:p>
                      <a:r>
                        <a:rPr lang="en-IN"/>
                        <a:t>itemset</a:t>
                      </a:r>
                    </a:p>
                  </a:txBody>
                  <a:tcPr>
                    <a:solidFill>
                      <a:schemeClr val="tx2">
                        <a:lumMod val="60000"/>
                        <a:lumOff val="40000"/>
                      </a:schemeClr>
                    </a:solidFill>
                  </a:tcPr>
                </a:tc>
                <a:tc>
                  <a:txBody>
                    <a:bodyPr/>
                    <a:lstStyle/>
                    <a:p>
                      <a:r>
                        <a:rPr lang="en-IN"/>
                        <a:t>sup</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{c}</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496567702"/>
                  </a:ext>
                </a:extLst>
              </a:tr>
              <a:tr h="370770">
                <a:tc>
                  <a:txBody>
                    <a:bodyPr/>
                    <a:lstStyle/>
                    <a:p>
                      <a:r>
                        <a:rPr lang="en-IN"/>
                        <a:t>{d}</a:t>
                      </a:r>
                    </a:p>
                  </a:txBody>
                  <a:tcPr>
                    <a:solidFill>
                      <a:schemeClr val="accent4">
                        <a:lumMod val="40000"/>
                        <a:lumOff val="60000"/>
                      </a:schemeClr>
                    </a:solidFill>
                  </a:tcPr>
                </a:tc>
                <a:tc>
                  <a:txBody>
                    <a:bodyPr/>
                    <a:lstStyle/>
                    <a:p>
                      <a:r>
                        <a:rPr lang="en-IN"/>
                        <a:t>1</a:t>
                      </a:r>
                    </a:p>
                  </a:txBody>
                  <a:tcPr>
                    <a:solidFill>
                      <a:schemeClr val="accent4">
                        <a:lumMod val="40000"/>
                        <a:lumOff val="60000"/>
                      </a:schemeClr>
                    </a:solidFill>
                  </a:tcPr>
                </a:tc>
                <a:extLst>
                  <a:ext uri="{0D108BD9-81ED-4DB2-BD59-A6C34878D82A}">
                    <a16:rowId xmlns:a16="http://schemas.microsoft.com/office/drawing/2014/main" val="2236186980"/>
                  </a:ext>
                </a:extLst>
              </a:tr>
              <a:tr h="370770">
                <a:tc>
                  <a:txBody>
                    <a:bodyPr/>
                    <a:lstStyle/>
                    <a:p>
                      <a:r>
                        <a:rPr lang="en-IN"/>
                        <a:t>{e}</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768557581"/>
                  </a:ext>
                </a:extLst>
              </a:tr>
            </a:tbl>
          </a:graphicData>
        </a:graphic>
      </p:graphicFrame>
      <p:cxnSp>
        <p:nvCxnSpPr>
          <p:cNvPr id="54" name="Straight Arrow Connector 53">
            <a:extLst>
              <a:ext uri="{FF2B5EF4-FFF2-40B4-BE49-F238E27FC236}">
                <a16:creationId xmlns:a16="http://schemas.microsoft.com/office/drawing/2014/main" id="{0329CF52-1293-3EBA-E764-6490C1823F62}"/>
              </a:ext>
            </a:extLst>
          </p:cNvPr>
          <p:cNvCxnSpPr>
            <a:cxnSpLocks/>
          </p:cNvCxnSpPr>
          <p:nvPr/>
        </p:nvCxnSpPr>
        <p:spPr>
          <a:xfrm flipV="1">
            <a:off x="2394567" y="2064651"/>
            <a:ext cx="740829" cy="76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55" name="Table 54">
            <a:extLst>
              <a:ext uri="{FF2B5EF4-FFF2-40B4-BE49-F238E27FC236}">
                <a16:creationId xmlns:a16="http://schemas.microsoft.com/office/drawing/2014/main" id="{37AB9561-08E4-9D7F-782F-A88067327CFE}"/>
              </a:ext>
            </a:extLst>
          </p:cNvPr>
          <p:cNvGraphicFramePr>
            <a:graphicFrameLocks noGrp="1"/>
          </p:cNvGraphicFramePr>
          <p:nvPr>
            <p:extLst>
              <p:ext uri="{D42A27DB-BD31-4B8C-83A1-F6EECF244321}">
                <p14:modId xmlns:p14="http://schemas.microsoft.com/office/powerpoint/2010/main" val="656161916"/>
              </p:ext>
            </p:extLst>
          </p:nvPr>
        </p:nvGraphicFramePr>
        <p:xfrm>
          <a:off x="5323258" y="1859671"/>
          <a:ext cx="1644198" cy="1853850"/>
        </p:xfrm>
        <a:graphic>
          <a:graphicData uri="http://schemas.openxmlformats.org/drawingml/2006/table">
            <a:tbl>
              <a:tblPr firstRow="1" bandRow="1">
                <a:tableStyleId>{5C22544A-7EE6-4342-B048-85BDC9FD1C3A}</a:tableStyleId>
              </a:tblPr>
              <a:tblGrid>
                <a:gridCol w="979863">
                  <a:extLst>
                    <a:ext uri="{9D8B030D-6E8A-4147-A177-3AD203B41FA5}">
                      <a16:colId xmlns:a16="http://schemas.microsoft.com/office/drawing/2014/main" val="1606802539"/>
                    </a:ext>
                  </a:extLst>
                </a:gridCol>
                <a:gridCol w="664335">
                  <a:extLst>
                    <a:ext uri="{9D8B030D-6E8A-4147-A177-3AD203B41FA5}">
                      <a16:colId xmlns:a16="http://schemas.microsoft.com/office/drawing/2014/main" val="2472658925"/>
                    </a:ext>
                  </a:extLst>
                </a:gridCol>
              </a:tblGrid>
              <a:tr h="370770">
                <a:tc>
                  <a:txBody>
                    <a:bodyPr/>
                    <a:lstStyle/>
                    <a:p>
                      <a:r>
                        <a:rPr lang="en-IN"/>
                        <a:t>itemset</a:t>
                      </a:r>
                    </a:p>
                  </a:txBody>
                  <a:tcPr>
                    <a:solidFill>
                      <a:schemeClr val="tx2">
                        <a:lumMod val="60000"/>
                        <a:lumOff val="40000"/>
                      </a:schemeClr>
                    </a:solidFill>
                  </a:tcPr>
                </a:tc>
                <a:tc>
                  <a:txBody>
                    <a:bodyPr/>
                    <a:lstStyle/>
                    <a:p>
                      <a:r>
                        <a:rPr lang="en-IN"/>
                        <a:t>sup</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{c}</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496567702"/>
                  </a:ext>
                </a:extLst>
              </a:tr>
              <a:tr h="370770">
                <a:tc>
                  <a:txBody>
                    <a:bodyPr/>
                    <a:lstStyle/>
                    <a:p>
                      <a:r>
                        <a:rPr lang="en-IN"/>
                        <a:t>{e}</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768557581"/>
                  </a:ext>
                </a:extLst>
              </a:tr>
            </a:tbl>
          </a:graphicData>
        </a:graphic>
      </p:graphicFrame>
      <p:cxnSp>
        <p:nvCxnSpPr>
          <p:cNvPr id="56" name="Straight Arrow Connector 55">
            <a:extLst>
              <a:ext uri="{FF2B5EF4-FFF2-40B4-BE49-F238E27FC236}">
                <a16:creationId xmlns:a16="http://schemas.microsoft.com/office/drawing/2014/main" id="{D398794F-4881-5DA2-BDBA-5238E7D68448}"/>
              </a:ext>
            </a:extLst>
          </p:cNvPr>
          <p:cNvCxnSpPr>
            <a:cxnSpLocks/>
          </p:cNvCxnSpPr>
          <p:nvPr/>
        </p:nvCxnSpPr>
        <p:spPr>
          <a:xfrm>
            <a:off x="4758326" y="3147253"/>
            <a:ext cx="5684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4E4C7909-0244-77A4-BFFB-CB56C5A821A7}"/>
              </a:ext>
            </a:extLst>
          </p:cNvPr>
          <p:cNvCxnSpPr>
            <a:cxnSpLocks/>
          </p:cNvCxnSpPr>
          <p:nvPr/>
        </p:nvCxnSpPr>
        <p:spPr>
          <a:xfrm>
            <a:off x="4725635" y="2084468"/>
            <a:ext cx="60109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58" name="Table 57">
            <a:extLst>
              <a:ext uri="{FF2B5EF4-FFF2-40B4-BE49-F238E27FC236}">
                <a16:creationId xmlns:a16="http://schemas.microsoft.com/office/drawing/2014/main" id="{1274B6D3-541E-3E8C-95C2-05BFB61A27B0}"/>
              </a:ext>
            </a:extLst>
          </p:cNvPr>
          <p:cNvGraphicFramePr>
            <a:graphicFrameLocks noGrp="1"/>
          </p:cNvGraphicFramePr>
          <p:nvPr>
            <p:extLst>
              <p:ext uri="{D42A27DB-BD31-4B8C-83A1-F6EECF244321}">
                <p14:modId xmlns:p14="http://schemas.microsoft.com/office/powerpoint/2010/main" val="395591340"/>
              </p:ext>
            </p:extLst>
          </p:nvPr>
        </p:nvGraphicFramePr>
        <p:xfrm>
          <a:off x="7876535" y="1879985"/>
          <a:ext cx="979863" cy="2595390"/>
        </p:xfrm>
        <a:graphic>
          <a:graphicData uri="http://schemas.openxmlformats.org/drawingml/2006/table">
            <a:tbl>
              <a:tblPr firstRow="1" bandRow="1">
                <a:tableStyleId>{5C22544A-7EE6-4342-B048-85BDC9FD1C3A}</a:tableStyleId>
              </a:tblPr>
              <a:tblGrid>
                <a:gridCol w="979863">
                  <a:extLst>
                    <a:ext uri="{9D8B030D-6E8A-4147-A177-3AD203B41FA5}">
                      <a16:colId xmlns:a16="http://schemas.microsoft.com/office/drawing/2014/main" val="1606802539"/>
                    </a:ext>
                  </a:extLst>
                </a:gridCol>
              </a:tblGrid>
              <a:tr h="370770">
                <a:tc>
                  <a:txBody>
                    <a:bodyPr/>
                    <a:lstStyle/>
                    <a:p>
                      <a:r>
                        <a:rPr lang="en-IN"/>
                        <a:t>itemset</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 b}</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{a c}</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{a e}</a:t>
                      </a:r>
                    </a:p>
                  </a:txBody>
                  <a:tcPr>
                    <a:solidFill>
                      <a:schemeClr val="tx2">
                        <a:lumMod val="20000"/>
                        <a:lumOff val="80000"/>
                      </a:schemeClr>
                    </a:solidFill>
                  </a:tcPr>
                </a:tc>
                <a:extLst>
                  <a:ext uri="{0D108BD9-81ED-4DB2-BD59-A6C34878D82A}">
                    <a16:rowId xmlns:a16="http://schemas.microsoft.com/office/drawing/2014/main" val="496567702"/>
                  </a:ext>
                </a:extLst>
              </a:tr>
              <a:tr h="370770">
                <a:tc>
                  <a:txBody>
                    <a:bodyPr/>
                    <a:lstStyle/>
                    <a:p>
                      <a:r>
                        <a:rPr lang="en-IN"/>
                        <a:t>{b c}</a:t>
                      </a:r>
                    </a:p>
                  </a:txBody>
                  <a:tcPr>
                    <a:solidFill>
                      <a:schemeClr val="tx2">
                        <a:lumMod val="20000"/>
                        <a:lumOff val="80000"/>
                      </a:schemeClr>
                    </a:solidFill>
                  </a:tcPr>
                </a:tc>
                <a:extLst>
                  <a:ext uri="{0D108BD9-81ED-4DB2-BD59-A6C34878D82A}">
                    <a16:rowId xmlns:a16="http://schemas.microsoft.com/office/drawing/2014/main" val="2236186980"/>
                  </a:ext>
                </a:extLst>
              </a:tr>
              <a:tr h="370770">
                <a:tc>
                  <a:txBody>
                    <a:bodyPr/>
                    <a:lstStyle/>
                    <a:p>
                      <a:r>
                        <a:rPr lang="en-IN"/>
                        <a:t>{b e}</a:t>
                      </a:r>
                    </a:p>
                  </a:txBody>
                  <a:tcPr>
                    <a:solidFill>
                      <a:schemeClr val="tx2">
                        <a:lumMod val="20000"/>
                        <a:lumOff val="80000"/>
                      </a:schemeClr>
                    </a:solidFill>
                  </a:tcPr>
                </a:tc>
                <a:extLst>
                  <a:ext uri="{0D108BD9-81ED-4DB2-BD59-A6C34878D82A}">
                    <a16:rowId xmlns:a16="http://schemas.microsoft.com/office/drawing/2014/main" val="768557581"/>
                  </a:ext>
                </a:extLst>
              </a:tr>
              <a:tr h="370770">
                <a:tc>
                  <a:txBody>
                    <a:bodyPr/>
                    <a:lstStyle/>
                    <a:p>
                      <a:r>
                        <a:rPr lang="en-IN"/>
                        <a:t>{c e}</a:t>
                      </a:r>
                    </a:p>
                  </a:txBody>
                  <a:tcPr>
                    <a:solidFill>
                      <a:schemeClr val="tx2">
                        <a:lumMod val="20000"/>
                        <a:lumOff val="80000"/>
                      </a:schemeClr>
                    </a:solidFill>
                  </a:tcPr>
                </a:tc>
                <a:extLst>
                  <a:ext uri="{0D108BD9-81ED-4DB2-BD59-A6C34878D82A}">
                    <a16:rowId xmlns:a16="http://schemas.microsoft.com/office/drawing/2014/main" val="404800923"/>
                  </a:ext>
                </a:extLst>
              </a:tr>
            </a:tbl>
          </a:graphicData>
        </a:graphic>
      </p:graphicFrame>
      <p:graphicFrame>
        <p:nvGraphicFramePr>
          <p:cNvPr id="59" name="Table 58">
            <a:extLst>
              <a:ext uri="{FF2B5EF4-FFF2-40B4-BE49-F238E27FC236}">
                <a16:creationId xmlns:a16="http://schemas.microsoft.com/office/drawing/2014/main" id="{238E6F62-07FE-C8EA-06F6-E348E341C2A1}"/>
              </a:ext>
            </a:extLst>
          </p:cNvPr>
          <p:cNvGraphicFramePr>
            <a:graphicFrameLocks noGrp="1"/>
          </p:cNvGraphicFramePr>
          <p:nvPr>
            <p:extLst>
              <p:ext uri="{D42A27DB-BD31-4B8C-83A1-F6EECF244321}">
                <p14:modId xmlns:p14="http://schemas.microsoft.com/office/powerpoint/2010/main" val="1103622449"/>
              </p:ext>
            </p:extLst>
          </p:nvPr>
        </p:nvGraphicFramePr>
        <p:xfrm>
          <a:off x="9901199" y="4634393"/>
          <a:ext cx="1644198" cy="1892140"/>
        </p:xfrm>
        <a:graphic>
          <a:graphicData uri="http://schemas.openxmlformats.org/drawingml/2006/table">
            <a:tbl>
              <a:tblPr firstRow="1" bandRow="1">
                <a:tableStyleId>{5C22544A-7EE6-4342-B048-85BDC9FD1C3A}</a:tableStyleId>
              </a:tblPr>
              <a:tblGrid>
                <a:gridCol w="979863">
                  <a:extLst>
                    <a:ext uri="{9D8B030D-6E8A-4147-A177-3AD203B41FA5}">
                      <a16:colId xmlns:a16="http://schemas.microsoft.com/office/drawing/2014/main" val="1606802539"/>
                    </a:ext>
                  </a:extLst>
                </a:gridCol>
                <a:gridCol w="664335">
                  <a:extLst>
                    <a:ext uri="{9D8B030D-6E8A-4147-A177-3AD203B41FA5}">
                      <a16:colId xmlns:a16="http://schemas.microsoft.com/office/drawing/2014/main" val="2472658925"/>
                    </a:ext>
                  </a:extLst>
                </a:gridCol>
              </a:tblGrid>
              <a:tr h="370770">
                <a:tc>
                  <a:txBody>
                    <a:bodyPr/>
                    <a:lstStyle/>
                    <a:p>
                      <a:r>
                        <a:rPr lang="en-IN"/>
                        <a:t>itemset</a:t>
                      </a:r>
                    </a:p>
                  </a:txBody>
                  <a:tcPr>
                    <a:solidFill>
                      <a:schemeClr val="tx2">
                        <a:lumMod val="60000"/>
                        <a:lumOff val="40000"/>
                      </a:schemeClr>
                    </a:solidFill>
                  </a:tcPr>
                </a:tc>
                <a:tc>
                  <a:txBody>
                    <a:bodyPr/>
                    <a:lstStyle/>
                    <a:p>
                      <a:r>
                        <a:rPr lang="en-IN"/>
                        <a:t>sup</a:t>
                      </a:r>
                    </a:p>
                  </a:txBody>
                  <a:tcPr>
                    <a:solidFill>
                      <a:schemeClr val="tx2">
                        <a:lumMod val="60000"/>
                        <a:lumOff val="40000"/>
                      </a:schemeClr>
                    </a:solidFill>
                  </a:tcPr>
                </a:tc>
                <a:extLst>
                  <a:ext uri="{0D108BD9-81ED-4DB2-BD59-A6C34878D82A}">
                    <a16:rowId xmlns:a16="http://schemas.microsoft.com/office/drawing/2014/main" val="2615408450"/>
                  </a:ext>
                </a:extLst>
              </a:tr>
              <a:tr h="409060">
                <a:tc>
                  <a:txBody>
                    <a:bodyPr/>
                    <a:lstStyle/>
                    <a:p>
                      <a:r>
                        <a:rPr lang="en-IN"/>
                        <a:t>{a b}</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{a c}</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{b c}</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496567702"/>
                  </a:ext>
                </a:extLst>
              </a:tr>
              <a:tr h="370770">
                <a:tc>
                  <a:txBody>
                    <a:bodyPr/>
                    <a:lstStyle/>
                    <a:p>
                      <a:r>
                        <a:rPr lang="en-IN"/>
                        <a:t>{c e}</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768557581"/>
                  </a:ext>
                </a:extLst>
              </a:tr>
            </a:tbl>
          </a:graphicData>
        </a:graphic>
      </p:graphicFrame>
      <p:graphicFrame>
        <p:nvGraphicFramePr>
          <p:cNvPr id="60" name="Table 59">
            <a:extLst>
              <a:ext uri="{FF2B5EF4-FFF2-40B4-BE49-F238E27FC236}">
                <a16:creationId xmlns:a16="http://schemas.microsoft.com/office/drawing/2014/main" id="{9062D53D-BB27-C37A-FB35-51ECD1215C81}"/>
              </a:ext>
            </a:extLst>
          </p:cNvPr>
          <p:cNvGraphicFramePr>
            <a:graphicFrameLocks noGrp="1"/>
          </p:cNvGraphicFramePr>
          <p:nvPr>
            <p:extLst>
              <p:ext uri="{D42A27DB-BD31-4B8C-83A1-F6EECF244321}">
                <p14:modId xmlns:p14="http://schemas.microsoft.com/office/powerpoint/2010/main" val="3245556037"/>
              </p:ext>
            </p:extLst>
          </p:nvPr>
        </p:nvGraphicFramePr>
        <p:xfrm>
          <a:off x="5305205" y="4988427"/>
          <a:ext cx="1581155" cy="1112310"/>
        </p:xfrm>
        <a:graphic>
          <a:graphicData uri="http://schemas.openxmlformats.org/drawingml/2006/table">
            <a:tbl>
              <a:tblPr firstRow="1" bandRow="1">
                <a:tableStyleId>{5C22544A-7EE6-4342-B048-85BDC9FD1C3A}</a:tableStyleId>
              </a:tblPr>
              <a:tblGrid>
                <a:gridCol w="979863">
                  <a:extLst>
                    <a:ext uri="{9D8B030D-6E8A-4147-A177-3AD203B41FA5}">
                      <a16:colId xmlns:a16="http://schemas.microsoft.com/office/drawing/2014/main" val="1606802539"/>
                    </a:ext>
                  </a:extLst>
                </a:gridCol>
                <a:gridCol w="601292">
                  <a:extLst>
                    <a:ext uri="{9D8B030D-6E8A-4147-A177-3AD203B41FA5}">
                      <a16:colId xmlns:a16="http://schemas.microsoft.com/office/drawing/2014/main" val="2472658925"/>
                    </a:ext>
                  </a:extLst>
                </a:gridCol>
              </a:tblGrid>
              <a:tr h="370770">
                <a:tc>
                  <a:txBody>
                    <a:bodyPr/>
                    <a:lstStyle/>
                    <a:p>
                      <a:r>
                        <a:rPr lang="en-IN"/>
                        <a:t>itemset</a:t>
                      </a:r>
                    </a:p>
                  </a:txBody>
                  <a:tcPr>
                    <a:solidFill>
                      <a:schemeClr val="tx2">
                        <a:lumMod val="60000"/>
                        <a:lumOff val="40000"/>
                      </a:schemeClr>
                    </a:solidFill>
                  </a:tcPr>
                </a:tc>
                <a:tc>
                  <a:txBody>
                    <a:bodyPr/>
                    <a:lstStyle/>
                    <a:p>
                      <a:r>
                        <a:rPr lang="en-IN"/>
                        <a:t>sup</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 b c}</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{a b e}</a:t>
                      </a:r>
                    </a:p>
                  </a:txBody>
                  <a:tcPr>
                    <a:solidFill>
                      <a:schemeClr val="accent4">
                        <a:lumMod val="40000"/>
                        <a:lumOff val="60000"/>
                      </a:schemeClr>
                    </a:solidFill>
                  </a:tcPr>
                </a:tc>
                <a:tc>
                  <a:txBody>
                    <a:bodyPr/>
                    <a:lstStyle/>
                    <a:p>
                      <a:r>
                        <a:rPr lang="en-IN"/>
                        <a:t>1</a:t>
                      </a:r>
                    </a:p>
                  </a:txBody>
                  <a:tcPr>
                    <a:solidFill>
                      <a:schemeClr val="accent4">
                        <a:lumMod val="40000"/>
                        <a:lumOff val="60000"/>
                      </a:schemeClr>
                    </a:solidFill>
                  </a:tcPr>
                </a:tc>
                <a:extLst>
                  <a:ext uri="{0D108BD9-81ED-4DB2-BD59-A6C34878D82A}">
                    <a16:rowId xmlns:a16="http://schemas.microsoft.com/office/drawing/2014/main" val="625916902"/>
                  </a:ext>
                </a:extLst>
              </a:tr>
            </a:tbl>
          </a:graphicData>
        </a:graphic>
      </p:graphicFrame>
      <p:graphicFrame>
        <p:nvGraphicFramePr>
          <p:cNvPr id="61" name="Table 60">
            <a:extLst>
              <a:ext uri="{FF2B5EF4-FFF2-40B4-BE49-F238E27FC236}">
                <a16:creationId xmlns:a16="http://schemas.microsoft.com/office/drawing/2014/main" id="{E5AC5015-C8D1-3BD5-F4C8-9C08F8FFD153}"/>
              </a:ext>
            </a:extLst>
          </p:cNvPr>
          <p:cNvGraphicFramePr>
            <a:graphicFrameLocks noGrp="1"/>
          </p:cNvGraphicFramePr>
          <p:nvPr>
            <p:extLst>
              <p:ext uri="{D42A27DB-BD31-4B8C-83A1-F6EECF244321}">
                <p14:modId xmlns:p14="http://schemas.microsoft.com/office/powerpoint/2010/main" val="477621540"/>
              </p:ext>
            </p:extLst>
          </p:nvPr>
        </p:nvGraphicFramePr>
        <p:xfrm>
          <a:off x="8366466" y="5003398"/>
          <a:ext cx="979863" cy="1112310"/>
        </p:xfrm>
        <a:graphic>
          <a:graphicData uri="http://schemas.openxmlformats.org/drawingml/2006/table">
            <a:tbl>
              <a:tblPr firstRow="1" bandRow="1">
                <a:tableStyleId>{5C22544A-7EE6-4342-B048-85BDC9FD1C3A}</a:tableStyleId>
              </a:tblPr>
              <a:tblGrid>
                <a:gridCol w="979863">
                  <a:extLst>
                    <a:ext uri="{9D8B030D-6E8A-4147-A177-3AD203B41FA5}">
                      <a16:colId xmlns:a16="http://schemas.microsoft.com/office/drawing/2014/main" val="1606802539"/>
                    </a:ext>
                  </a:extLst>
                </a:gridCol>
              </a:tblGrid>
              <a:tr h="370770">
                <a:tc>
                  <a:txBody>
                    <a:bodyPr/>
                    <a:lstStyle/>
                    <a:p>
                      <a:r>
                        <a:rPr lang="en-IN"/>
                        <a:t>itemset</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 b c}</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{a b e}</a:t>
                      </a:r>
                    </a:p>
                  </a:txBody>
                  <a:tcPr>
                    <a:solidFill>
                      <a:schemeClr val="tx2">
                        <a:lumMod val="20000"/>
                        <a:lumOff val="80000"/>
                      </a:schemeClr>
                    </a:solidFill>
                  </a:tcPr>
                </a:tc>
                <a:extLst>
                  <a:ext uri="{0D108BD9-81ED-4DB2-BD59-A6C34878D82A}">
                    <a16:rowId xmlns:a16="http://schemas.microsoft.com/office/drawing/2014/main" val="2989198086"/>
                  </a:ext>
                </a:extLst>
              </a:tr>
            </a:tbl>
          </a:graphicData>
        </a:graphic>
      </p:graphicFrame>
      <p:sp>
        <p:nvSpPr>
          <p:cNvPr id="62" name="Arrow: Curved Left 61">
            <a:extLst>
              <a:ext uri="{FF2B5EF4-FFF2-40B4-BE49-F238E27FC236}">
                <a16:creationId xmlns:a16="http://schemas.microsoft.com/office/drawing/2014/main" id="{3892BA17-C37F-BBCA-7877-554229E7F776}"/>
              </a:ext>
            </a:extLst>
          </p:cNvPr>
          <p:cNvSpPr/>
          <p:nvPr/>
        </p:nvSpPr>
        <p:spPr>
          <a:xfrm>
            <a:off x="11527440" y="3686165"/>
            <a:ext cx="421426" cy="1578419"/>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3" name="TextBox 62">
            <a:extLst>
              <a:ext uri="{FF2B5EF4-FFF2-40B4-BE49-F238E27FC236}">
                <a16:creationId xmlns:a16="http://schemas.microsoft.com/office/drawing/2014/main" id="{F79FE01C-D8EF-DBD0-AE9C-2669AFB6A286}"/>
              </a:ext>
            </a:extLst>
          </p:cNvPr>
          <p:cNvSpPr txBox="1"/>
          <p:nvPr/>
        </p:nvSpPr>
        <p:spPr>
          <a:xfrm>
            <a:off x="520735" y="1394829"/>
            <a:ext cx="2614662" cy="369332"/>
          </a:xfrm>
          <a:prstGeom prst="rect">
            <a:avLst/>
          </a:prstGeom>
          <a:noFill/>
        </p:spPr>
        <p:txBody>
          <a:bodyPr wrap="square" rtlCol="0">
            <a:spAutoFit/>
          </a:bodyPr>
          <a:lstStyle/>
          <a:p>
            <a:r>
              <a:rPr lang="en-IN"/>
              <a:t>Minimum Support= 50%</a:t>
            </a:r>
          </a:p>
        </p:txBody>
      </p:sp>
      <p:sp>
        <p:nvSpPr>
          <p:cNvPr id="64" name="TextBox 63">
            <a:extLst>
              <a:ext uri="{FF2B5EF4-FFF2-40B4-BE49-F238E27FC236}">
                <a16:creationId xmlns:a16="http://schemas.microsoft.com/office/drawing/2014/main" id="{6DA129CF-8EDC-DE5F-E8B5-A5469CAD7D50}"/>
              </a:ext>
            </a:extLst>
          </p:cNvPr>
          <p:cNvSpPr txBox="1"/>
          <p:nvPr/>
        </p:nvSpPr>
        <p:spPr>
          <a:xfrm>
            <a:off x="2267609" y="2674446"/>
            <a:ext cx="1240384" cy="369332"/>
          </a:xfrm>
          <a:prstGeom prst="rect">
            <a:avLst/>
          </a:prstGeom>
          <a:noFill/>
        </p:spPr>
        <p:txBody>
          <a:bodyPr wrap="square" rtlCol="0">
            <a:spAutoFit/>
          </a:bodyPr>
          <a:lstStyle/>
          <a:p>
            <a:r>
              <a:rPr lang="en-IN"/>
              <a:t>Scan DB</a:t>
            </a:r>
          </a:p>
        </p:txBody>
      </p:sp>
      <p:sp>
        <p:nvSpPr>
          <p:cNvPr id="65" name="TextBox 64">
            <a:extLst>
              <a:ext uri="{FF2B5EF4-FFF2-40B4-BE49-F238E27FC236}">
                <a16:creationId xmlns:a16="http://schemas.microsoft.com/office/drawing/2014/main" id="{3D48FCA2-0C7F-99F1-A023-F203BA6F01B9}"/>
              </a:ext>
            </a:extLst>
          </p:cNvPr>
          <p:cNvSpPr txBox="1"/>
          <p:nvPr/>
        </p:nvSpPr>
        <p:spPr>
          <a:xfrm>
            <a:off x="6898181" y="2554986"/>
            <a:ext cx="1037505" cy="369332"/>
          </a:xfrm>
          <a:prstGeom prst="rect">
            <a:avLst/>
          </a:prstGeom>
          <a:noFill/>
        </p:spPr>
        <p:txBody>
          <a:bodyPr wrap="square" rtlCol="0">
            <a:spAutoFit/>
          </a:bodyPr>
          <a:lstStyle/>
          <a:p>
            <a:r>
              <a:rPr lang="en-IN"/>
              <a:t>Scan DB</a:t>
            </a:r>
          </a:p>
        </p:txBody>
      </p:sp>
      <p:sp>
        <p:nvSpPr>
          <p:cNvPr id="66" name="TextBox 65">
            <a:extLst>
              <a:ext uri="{FF2B5EF4-FFF2-40B4-BE49-F238E27FC236}">
                <a16:creationId xmlns:a16="http://schemas.microsoft.com/office/drawing/2014/main" id="{6EC6593C-5EC5-6DC8-A8D2-3A074209A95B}"/>
              </a:ext>
            </a:extLst>
          </p:cNvPr>
          <p:cNvSpPr txBox="1"/>
          <p:nvPr/>
        </p:nvSpPr>
        <p:spPr>
          <a:xfrm>
            <a:off x="2492701" y="1695319"/>
            <a:ext cx="513028" cy="369332"/>
          </a:xfrm>
          <a:prstGeom prst="rect">
            <a:avLst/>
          </a:prstGeom>
          <a:noFill/>
        </p:spPr>
        <p:txBody>
          <a:bodyPr wrap="square" rtlCol="0">
            <a:spAutoFit/>
          </a:bodyPr>
          <a:lstStyle/>
          <a:p>
            <a:r>
              <a:rPr lang="en-IN"/>
              <a:t>C1</a:t>
            </a:r>
          </a:p>
        </p:txBody>
      </p:sp>
      <p:sp>
        <p:nvSpPr>
          <p:cNvPr id="67" name="TextBox 66">
            <a:extLst>
              <a:ext uri="{FF2B5EF4-FFF2-40B4-BE49-F238E27FC236}">
                <a16:creationId xmlns:a16="http://schemas.microsoft.com/office/drawing/2014/main" id="{020CA598-0ECB-0060-43A1-878B4932060C}"/>
              </a:ext>
            </a:extLst>
          </p:cNvPr>
          <p:cNvSpPr txBox="1"/>
          <p:nvPr/>
        </p:nvSpPr>
        <p:spPr>
          <a:xfrm>
            <a:off x="4844774" y="1739185"/>
            <a:ext cx="513028" cy="369332"/>
          </a:xfrm>
          <a:prstGeom prst="rect">
            <a:avLst/>
          </a:prstGeom>
          <a:noFill/>
        </p:spPr>
        <p:txBody>
          <a:bodyPr wrap="square" rtlCol="0">
            <a:spAutoFit/>
          </a:bodyPr>
          <a:lstStyle/>
          <a:p>
            <a:r>
              <a:rPr lang="en-IN"/>
              <a:t>L1</a:t>
            </a:r>
          </a:p>
        </p:txBody>
      </p:sp>
      <p:sp>
        <p:nvSpPr>
          <p:cNvPr id="68" name="TextBox 67">
            <a:extLst>
              <a:ext uri="{FF2B5EF4-FFF2-40B4-BE49-F238E27FC236}">
                <a16:creationId xmlns:a16="http://schemas.microsoft.com/office/drawing/2014/main" id="{C2D3FFAB-61AF-FBD0-AB98-CA713BE2DD4B}"/>
              </a:ext>
            </a:extLst>
          </p:cNvPr>
          <p:cNvSpPr txBox="1"/>
          <p:nvPr/>
        </p:nvSpPr>
        <p:spPr>
          <a:xfrm>
            <a:off x="9524317" y="1845903"/>
            <a:ext cx="513028" cy="369332"/>
          </a:xfrm>
          <a:prstGeom prst="rect">
            <a:avLst/>
          </a:prstGeom>
          <a:noFill/>
        </p:spPr>
        <p:txBody>
          <a:bodyPr wrap="square" rtlCol="0">
            <a:spAutoFit/>
          </a:bodyPr>
          <a:lstStyle/>
          <a:p>
            <a:r>
              <a:rPr lang="en-IN"/>
              <a:t>C2</a:t>
            </a:r>
          </a:p>
        </p:txBody>
      </p:sp>
      <p:sp>
        <p:nvSpPr>
          <p:cNvPr id="69" name="TextBox 68">
            <a:extLst>
              <a:ext uri="{FF2B5EF4-FFF2-40B4-BE49-F238E27FC236}">
                <a16:creationId xmlns:a16="http://schemas.microsoft.com/office/drawing/2014/main" id="{C39ABB56-C43B-BC9C-EB33-6AD4A2F0C43C}"/>
              </a:ext>
            </a:extLst>
          </p:cNvPr>
          <p:cNvSpPr txBox="1"/>
          <p:nvPr/>
        </p:nvSpPr>
        <p:spPr>
          <a:xfrm>
            <a:off x="7486152" y="1864692"/>
            <a:ext cx="513028" cy="369332"/>
          </a:xfrm>
          <a:prstGeom prst="rect">
            <a:avLst/>
          </a:prstGeom>
          <a:noFill/>
        </p:spPr>
        <p:txBody>
          <a:bodyPr wrap="square" rtlCol="0">
            <a:spAutoFit/>
          </a:bodyPr>
          <a:lstStyle/>
          <a:p>
            <a:r>
              <a:rPr lang="en-IN"/>
              <a:t>C2</a:t>
            </a:r>
          </a:p>
        </p:txBody>
      </p:sp>
      <p:sp>
        <p:nvSpPr>
          <p:cNvPr id="70" name="TextBox 69">
            <a:extLst>
              <a:ext uri="{FF2B5EF4-FFF2-40B4-BE49-F238E27FC236}">
                <a16:creationId xmlns:a16="http://schemas.microsoft.com/office/drawing/2014/main" id="{7999C492-D600-1B4B-B378-F70C3D254E50}"/>
              </a:ext>
            </a:extLst>
          </p:cNvPr>
          <p:cNvSpPr txBox="1"/>
          <p:nvPr/>
        </p:nvSpPr>
        <p:spPr>
          <a:xfrm>
            <a:off x="7935531" y="4921594"/>
            <a:ext cx="513028" cy="369332"/>
          </a:xfrm>
          <a:prstGeom prst="rect">
            <a:avLst/>
          </a:prstGeom>
          <a:noFill/>
        </p:spPr>
        <p:txBody>
          <a:bodyPr wrap="square" rtlCol="0">
            <a:spAutoFit/>
          </a:bodyPr>
          <a:lstStyle/>
          <a:p>
            <a:r>
              <a:rPr lang="en-IN"/>
              <a:t>C3</a:t>
            </a:r>
          </a:p>
        </p:txBody>
      </p:sp>
      <p:sp>
        <p:nvSpPr>
          <p:cNvPr id="71" name="TextBox 70">
            <a:extLst>
              <a:ext uri="{FF2B5EF4-FFF2-40B4-BE49-F238E27FC236}">
                <a16:creationId xmlns:a16="http://schemas.microsoft.com/office/drawing/2014/main" id="{3528F40B-6BD4-D93A-B6F6-7A1AE71EBFF3}"/>
              </a:ext>
            </a:extLst>
          </p:cNvPr>
          <p:cNvSpPr txBox="1"/>
          <p:nvPr/>
        </p:nvSpPr>
        <p:spPr>
          <a:xfrm>
            <a:off x="4967422" y="4818732"/>
            <a:ext cx="513028" cy="369332"/>
          </a:xfrm>
          <a:prstGeom prst="rect">
            <a:avLst/>
          </a:prstGeom>
          <a:noFill/>
        </p:spPr>
        <p:txBody>
          <a:bodyPr wrap="square" rtlCol="0">
            <a:spAutoFit/>
          </a:bodyPr>
          <a:lstStyle/>
          <a:p>
            <a:r>
              <a:rPr lang="en-IN"/>
              <a:t>C3</a:t>
            </a:r>
          </a:p>
        </p:txBody>
      </p:sp>
      <p:sp>
        <p:nvSpPr>
          <p:cNvPr id="72" name="TextBox 71">
            <a:extLst>
              <a:ext uri="{FF2B5EF4-FFF2-40B4-BE49-F238E27FC236}">
                <a16:creationId xmlns:a16="http://schemas.microsoft.com/office/drawing/2014/main" id="{46A7E550-AA10-A6E3-6D49-37E98FC84B6F}"/>
              </a:ext>
            </a:extLst>
          </p:cNvPr>
          <p:cNvSpPr txBox="1"/>
          <p:nvPr/>
        </p:nvSpPr>
        <p:spPr>
          <a:xfrm>
            <a:off x="6967629" y="5290926"/>
            <a:ext cx="1031551" cy="369332"/>
          </a:xfrm>
          <a:prstGeom prst="rect">
            <a:avLst/>
          </a:prstGeom>
          <a:noFill/>
        </p:spPr>
        <p:txBody>
          <a:bodyPr wrap="square" rtlCol="0">
            <a:spAutoFit/>
          </a:bodyPr>
          <a:lstStyle/>
          <a:p>
            <a:r>
              <a:rPr lang="en-IN"/>
              <a:t>Scan DB</a:t>
            </a:r>
          </a:p>
        </p:txBody>
      </p:sp>
      <p:cxnSp>
        <p:nvCxnSpPr>
          <p:cNvPr id="73" name="Straight Arrow Connector 72">
            <a:extLst>
              <a:ext uri="{FF2B5EF4-FFF2-40B4-BE49-F238E27FC236}">
                <a16:creationId xmlns:a16="http://schemas.microsoft.com/office/drawing/2014/main" id="{FF935839-3C4F-B90A-D3AD-F579C40609A0}"/>
              </a:ext>
            </a:extLst>
          </p:cNvPr>
          <p:cNvCxnSpPr>
            <a:cxnSpLocks/>
          </p:cNvCxnSpPr>
          <p:nvPr/>
        </p:nvCxnSpPr>
        <p:spPr>
          <a:xfrm flipV="1">
            <a:off x="6966666" y="2924318"/>
            <a:ext cx="985989" cy="106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68DA61E4-4DD0-8C4C-9294-71B850050F71}"/>
              </a:ext>
            </a:extLst>
          </p:cNvPr>
          <p:cNvCxnSpPr>
            <a:cxnSpLocks/>
          </p:cNvCxnSpPr>
          <p:nvPr/>
        </p:nvCxnSpPr>
        <p:spPr>
          <a:xfrm flipV="1">
            <a:off x="8877354" y="3079291"/>
            <a:ext cx="985989" cy="106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5" name="TextBox 74">
            <a:extLst>
              <a:ext uri="{FF2B5EF4-FFF2-40B4-BE49-F238E27FC236}">
                <a16:creationId xmlns:a16="http://schemas.microsoft.com/office/drawing/2014/main" id="{B47D54F6-BA01-642D-CCD5-F9BAFC60872B}"/>
              </a:ext>
            </a:extLst>
          </p:cNvPr>
          <p:cNvSpPr txBox="1"/>
          <p:nvPr/>
        </p:nvSpPr>
        <p:spPr>
          <a:xfrm>
            <a:off x="9497730" y="4575078"/>
            <a:ext cx="513028" cy="369332"/>
          </a:xfrm>
          <a:prstGeom prst="rect">
            <a:avLst/>
          </a:prstGeom>
          <a:noFill/>
        </p:spPr>
        <p:txBody>
          <a:bodyPr wrap="square" rtlCol="0">
            <a:spAutoFit/>
          </a:bodyPr>
          <a:lstStyle/>
          <a:p>
            <a:r>
              <a:rPr lang="en-IN"/>
              <a:t>L2</a:t>
            </a:r>
          </a:p>
        </p:txBody>
      </p:sp>
      <p:cxnSp>
        <p:nvCxnSpPr>
          <p:cNvPr id="76" name="Straight Arrow Connector 75">
            <a:extLst>
              <a:ext uri="{FF2B5EF4-FFF2-40B4-BE49-F238E27FC236}">
                <a16:creationId xmlns:a16="http://schemas.microsoft.com/office/drawing/2014/main" id="{3EA0308A-F51B-F1D4-CD8D-542EC8194908}"/>
              </a:ext>
            </a:extLst>
          </p:cNvPr>
          <p:cNvCxnSpPr>
            <a:cxnSpLocks/>
          </p:cNvCxnSpPr>
          <p:nvPr/>
        </p:nvCxnSpPr>
        <p:spPr>
          <a:xfrm flipH="1">
            <a:off x="6867509" y="5614692"/>
            <a:ext cx="14814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03FCC2E4-A3FA-6579-8AC7-BB3537276EDC}"/>
              </a:ext>
            </a:extLst>
          </p:cNvPr>
          <p:cNvCxnSpPr>
            <a:cxnSpLocks/>
          </p:cNvCxnSpPr>
          <p:nvPr/>
        </p:nvCxnSpPr>
        <p:spPr>
          <a:xfrm flipH="1">
            <a:off x="9360568" y="5569030"/>
            <a:ext cx="5586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78" name="Table 77">
            <a:extLst>
              <a:ext uri="{FF2B5EF4-FFF2-40B4-BE49-F238E27FC236}">
                <a16:creationId xmlns:a16="http://schemas.microsoft.com/office/drawing/2014/main" id="{DC98C40A-D6D1-6550-0175-763746BD4F7E}"/>
              </a:ext>
            </a:extLst>
          </p:cNvPr>
          <p:cNvGraphicFramePr>
            <a:graphicFrameLocks noGrp="1"/>
          </p:cNvGraphicFramePr>
          <p:nvPr>
            <p:extLst>
              <p:ext uri="{D42A27DB-BD31-4B8C-83A1-F6EECF244321}">
                <p14:modId xmlns:p14="http://schemas.microsoft.com/office/powerpoint/2010/main" val="3569066120"/>
              </p:ext>
            </p:extLst>
          </p:nvPr>
        </p:nvGraphicFramePr>
        <p:xfrm>
          <a:off x="3077447" y="5012875"/>
          <a:ext cx="1581155" cy="741540"/>
        </p:xfrm>
        <a:graphic>
          <a:graphicData uri="http://schemas.openxmlformats.org/drawingml/2006/table">
            <a:tbl>
              <a:tblPr firstRow="1" bandRow="1">
                <a:tableStyleId>{5C22544A-7EE6-4342-B048-85BDC9FD1C3A}</a:tableStyleId>
              </a:tblPr>
              <a:tblGrid>
                <a:gridCol w="979863">
                  <a:extLst>
                    <a:ext uri="{9D8B030D-6E8A-4147-A177-3AD203B41FA5}">
                      <a16:colId xmlns:a16="http://schemas.microsoft.com/office/drawing/2014/main" val="1606802539"/>
                    </a:ext>
                  </a:extLst>
                </a:gridCol>
                <a:gridCol w="601292">
                  <a:extLst>
                    <a:ext uri="{9D8B030D-6E8A-4147-A177-3AD203B41FA5}">
                      <a16:colId xmlns:a16="http://schemas.microsoft.com/office/drawing/2014/main" val="2472658925"/>
                    </a:ext>
                  </a:extLst>
                </a:gridCol>
              </a:tblGrid>
              <a:tr h="370770">
                <a:tc>
                  <a:txBody>
                    <a:bodyPr/>
                    <a:lstStyle/>
                    <a:p>
                      <a:r>
                        <a:rPr lang="en-IN"/>
                        <a:t>itemset</a:t>
                      </a:r>
                    </a:p>
                  </a:txBody>
                  <a:tcPr>
                    <a:solidFill>
                      <a:schemeClr val="tx2">
                        <a:lumMod val="60000"/>
                        <a:lumOff val="40000"/>
                      </a:schemeClr>
                    </a:solidFill>
                  </a:tcPr>
                </a:tc>
                <a:tc>
                  <a:txBody>
                    <a:bodyPr/>
                    <a:lstStyle/>
                    <a:p>
                      <a:r>
                        <a:rPr lang="en-IN"/>
                        <a:t>sup</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 b c}</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2165835810"/>
                  </a:ext>
                </a:extLst>
              </a:tr>
            </a:tbl>
          </a:graphicData>
        </a:graphic>
      </p:graphicFrame>
      <p:cxnSp>
        <p:nvCxnSpPr>
          <p:cNvPr id="79" name="Straight Arrow Connector 78">
            <a:extLst>
              <a:ext uri="{FF2B5EF4-FFF2-40B4-BE49-F238E27FC236}">
                <a16:creationId xmlns:a16="http://schemas.microsoft.com/office/drawing/2014/main" id="{E1EB8760-2154-9FA9-0B80-BB67F4087AA5}"/>
              </a:ext>
            </a:extLst>
          </p:cNvPr>
          <p:cNvCxnSpPr>
            <a:cxnSpLocks/>
          </p:cNvCxnSpPr>
          <p:nvPr/>
        </p:nvCxnSpPr>
        <p:spPr>
          <a:xfrm flipH="1">
            <a:off x="4725635" y="5660258"/>
            <a:ext cx="5586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CB088EDC-5BF9-8C57-3BB0-DADC4325C930}"/>
              </a:ext>
            </a:extLst>
          </p:cNvPr>
          <p:cNvSpPr txBox="1"/>
          <p:nvPr/>
        </p:nvSpPr>
        <p:spPr>
          <a:xfrm>
            <a:off x="2702268" y="4803761"/>
            <a:ext cx="513028" cy="369332"/>
          </a:xfrm>
          <a:prstGeom prst="rect">
            <a:avLst/>
          </a:prstGeom>
          <a:noFill/>
        </p:spPr>
        <p:txBody>
          <a:bodyPr wrap="square" rtlCol="0">
            <a:spAutoFit/>
          </a:bodyPr>
          <a:lstStyle/>
          <a:p>
            <a:r>
              <a:rPr lang="en-IN"/>
              <a:t>L3</a:t>
            </a:r>
          </a:p>
        </p:txBody>
      </p:sp>
    </p:spTree>
    <p:extLst>
      <p:ext uri="{BB962C8B-B14F-4D97-AF65-F5344CB8AC3E}">
        <p14:creationId xmlns:p14="http://schemas.microsoft.com/office/powerpoint/2010/main" val="348773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519444" cy="2284412"/>
          </a:xfrm>
        </p:spPr>
        <p:txBody>
          <a:bodyPr vert="horz" lIns="91440" tIns="45720" rIns="91440" bIns="45720" rtlCol="0">
            <a:noAutofit/>
          </a:bodyPr>
          <a:lstStyle/>
          <a:p>
            <a:pPr marL="0" indent="0">
              <a:buNone/>
            </a:pPr>
            <a:r>
              <a:rPr lang="en-US" err="1">
                <a:solidFill>
                  <a:srgbClr val="5583D1"/>
                </a:solidFill>
              </a:rPr>
              <a:t>Apriori</a:t>
            </a:r>
            <a:r>
              <a:rPr lang="en-US">
                <a:solidFill>
                  <a:srgbClr val="5583D1"/>
                </a:solidFill>
              </a:rPr>
              <a:t> Algorithm</a:t>
            </a:r>
          </a:p>
          <a:p>
            <a:pPr marL="0" indent="0">
              <a:buNone/>
            </a:pPr>
            <a:r>
              <a:rPr lang="en-US" sz="2400">
                <a:solidFill>
                  <a:srgbClr val="242424"/>
                </a:solidFill>
                <a:cs typeface="Calibri" panose="020F0502020204030204" pitchFamily="34" charset="0"/>
              </a:rPr>
              <a:t>Advantages and limitations of the algorithm</a:t>
            </a: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6" name="Table 5">
            <a:extLst>
              <a:ext uri="{FF2B5EF4-FFF2-40B4-BE49-F238E27FC236}">
                <a16:creationId xmlns:a16="http://schemas.microsoft.com/office/drawing/2014/main" id="{86575A38-75BD-61EE-9E92-452DE73CDFE7}"/>
              </a:ext>
            </a:extLst>
          </p:cNvPr>
          <p:cNvGraphicFramePr>
            <a:graphicFrameLocks noGrp="1"/>
          </p:cNvGraphicFramePr>
          <p:nvPr>
            <p:extLst>
              <p:ext uri="{D42A27DB-BD31-4B8C-83A1-F6EECF244321}">
                <p14:modId xmlns:p14="http://schemas.microsoft.com/office/powerpoint/2010/main" val="3837559542"/>
              </p:ext>
            </p:extLst>
          </p:nvPr>
        </p:nvGraphicFramePr>
        <p:xfrm>
          <a:off x="896754" y="2525316"/>
          <a:ext cx="10398492" cy="3342082"/>
        </p:xfrm>
        <a:graphic>
          <a:graphicData uri="http://schemas.openxmlformats.org/drawingml/2006/table">
            <a:tbl>
              <a:tblPr firstRow="1" bandRow="1">
                <a:tableStyleId>{5C22544A-7EE6-4342-B048-85BDC9FD1C3A}</a:tableStyleId>
              </a:tblPr>
              <a:tblGrid>
                <a:gridCol w="5199246">
                  <a:extLst>
                    <a:ext uri="{9D8B030D-6E8A-4147-A177-3AD203B41FA5}">
                      <a16:colId xmlns:a16="http://schemas.microsoft.com/office/drawing/2014/main" val="792442156"/>
                    </a:ext>
                  </a:extLst>
                </a:gridCol>
                <a:gridCol w="5199246">
                  <a:extLst>
                    <a:ext uri="{9D8B030D-6E8A-4147-A177-3AD203B41FA5}">
                      <a16:colId xmlns:a16="http://schemas.microsoft.com/office/drawing/2014/main" val="1571765754"/>
                    </a:ext>
                  </a:extLst>
                </a:gridCol>
              </a:tblGrid>
              <a:tr h="515346">
                <a:tc>
                  <a:txBody>
                    <a:bodyPr/>
                    <a:lstStyle/>
                    <a:p>
                      <a:r>
                        <a:rPr lang="en-IN"/>
                        <a:t>Advantages</a:t>
                      </a:r>
                    </a:p>
                  </a:txBody>
                  <a:tcPr/>
                </a:tc>
                <a:tc>
                  <a:txBody>
                    <a:bodyPr/>
                    <a:lstStyle/>
                    <a:p>
                      <a:r>
                        <a:rPr lang="en-IN"/>
                        <a:t>Limitations</a:t>
                      </a:r>
                    </a:p>
                  </a:txBody>
                  <a:tcPr/>
                </a:tc>
                <a:extLst>
                  <a:ext uri="{0D108BD9-81ED-4DB2-BD59-A6C34878D82A}">
                    <a16:rowId xmlns:a16="http://schemas.microsoft.com/office/drawing/2014/main" val="1132616737"/>
                  </a:ext>
                </a:extLst>
              </a:tr>
              <a:tr h="515346">
                <a:tc>
                  <a:txBody>
                    <a:bodyPr/>
                    <a:lstStyle/>
                    <a:p>
                      <a:r>
                        <a:rPr lang="en-IN"/>
                        <a:t>Simple Implementation</a:t>
                      </a:r>
                    </a:p>
                  </a:txBody>
                  <a:tcPr/>
                </a:tc>
                <a:tc>
                  <a:txBody>
                    <a:bodyPr/>
                    <a:lstStyle/>
                    <a:p>
                      <a:r>
                        <a:rPr lang="en-US" sz="1800" kern="1200">
                          <a:solidFill>
                            <a:schemeClr val="dk1"/>
                          </a:solidFill>
                          <a:latin typeface="+mn-lt"/>
                          <a:ea typeface="+mn-ea"/>
                          <a:cs typeface="+mn-cs"/>
                        </a:rPr>
                        <a:t>Relies on the Apriori property</a:t>
                      </a:r>
                      <a:endParaRPr lang="en-IN" sz="1800" kern="1200">
                        <a:solidFill>
                          <a:schemeClr val="dk1"/>
                        </a:solidFill>
                        <a:latin typeface="+mn-lt"/>
                        <a:ea typeface="+mn-ea"/>
                        <a:cs typeface="+mn-cs"/>
                      </a:endParaRPr>
                    </a:p>
                  </a:txBody>
                  <a:tcPr/>
                </a:tc>
                <a:extLst>
                  <a:ext uri="{0D108BD9-81ED-4DB2-BD59-A6C34878D82A}">
                    <a16:rowId xmlns:a16="http://schemas.microsoft.com/office/drawing/2014/main" val="691062605"/>
                  </a:ext>
                </a:extLst>
              </a:tr>
              <a:tr h="515346">
                <a:tc>
                  <a:txBody>
                    <a:bodyPr/>
                    <a:lstStyle/>
                    <a:p>
                      <a:r>
                        <a:rPr lang="en-US" sz="1800" kern="1200">
                          <a:solidFill>
                            <a:schemeClr val="dk1"/>
                          </a:solidFill>
                          <a:latin typeface="+mn-lt"/>
                          <a:ea typeface="+mn-ea"/>
                          <a:cs typeface="+mn-cs"/>
                        </a:rPr>
                        <a:t>Efficient</a:t>
                      </a:r>
                      <a:endParaRPr lang="en-IN" sz="1800" kern="1200">
                        <a:solidFill>
                          <a:schemeClr val="dk1"/>
                        </a:solidFill>
                        <a:latin typeface="+mn-lt"/>
                        <a:ea typeface="+mn-ea"/>
                        <a:cs typeface="+mn-cs"/>
                      </a:endParaRPr>
                    </a:p>
                  </a:txBody>
                  <a:tcPr/>
                </a:tc>
                <a:tc>
                  <a:txBody>
                    <a:bodyPr/>
                    <a:lstStyle/>
                    <a:p>
                      <a:r>
                        <a:rPr lang="en-IN" sz="1800" kern="1200">
                          <a:solidFill>
                            <a:schemeClr val="dk1"/>
                          </a:solidFill>
                          <a:latin typeface="+mn-lt"/>
                          <a:ea typeface="+mn-ea"/>
                          <a:cs typeface="+mn-cs"/>
                        </a:rPr>
                        <a:t>Require significant memory </a:t>
                      </a:r>
                    </a:p>
                  </a:txBody>
                  <a:tcPr/>
                </a:tc>
                <a:extLst>
                  <a:ext uri="{0D108BD9-81ED-4DB2-BD59-A6C34878D82A}">
                    <a16:rowId xmlns:a16="http://schemas.microsoft.com/office/drawing/2014/main" val="593363498"/>
                  </a:ext>
                </a:extLst>
              </a:tr>
              <a:tr h="765352">
                <a:tc>
                  <a:txBody>
                    <a:bodyPr/>
                    <a:lstStyle/>
                    <a:p>
                      <a:r>
                        <a:rPr lang="en-IN"/>
                        <a:t>Scalable</a:t>
                      </a:r>
                    </a:p>
                  </a:txBody>
                  <a:tcPr/>
                </a:tc>
                <a:tc>
                  <a:txBody>
                    <a:bodyPr/>
                    <a:lstStyle/>
                    <a:p>
                      <a:r>
                        <a:rPr lang="en-US" sz="1800" kern="1200">
                          <a:solidFill>
                            <a:schemeClr val="dk1"/>
                          </a:solidFill>
                          <a:latin typeface="+mn-lt"/>
                          <a:ea typeface="+mn-ea"/>
                          <a:cs typeface="+mn-cs"/>
                        </a:rPr>
                        <a:t>Computationally expensive Candidate Generation</a:t>
                      </a:r>
                      <a:endParaRPr lang="en-IN" sz="1800" kern="1200">
                        <a:solidFill>
                          <a:schemeClr val="dk1"/>
                        </a:solidFill>
                        <a:latin typeface="+mn-lt"/>
                        <a:ea typeface="+mn-ea"/>
                        <a:cs typeface="+mn-cs"/>
                      </a:endParaRPr>
                    </a:p>
                  </a:txBody>
                  <a:tcPr/>
                </a:tc>
                <a:extLst>
                  <a:ext uri="{0D108BD9-81ED-4DB2-BD59-A6C34878D82A}">
                    <a16:rowId xmlns:a16="http://schemas.microsoft.com/office/drawing/2014/main" val="3515373289"/>
                  </a:ext>
                </a:extLst>
              </a:tr>
              <a:tr h="515346">
                <a:tc>
                  <a:txBody>
                    <a:bodyPr/>
                    <a:lstStyle/>
                    <a:p>
                      <a:r>
                        <a:rPr lang="en-IN"/>
                        <a:t>Support for Thresholds</a:t>
                      </a:r>
                    </a:p>
                  </a:txBody>
                  <a:tcPr/>
                </a:tc>
                <a:tc>
                  <a:txBody>
                    <a:bodyPr/>
                    <a:lstStyle/>
                    <a:p>
                      <a:r>
                        <a:rPr lang="en-US" sz="1800" kern="1200">
                          <a:solidFill>
                            <a:schemeClr val="dk1"/>
                          </a:solidFill>
                          <a:latin typeface="+mn-lt"/>
                          <a:ea typeface="+mn-ea"/>
                          <a:cs typeface="+mn-cs"/>
                        </a:rPr>
                        <a:t>Threshold setting is challenging</a:t>
                      </a:r>
                      <a:endParaRPr lang="en-IN" sz="1800" kern="1200">
                        <a:solidFill>
                          <a:schemeClr val="dk1"/>
                        </a:solidFill>
                        <a:latin typeface="+mn-lt"/>
                        <a:ea typeface="+mn-ea"/>
                        <a:cs typeface="+mn-cs"/>
                      </a:endParaRPr>
                    </a:p>
                  </a:txBody>
                  <a:tcPr/>
                </a:tc>
                <a:extLst>
                  <a:ext uri="{0D108BD9-81ED-4DB2-BD59-A6C34878D82A}">
                    <a16:rowId xmlns:a16="http://schemas.microsoft.com/office/drawing/2014/main" val="2694558248"/>
                  </a:ext>
                </a:extLst>
              </a:tr>
              <a:tr h="515346">
                <a:tc>
                  <a:txBody>
                    <a:bodyPr/>
                    <a:lstStyle/>
                    <a:p>
                      <a:r>
                        <a:rPr lang="en-IN"/>
                        <a:t>Widely Adopted</a:t>
                      </a:r>
                    </a:p>
                  </a:txBody>
                  <a:tcPr/>
                </a:tc>
                <a:tc>
                  <a:txBody>
                    <a:bodyPr/>
                    <a:lstStyle/>
                    <a:p>
                      <a:r>
                        <a:rPr lang="en-US" sz="1800" kern="1200">
                          <a:solidFill>
                            <a:schemeClr val="dk1"/>
                          </a:solidFill>
                          <a:latin typeface="+mn-lt"/>
                          <a:ea typeface="+mn-ea"/>
                          <a:cs typeface="+mn-cs"/>
                        </a:rPr>
                        <a:t>Limited to Single-Level Searches</a:t>
                      </a:r>
                      <a:endParaRPr lang="en-IN" sz="1800" kern="1200">
                        <a:solidFill>
                          <a:schemeClr val="dk1"/>
                        </a:solidFill>
                        <a:latin typeface="+mn-lt"/>
                        <a:ea typeface="+mn-ea"/>
                        <a:cs typeface="+mn-cs"/>
                      </a:endParaRPr>
                    </a:p>
                  </a:txBody>
                  <a:tcPr/>
                </a:tc>
                <a:extLst>
                  <a:ext uri="{0D108BD9-81ED-4DB2-BD59-A6C34878D82A}">
                    <a16:rowId xmlns:a16="http://schemas.microsoft.com/office/drawing/2014/main" val="3023423435"/>
                  </a:ext>
                </a:extLst>
              </a:tr>
            </a:tbl>
          </a:graphicData>
        </a:graphic>
      </p:graphicFrame>
    </p:spTree>
    <p:extLst>
      <p:ext uri="{BB962C8B-B14F-4D97-AF65-F5344CB8AC3E}">
        <p14:creationId xmlns:p14="http://schemas.microsoft.com/office/powerpoint/2010/main" val="1523374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519444" cy="2284412"/>
          </a:xfrm>
        </p:spPr>
        <p:txBody>
          <a:bodyPr vert="horz" lIns="91440" tIns="45720" rIns="91440" bIns="45720" rtlCol="0">
            <a:noAutofit/>
          </a:bodyPr>
          <a:lstStyle/>
          <a:p>
            <a:pPr marL="0" indent="0">
              <a:buNone/>
            </a:pPr>
            <a:r>
              <a:rPr lang="en-US" err="1">
                <a:solidFill>
                  <a:srgbClr val="5583D1"/>
                </a:solidFill>
              </a:rPr>
              <a:t>Apriori</a:t>
            </a:r>
            <a:r>
              <a:rPr lang="en-US">
                <a:solidFill>
                  <a:srgbClr val="5583D1"/>
                </a:solidFill>
              </a:rPr>
              <a:t> Algorithm</a:t>
            </a:r>
          </a:p>
          <a:p>
            <a:pPr marL="0" indent="0">
              <a:buNone/>
            </a:pPr>
            <a:r>
              <a:rPr lang="en-US" sz="2400">
                <a:solidFill>
                  <a:srgbClr val="242424"/>
                </a:solidFill>
                <a:cs typeface="Calibri" panose="020F0502020204030204" pitchFamily="34" charset="0"/>
              </a:rPr>
              <a:t>Lab:  Implement Apriori algorithm on ABC dataset</a:t>
            </a: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FED967AC-209C-3E94-E103-7C715B522FE5}"/>
              </a:ext>
            </a:extLst>
          </p:cNvPr>
          <p:cNvSpPr txBox="1"/>
          <p:nvPr/>
        </p:nvSpPr>
        <p:spPr>
          <a:xfrm>
            <a:off x="255996" y="2297707"/>
            <a:ext cx="11741817" cy="4204356"/>
          </a:xfrm>
          <a:prstGeom prst="rect">
            <a:avLst/>
          </a:prstGeom>
          <a:noFill/>
        </p:spPr>
        <p:txBody>
          <a:bodyPr wrap="square" rtlCol="0">
            <a:spAutoFit/>
          </a:bodyPr>
          <a:lstStyle/>
          <a:p>
            <a:pPr algn="just">
              <a:lnSpc>
                <a:spcPct val="150000"/>
              </a:lnSpc>
            </a:pPr>
            <a:r>
              <a:rPr lang="en-US" b="1"/>
              <a:t>Problem Statement:</a:t>
            </a:r>
          </a:p>
          <a:p>
            <a:pPr algn="just">
              <a:lnSpc>
                <a:spcPct val="150000"/>
              </a:lnSpc>
            </a:pPr>
            <a:r>
              <a:rPr lang="en-US"/>
              <a:t>A grocery store chain wants to optimize its product placement, cross-selling strategies, and promotional campaigns by understanding the purchasing behavior of its customers. By implementing </a:t>
            </a:r>
            <a:r>
              <a:rPr lang="en-US" err="1"/>
              <a:t>Apriori</a:t>
            </a:r>
            <a:r>
              <a:rPr lang="en-US"/>
              <a:t> algorithm perform market basket analysis to identify which products are frequently bought together and use this information to increase sales and improve customer satisfaction.</a:t>
            </a:r>
          </a:p>
          <a:p>
            <a:pPr algn="just">
              <a:lnSpc>
                <a:spcPct val="150000"/>
              </a:lnSpc>
            </a:pPr>
            <a:endParaRPr lang="en-US" sz="1800" b="1"/>
          </a:p>
          <a:p>
            <a:pPr algn="just">
              <a:lnSpc>
                <a:spcPct val="150000"/>
              </a:lnSpc>
            </a:pPr>
            <a:r>
              <a:rPr lang="en-US" sz="1800" b="1"/>
              <a:t>Objective:</a:t>
            </a:r>
          </a:p>
          <a:p>
            <a:pPr algn="just">
              <a:lnSpc>
                <a:spcPct val="150000"/>
              </a:lnSpc>
            </a:pPr>
            <a:r>
              <a:rPr lang="en-IN"/>
              <a:t>To perform </a:t>
            </a:r>
            <a:r>
              <a:rPr lang="en-US"/>
              <a:t>market basket analysis using </a:t>
            </a:r>
            <a:r>
              <a:rPr lang="en-US" err="1"/>
              <a:t>Apriori</a:t>
            </a:r>
            <a:r>
              <a:rPr lang="en-US"/>
              <a:t> algorithm to gain insights into the purchasing behavior of customers at a grocery store chain using “</a:t>
            </a:r>
            <a:r>
              <a:rPr lang="en-IN" i="0">
                <a:solidFill>
                  <a:srgbClr val="202124"/>
                </a:solidFill>
                <a:effectLst/>
                <a:highlight>
                  <a:srgbClr val="FFFFFF"/>
                </a:highlight>
                <a:latin typeface="Inter"/>
              </a:rPr>
              <a:t>Market_Basket_Optimisation.csv” dataset</a:t>
            </a:r>
          </a:p>
          <a:p>
            <a:pPr algn="just">
              <a:lnSpc>
                <a:spcPct val="150000"/>
              </a:lnSpc>
            </a:pPr>
            <a:endParaRPr lang="en-IN" b="1"/>
          </a:p>
        </p:txBody>
      </p:sp>
    </p:spTree>
    <p:extLst>
      <p:ext uri="{BB962C8B-B14F-4D97-AF65-F5344CB8AC3E}">
        <p14:creationId xmlns:p14="http://schemas.microsoft.com/office/powerpoint/2010/main" val="309579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519444" cy="2284412"/>
          </a:xfrm>
        </p:spPr>
        <p:txBody>
          <a:bodyPr vert="horz" lIns="91440" tIns="45720" rIns="91440" bIns="45720" rtlCol="0">
            <a:noAutofit/>
          </a:bodyPr>
          <a:lstStyle/>
          <a:p>
            <a:pPr marL="0" indent="0">
              <a:buNone/>
            </a:pPr>
            <a:r>
              <a:rPr lang="en-US" err="1">
                <a:solidFill>
                  <a:srgbClr val="5583D1"/>
                </a:solidFill>
              </a:rPr>
              <a:t>Apriori</a:t>
            </a:r>
            <a:r>
              <a:rPr lang="en-US">
                <a:solidFill>
                  <a:srgbClr val="5583D1"/>
                </a:solidFill>
              </a:rPr>
              <a:t> Algorithm</a:t>
            </a:r>
          </a:p>
          <a:p>
            <a:pPr marL="0" indent="0">
              <a:buNone/>
            </a:pPr>
            <a:r>
              <a:rPr lang="en-US" sz="2400">
                <a:solidFill>
                  <a:srgbClr val="242424"/>
                </a:solidFill>
                <a:cs typeface="Calibri" panose="020F0502020204030204" pitchFamily="34" charset="0"/>
              </a:rPr>
              <a:t>Lab:  Implement Apriori algorithm on ABC dataset</a:t>
            </a: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FED967AC-209C-3E94-E103-7C715B522FE5}"/>
              </a:ext>
            </a:extLst>
          </p:cNvPr>
          <p:cNvSpPr txBox="1"/>
          <p:nvPr/>
        </p:nvSpPr>
        <p:spPr>
          <a:xfrm>
            <a:off x="255996" y="2297707"/>
            <a:ext cx="11741817" cy="3373359"/>
          </a:xfrm>
          <a:prstGeom prst="rect">
            <a:avLst/>
          </a:prstGeom>
          <a:noFill/>
        </p:spPr>
        <p:txBody>
          <a:bodyPr wrap="square" rtlCol="0">
            <a:spAutoFit/>
          </a:bodyPr>
          <a:lstStyle/>
          <a:p>
            <a:pPr algn="just">
              <a:lnSpc>
                <a:spcPct val="150000"/>
              </a:lnSpc>
            </a:pPr>
            <a:r>
              <a:rPr lang="en-IN" b="1"/>
              <a:t>Steps:</a:t>
            </a:r>
          </a:p>
          <a:p>
            <a:pPr marL="361950" indent="354013" algn="just" defTabSz="1165225">
              <a:lnSpc>
                <a:spcPct val="150000"/>
              </a:lnSpc>
              <a:buFont typeface="+mj-lt"/>
              <a:buAutoNum type="arabicPeriod"/>
            </a:pPr>
            <a:r>
              <a:rPr lang="en-IN" b="1"/>
              <a:t>Data Collection and Exploration</a:t>
            </a:r>
          </a:p>
          <a:p>
            <a:pPr marL="361950" indent="354013" algn="just" defTabSz="1165225">
              <a:lnSpc>
                <a:spcPct val="150000"/>
              </a:lnSpc>
            </a:pPr>
            <a:r>
              <a:rPr lang="en-IN"/>
              <a:t>	Load the dataset</a:t>
            </a:r>
            <a:r>
              <a:rPr lang="en-US"/>
              <a:t> and identify the key features and target variable.</a:t>
            </a:r>
          </a:p>
          <a:p>
            <a:pPr marL="361950" indent="354013" algn="just" defTabSz="1165225">
              <a:lnSpc>
                <a:spcPct val="150000"/>
              </a:lnSpc>
              <a:buFont typeface="+mj-lt"/>
              <a:buAutoNum type="arabicPeriod" startAt="2"/>
            </a:pPr>
            <a:r>
              <a:rPr lang="en-IN" b="1"/>
              <a:t>Data Preprocessing</a:t>
            </a:r>
            <a:endParaRPr lang="en-US" b="1"/>
          </a:p>
          <a:p>
            <a:pPr marL="361950" indent="354013" algn="just" defTabSz="1165225">
              <a:lnSpc>
                <a:spcPct val="150000"/>
              </a:lnSpc>
            </a:pPr>
            <a:r>
              <a:rPr lang="en-US"/>
              <a:t>	Clean and prepare the data for modeling.</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US"/>
              <a:t>		Handle missing values</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US"/>
              <a:t>		</a:t>
            </a:r>
            <a:r>
              <a:rPr lang="en-IN"/>
              <a:t>Encode categorical variables</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IN"/>
              <a:t>		Normalize numerical features</a:t>
            </a:r>
            <a:endParaRPr lang="en-US"/>
          </a:p>
        </p:txBody>
      </p:sp>
    </p:spTree>
    <p:extLst>
      <p:ext uri="{BB962C8B-B14F-4D97-AF65-F5344CB8AC3E}">
        <p14:creationId xmlns:p14="http://schemas.microsoft.com/office/powerpoint/2010/main" val="3089343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193621" y="1203984"/>
            <a:ext cx="11519444" cy="2284412"/>
          </a:xfrm>
        </p:spPr>
        <p:txBody>
          <a:bodyPr vert="horz" lIns="91440" tIns="45720" rIns="91440" bIns="45720" rtlCol="0">
            <a:noAutofit/>
          </a:bodyPr>
          <a:lstStyle/>
          <a:p>
            <a:pPr marL="0" indent="0">
              <a:buNone/>
            </a:pPr>
            <a:r>
              <a:rPr lang="en-US" err="1">
                <a:solidFill>
                  <a:srgbClr val="5583D1"/>
                </a:solidFill>
              </a:rPr>
              <a:t>Apriori</a:t>
            </a:r>
            <a:r>
              <a:rPr lang="en-US">
                <a:solidFill>
                  <a:srgbClr val="5583D1"/>
                </a:solidFill>
              </a:rPr>
              <a:t> Algorithm</a:t>
            </a:r>
          </a:p>
          <a:p>
            <a:pPr marL="0" indent="0">
              <a:buNone/>
            </a:pPr>
            <a:r>
              <a:rPr lang="en-US" sz="2400">
                <a:solidFill>
                  <a:srgbClr val="242424"/>
                </a:solidFill>
                <a:cs typeface="Calibri" panose="020F0502020204030204" pitchFamily="34" charset="0"/>
              </a:rPr>
              <a:t>Lab:  Implement Apriori algorithm on ABC dataset</a:t>
            </a: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FED967AC-209C-3E94-E103-7C715B522FE5}"/>
              </a:ext>
            </a:extLst>
          </p:cNvPr>
          <p:cNvSpPr txBox="1"/>
          <p:nvPr/>
        </p:nvSpPr>
        <p:spPr>
          <a:xfrm>
            <a:off x="256562" y="2051132"/>
            <a:ext cx="11741817" cy="4619854"/>
          </a:xfrm>
          <a:prstGeom prst="rect">
            <a:avLst/>
          </a:prstGeom>
          <a:noFill/>
        </p:spPr>
        <p:txBody>
          <a:bodyPr wrap="square" rtlCol="0">
            <a:spAutoFit/>
          </a:bodyPr>
          <a:lstStyle/>
          <a:p>
            <a:pPr algn="just">
              <a:lnSpc>
                <a:spcPct val="150000"/>
              </a:lnSpc>
            </a:pPr>
            <a:r>
              <a:rPr lang="en-IN" sz="2000" b="1"/>
              <a:t>Steps:</a:t>
            </a:r>
          </a:p>
          <a:p>
            <a:pPr marL="704850" indent="-342900" algn="just" defTabSz="1165225">
              <a:lnSpc>
                <a:spcPct val="150000"/>
              </a:lnSpc>
              <a:buFont typeface="+mj-lt"/>
              <a:buAutoNum type="arabicPeriod" startAt="3"/>
            </a:pPr>
            <a:r>
              <a:rPr lang="en-IN" sz="2000" b="1"/>
              <a:t>Frequent Itemset Mining:</a:t>
            </a:r>
          </a:p>
          <a:p>
            <a:pPr marL="361950" algn="just" defTabSz="1165225">
              <a:lnSpc>
                <a:spcPct val="150000"/>
              </a:lnSpc>
            </a:pPr>
            <a:r>
              <a:rPr lang="en-IN" sz="2000"/>
              <a:t>	</a:t>
            </a:r>
            <a:r>
              <a:rPr lang="en-US" sz="2000"/>
              <a:t> Use the </a:t>
            </a:r>
            <a:r>
              <a:rPr lang="en-US" sz="2000" err="1"/>
              <a:t>Apriori</a:t>
            </a:r>
            <a:r>
              <a:rPr lang="en-US" sz="2000"/>
              <a:t> algorithm to identify frequent </a:t>
            </a:r>
            <a:r>
              <a:rPr lang="en-US" sz="2000" err="1"/>
              <a:t>itemsets</a:t>
            </a:r>
            <a:r>
              <a:rPr lang="en-US" sz="2000"/>
              <a:t> in the transaction data.</a:t>
            </a:r>
          </a:p>
          <a:p>
            <a:pPr marL="1276350" lvl="2" algn="just" defTabSz="1165225">
              <a:lnSpc>
                <a:spcPct val="150000"/>
              </a:lnSpc>
            </a:pPr>
            <a:r>
              <a:rPr lang="en-US" sz="2000" i="1">
                <a:solidFill>
                  <a:schemeClr val="accent1"/>
                </a:solidFill>
              </a:rPr>
              <a:t>from </a:t>
            </a:r>
            <a:r>
              <a:rPr lang="en-US" sz="2000" i="1" err="1">
                <a:solidFill>
                  <a:schemeClr val="accent1"/>
                </a:solidFill>
              </a:rPr>
              <a:t>mlxtend.frequent_patterns</a:t>
            </a:r>
            <a:r>
              <a:rPr lang="en-US" sz="2000" i="1">
                <a:solidFill>
                  <a:schemeClr val="accent1"/>
                </a:solidFill>
              </a:rPr>
              <a:t> import </a:t>
            </a:r>
            <a:r>
              <a:rPr lang="en-US" sz="2000" i="1" err="1">
                <a:solidFill>
                  <a:schemeClr val="accent1"/>
                </a:solidFill>
              </a:rPr>
              <a:t>apriori</a:t>
            </a:r>
            <a:endParaRPr lang="en-US" sz="2000" i="1">
              <a:solidFill>
                <a:schemeClr val="accent1"/>
              </a:solidFill>
            </a:endParaRPr>
          </a:p>
          <a:p>
            <a:pPr marL="1276350" lvl="2" algn="just" defTabSz="1165225">
              <a:lnSpc>
                <a:spcPct val="150000"/>
              </a:lnSpc>
            </a:pPr>
            <a:r>
              <a:rPr lang="en-US" sz="2000" i="1" err="1">
                <a:solidFill>
                  <a:schemeClr val="accent1"/>
                </a:solidFill>
                <a:cs typeface="Calibri" panose="020F0502020204030204" pitchFamily="34" charset="0"/>
              </a:rPr>
              <a:t>apriori</a:t>
            </a:r>
            <a:r>
              <a:rPr lang="en-US" sz="2000" i="1">
                <a:solidFill>
                  <a:schemeClr val="accent1"/>
                </a:solidFill>
                <a:cs typeface="Calibri" panose="020F0502020204030204" pitchFamily="34" charset="0"/>
              </a:rPr>
              <a:t>(</a:t>
            </a:r>
            <a:r>
              <a:rPr lang="en-US" sz="2000" i="1" err="1">
                <a:solidFill>
                  <a:schemeClr val="accent1"/>
                </a:solidFill>
                <a:cs typeface="Calibri" panose="020F0502020204030204" pitchFamily="34" charset="0"/>
              </a:rPr>
              <a:t>df,min_support</a:t>
            </a:r>
            <a:r>
              <a:rPr lang="en-US" sz="2000" i="1">
                <a:solidFill>
                  <a:schemeClr val="accent1"/>
                </a:solidFill>
                <a:cs typeface="Calibri" panose="020F0502020204030204" pitchFamily="34" charset="0"/>
              </a:rPr>
              <a:t>=0.5,use_colnames=False, </a:t>
            </a:r>
            <a:r>
              <a:rPr lang="en-US" sz="2000" i="1" err="1">
                <a:solidFill>
                  <a:schemeClr val="accent1"/>
                </a:solidFill>
                <a:cs typeface="Calibri" panose="020F0502020204030204" pitchFamily="34" charset="0"/>
              </a:rPr>
              <a:t>max_len</a:t>
            </a:r>
            <a:r>
              <a:rPr lang="en-US" sz="2000" i="1">
                <a:solidFill>
                  <a:schemeClr val="accent1"/>
                </a:solidFill>
                <a:cs typeface="Calibri" panose="020F0502020204030204" pitchFamily="34" charset="0"/>
              </a:rPr>
              <a:t>=None, verbose=0, </a:t>
            </a:r>
            <a:r>
              <a:rPr lang="en-US" sz="2000" i="1" err="1">
                <a:solidFill>
                  <a:schemeClr val="accent1"/>
                </a:solidFill>
                <a:cs typeface="Calibri" panose="020F0502020204030204" pitchFamily="34" charset="0"/>
              </a:rPr>
              <a:t>low_memory</a:t>
            </a:r>
            <a:r>
              <a:rPr lang="en-US" sz="2000" i="1">
                <a:solidFill>
                  <a:schemeClr val="accent1"/>
                </a:solidFill>
                <a:cs typeface="Calibri" panose="020F0502020204030204" pitchFamily="34" charset="0"/>
              </a:rPr>
              <a:t>=False)</a:t>
            </a:r>
            <a:endParaRPr lang="en-US" sz="2000" i="1">
              <a:solidFill>
                <a:schemeClr val="accent1"/>
              </a:solidFill>
            </a:endParaRPr>
          </a:p>
          <a:p>
            <a:pPr marL="701675" lvl="2" indent="-342900" algn="just" defTabSz="1165225">
              <a:lnSpc>
                <a:spcPct val="150000"/>
              </a:lnSpc>
              <a:buFont typeface="+mj-lt"/>
              <a:buAutoNum type="arabicPeriod" startAt="4"/>
            </a:pPr>
            <a:r>
              <a:rPr lang="en-IN" sz="2000" b="1"/>
              <a:t>Association Rule Mining:</a:t>
            </a:r>
          </a:p>
          <a:p>
            <a:pPr marL="358775" lvl="2" algn="just" defTabSz="1165225">
              <a:lnSpc>
                <a:spcPct val="150000"/>
              </a:lnSpc>
            </a:pPr>
            <a:r>
              <a:rPr lang="en-US" sz="2000"/>
              <a:t>	Generate association rules from the frequent </a:t>
            </a:r>
            <a:r>
              <a:rPr lang="en-US" sz="2000" err="1"/>
              <a:t>itemsets</a:t>
            </a:r>
            <a:r>
              <a:rPr lang="en-US" sz="2000"/>
              <a:t> to uncover product associations.</a:t>
            </a:r>
          </a:p>
          <a:p>
            <a:pPr marL="358775" lvl="2" algn="just" defTabSz="1165225">
              <a:lnSpc>
                <a:spcPct val="150000"/>
              </a:lnSpc>
            </a:pPr>
            <a:r>
              <a:rPr lang="en-US" sz="2000"/>
              <a:t>	</a:t>
            </a:r>
            <a:r>
              <a:rPr lang="en-US" sz="2000" i="1">
                <a:solidFill>
                  <a:schemeClr val="accent1"/>
                </a:solidFill>
              </a:rPr>
              <a:t> from </a:t>
            </a:r>
            <a:r>
              <a:rPr lang="en-US" sz="2000" i="1" err="1">
                <a:solidFill>
                  <a:schemeClr val="accent1"/>
                </a:solidFill>
              </a:rPr>
              <a:t>mlxtend.frequent_patterns</a:t>
            </a:r>
            <a:r>
              <a:rPr lang="en-US" sz="2000" i="1">
                <a:solidFill>
                  <a:schemeClr val="accent1"/>
                </a:solidFill>
              </a:rPr>
              <a:t> import </a:t>
            </a:r>
            <a:r>
              <a:rPr lang="en-US" sz="2000" i="1" err="1">
                <a:solidFill>
                  <a:schemeClr val="accent1"/>
                </a:solidFill>
              </a:rPr>
              <a:t>association_rules</a:t>
            </a:r>
            <a:endParaRPr lang="en-US" sz="2000" i="1">
              <a:solidFill>
                <a:schemeClr val="accent1"/>
              </a:solidFill>
            </a:endParaRPr>
          </a:p>
          <a:p>
            <a:pPr marL="358775" lvl="2" algn="just" defTabSz="1165225">
              <a:lnSpc>
                <a:spcPct val="150000"/>
              </a:lnSpc>
            </a:pPr>
            <a:r>
              <a:rPr lang="en-US" sz="2000" b="1"/>
              <a:t>	</a:t>
            </a:r>
            <a:r>
              <a:rPr lang="en-US" sz="2000"/>
              <a:t> </a:t>
            </a:r>
            <a:r>
              <a:rPr lang="en-US" sz="2000" i="1" err="1">
                <a:solidFill>
                  <a:schemeClr val="accent1"/>
                </a:solidFill>
                <a:cs typeface="Calibri" panose="020F0502020204030204" pitchFamily="34" charset="0"/>
              </a:rPr>
              <a:t>association_rules</a:t>
            </a:r>
            <a:r>
              <a:rPr lang="en-US" sz="2000" i="1">
                <a:solidFill>
                  <a:schemeClr val="accent1"/>
                </a:solidFill>
                <a:cs typeface="Calibri" panose="020F0502020204030204" pitchFamily="34" charset="0"/>
              </a:rPr>
              <a:t>(</a:t>
            </a:r>
            <a:r>
              <a:rPr lang="en-US" sz="2000" i="1" err="1">
                <a:solidFill>
                  <a:schemeClr val="accent1"/>
                </a:solidFill>
                <a:cs typeface="Calibri" panose="020F0502020204030204" pitchFamily="34" charset="0"/>
              </a:rPr>
              <a:t>freq_items</a:t>
            </a:r>
            <a:r>
              <a:rPr lang="en-US" sz="2000" i="1">
                <a:solidFill>
                  <a:schemeClr val="accent1"/>
                </a:solidFill>
                <a:cs typeface="Calibri" panose="020F0502020204030204" pitchFamily="34" charset="0"/>
              </a:rPr>
              <a:t>, metric="confidence", </a:t>
            </a:r>
            <a:r>
              <a:rPr lang="en-US" sz="2000" i="1" err="1">
                <a:solidFill>
                  <a:schemeClr val="accent1"/>
                </a:solidFill>
                <a:cs typeface="Calibri" panose="020F0502020204030204" pitchFamily="34" charset="0"/>
              </a:rPr>
              <a:t>min_threshold</a:t>
            </a:r>
            <a:r>
              <a:rPr lang="en-US" sz="2000" i="1">
                <a:solidFill>
                  <a:schemeClr val="accent1"/>
                </a:solidFill>
                <a:cs typeface="Calibri" panose="020F0502020204030204" pitchFamily="34" charset="0"/>
              </a:rPr>
              <a:t>=0.001)</a:t>
            </a:r>
          </a:p>
          <a:p>
            <a:pPr marL="358775" lvl="2" algn="just" defTabSz="1165225">
              <a:lnSpc>
                <a:spcPct val="150000"/>
              </a:lnSpc>
            </a:pPr>
            <a:endParaRPr lang="en-US" b="1" i="1">
              <a:solidFill>
                <a:schemeClr val="accent1"/>
              </a:solidFill>
            </a:endParaRPr>
          </a:p>
        </p:txBody>
      </p:sp>
    </p:spTree>
    <p:extLst>
      <p:ext uri="{BB962C8B-B14F-4D97-AF65-F5344CB8AC3E}">
        <p14:creationId xmlns:p14="http://schemas.microsoft.com/office/powerpoint/2010/main" val="143883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519444" cy="2284412"/>
          </a:xfrm>
        </p:spPr>
        <p:txBody>
          <a:bodyPr vert="horz" lIns="91440" tIns="45720" rIns="91440" bIns="45720" rtlCol="0">
            <a:noAutofit/>
          </a:bodyPr>
          <a:lstStyle/>
          <a:p>
            <a:pPr marL="0" indent="0">
              <a:buNone/>
            </a:pPr>
            <a:r>
              <a:rPr lang="en-US" err="1">
                <a:solidFill>
                  <a:srgbClr val="5583D1"/>
                </a:solidFill>
              </a:rPr>
              <a:t>Apriori</a:t>
            </a:r>
            <a:r>
              <a:rPr lang="en-US">
                <a:solidFill>
                  <a:srgbClr val="5583D1"/>
                </a:solidFill>
              </a:rPr>
              <a:t> Algorithm</a:t>
            </a:r>
          </a:p>
          <a:p>
            <a:pPr marL="0" indent="0">
              <a:buNone/>
            </a:pPr>
            <a:r>
              <a:rPr lang="en-US" sz="2400">
                <a:solidFill>
                  <a:srgbClr val="242424"/>
                </a:solidFill>
                <a:cs typeface="Calibri" panose="020F0502020204030204" pitchFamily="34" charset="0"/>
              </a:rPr>
              <a:t>Lab:  Implement Apriori algorithm on ABC dataset</a:t>
            </a: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FED967AC-209C-3E94-E103-7C715B522FE5}"/>
              </a:ext>
            </a:extLst>
          </p:cNvPr>
          <p:cNvSpPr txBox="1"/>
          <p:nvPr/>
        </p:nvSpPr>
        <p:spPr>
          <a:xfrm>
            <a:off x="255996" y="2297707"/>
            <a:ext cx="11741817" cy="1429622"/>
          </a:xfrm>
          <a:prstGeom prst="rect">
            <a:avLst/>
          </a:prstGeom>
          <a:noFill/>
        </p:spPr>
        <p:txBody>
          <a:bodyPr wrap="square" rtlCol="0">
            <a:spAutoFit/>
          </a:bodyPr>
          <a:lstStyle/>
          <a:p>
            <a:pPr algn="just">
              <a:lnSpc>
                <a:spcPct val="150000"/>
              </a:lnSpc>
            </a:pPr>
            <a:r>
              <a:rPr lang="en-IN" sz="2000" b="1"/>
              <a:t>Steps:</a:t>
            </a:r>
          </a:p>
          <a:p>
            <a:pPr marL="704850" indent="-342900" algn="just" defTabSz="1165225">
              <a:lnSpc>
                <a:spcPct val="150000"/>
              </a:lnSpc>
              <a:buFont typeface="+mj-lt"/>
              <a:buAutoNum type="arabicPeriod" startAt="5"/>
            </a:pPr>
            <a:r>
              <a:rPr lang="en-IN" sz="2000" b="1"/>
              <a:t>Insights and Recommendations </a:t>
            </a:r>
          </a:p>
          <a:p>
            <a:pPr marL="361950" algn="just" defTabSz="1165225">
              <a:lnSpc>
                <a:spcPct val="150000"/>
              </a:lnSpc>
            </a:pPr>
            <a:r>
              <a:rPr lang="en-IN" sz="2000"/>
              <a:t>	</a:t>
            </a:r>
            <a:r>
              <a:rPr lang="en-US" sz="2000"/>
              <a:t> Analyze the generated rules to derive insights and make recommendations. </a:t>
            </a:r>
            <a:endParaRPr lang="en-US" sz="2000" b="1" i="1">
              <a:solidFill>
                <a:schemeClr val="accent1"/>
              </a:solidFill>
            </a:endParaRPr>
          </a:p>
        </p:txBody>
      </p:sp>
    </p:spTree>
    <p:extLst>
      <p:ext uri="{BB962C8B-B14F-4D97-AF65-F5344CB8AC3E}">
        <p14:creationId xmlns:p14="http://schemas.microsoft.com/office/powerpoint/2010/main" val="688664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133364" cy="4905689"/>
          </a:xfrm>
        </p:spPr>
        <p:txBody>
          <a:bodyPr vert="horz" lIns="91440" tIns="45720" rIns="91440" bIns="45720" rtlCol="0">
            <a:noAutofit/>
          </a:bodyPr>
          <a:lstStyle/>
          <a:p>
            <a:pPr marL="0" indent="0">
              <a:buNone/>
            </a:pPr>
            <a:r>
              <a:rPr lang="en-US" dirty="0">
                <a:solidFill>
                  <a:srgbClr val="5583D1"/>
                </a:solidFill>
              </a:rPr>
              <a:t>FP-Growth Algorithm</a:t>
            </a:r>
          </a:p>
          <a:p>
            <a:pPr marL="0" indent="0">
              <a:buNone/>
            </a:pPr>
            <a:r>
              <a:rPr lang="en-IN" sz="2400" dirty="0">
                <a:solidFill>
                  <a:schemeClr val="tx1">
                    <a:lumMod val="95000"/>
                    <a:lumOff val="5000"/>
                  </a:schemeClr>
                </a:solidFill>
              </a:rPr>
              <a:t>Introduction to FP-Growth Algorithm</a:t>
            </a:r>
          </a:p>
          <a:p>
            <a:pPr marL="457200" lvl="5" indent="228600" algn="just">
              <a:lnSpc>
                <a:spcPct val="150000"/>
              </a:lnSpc>
              <a:spcBef>
                <a:spcPts val="1000"/>
              </a:spcBef>
            </a:pPr>
            <a:r>
              <a:rPr lang="en-US" sz="2400" dirty="0">
                <a:solidFill>
                  <a:srgbClr val="242424"/>
                </a:solidFill>
                <a:cs typeface="Calibri" panose="020F0502020204030204" pitchFamily="34" charset="0"/>
              </a:rPr>
              <a:t>FP-Growth (Frequent Pattern Growth) is an efficient algorithm for mining frequent </a:t>
            </a:r>
            <a:r>
              <a:rPr lang="en-US" sz="2400" dirty="0" err="1">
                <a:solidFill>
                  <a:srgbClr val="242424"/>
                </a:solidFill>
                <a:cs typeface="Calibri" panose="020F0502020204030204" pitchFamily="34" charset="0"/>
              </a:rPr>
              <a:t>itemsets</a:t>
            </a:r>
            <a:r>
              <a:rPr lang="en-US" sz="2400" dirty="0">
                <a:solidFill>
                  <a:srgbClr val="242424"/>
                </a:solidFill>
                <a:cs typeface="Calibri" panose="020F0502020204030204" pitchFamily="34" charset="0"/>
              </a:rPr>
              <a:t> without candidate generation.</a:t>
            </a:r>
          </a:p>
          <a:p>
            <a:pPr marL="457200" lvl="5" indent="228600" algn="just">
              <a:lnSpc>
                <a:spcPct val="150000"/>
              </a:lnSpc>
              <a:spcBef>
                <a:spcPts val="1000"/>
              </a:spcBef>
            </a:pPr>
            <a:r>
              <a:rPr lang="en-US" sz="2400" dirty="0">
                <a:solidFill>
                  <a:srgbClr val="242424"/>
                </a:solidFill>
                <a:cs typeface="Calibri" panose="020F0502020204030204" pitchFamily="34" charset="0"/>
              </a:rPr>
              <a:t>It uses a compact data structure called the FP-tree (Frequent Pattern Tree) to represent the dataset. </a:t>
            </a:r>
          </a:p>
          <a:p>
            <a:pPr marL="457200" lvl="5" indent="0" algn="just">
              <a:lnSpc>
                <a:spcPct val="100000"/>
              </a:lnSpc>
              <a:spcBef>
                <a:spcPts val="1000"/>
              </a:spcBef>
              <a:buNone/>
            </a:pPr>
            <a:r>
              <a:rPr lang="en-US" sz="2400" dirty="0">
                <a:solidFill>
                  <a:srgbClr val="FF0000"/>
                </a:solidFill>
                <a:cs typeface="Calibri" panose="020F0502020204030204" pitchFamily="34" charset="0"/>
              </a:rPr>
              <a:t>Candidate generation is a key concept in association rule mining algorithms, particularly in </a:t>
            </a:r>
            <a:r>
              <a:rPr lang="en-US" sz="2400" dirty="0" err="1">
                <a:solidFill>
                  <a:srgbClr val="FF0000"/>
                </a:solidFill>
                <a:cs typeface="Calibri" panose="020F0502020204030204" pitchFamily="34" charset="0"/>
              </a:rPr>
              <a:t>Apriori</a:t>
            </a:r>
            <a:r>
              <a:rPr lang="en-US" sz="2400" dirty="0">
                <a:solidFill>
                  <a:srgbClr val="FF0000"/>
                </a:solidFill>
                <a:cs typeface="Calibri" panose="020F0502020204030204" pitchFamily="34" charset="0"/>
              </a:rPr>
              <a:t>, and refers to the process of generating possible </a:t>
            </a:r>
            <a:r>
              <a:rPr lang="en-US" sz="2400" dirty="0" err="1">
                <a:solidFill>
                  <a:srgbClr val="FF0000"/>
                </a:solidFill>
                <a:cs typeface="Calibri" panose="020F0502020204030204" pitchFamily="34" charset="0"/>
              </a:rPr>
              <a:t>itemsets</a:t>
            </a:r>
            <a:r>
              <a:rPr lang="en-US" sz="2400" dirty="0">
                <a:solidFill>
                  <a:srgbClr val="FF0000"/>
                </a:solidFill>
                <a:cs typeface="Calibri" panose="020F0502020204030204" pitchFamily="34" charset="0"/>
              </a:rPr>
              <a:t> (called candidates) that could potentially be frequent based on previous knowledge about the data. These candidate </a:t>
            </a:r>
            <a:r>
              <a:rPr lang="en-US" sz="2400" dirty="0" err="1">
                <a:solidFill>
                  <a:srgbClr val="FF0000"/>
                </a:solidFill>
                <a:cs typeface="Calibri" panose="020F0502020204030204" pitchFamily="34" charset="0"/>
              </a:rPr>
              <a:t>itemsets</a:t>
            </a:r>
            <a:r>
              <a:rPr lang="en-US" sz="2400" dirty="0">
                <a:solidFill>
                  <a:srgbClr val="FF0000"/>
                </a:solidFill>
                <a:cs typeface="Calibri" panose="020F0502020204030204" pitchFamily="34" charset="0"/>
              </a:rPr>
              <a:t> are then checked (or counted) to see if they meet the minimum support threshold, which is the fraction of transactions in the dataset that contain the itemset.</a:t>
            </a:r>
          </a:p>
          <a:p>
            <a:pPr marL="1881187" lvl="3" indent="0" algn="just">
              <a:lnSpc>
                <a:spcPct val="150000"/>
              </a:lnSpc>
              <a:spcBef>
                <a:spcPts val="1000"/>
              </a:spcBef>
              <a:buNone/>
            </a:pPr>
            <a:endParaRPr lang="en-US" dirty="0">
              <a:solidFill>
                <a:srgbClr val="242424"/>
              </a:solidFill>
              <a:cs typeface="Calibri" panose="020F0502020204030204" pitchFamily="34" charset="0"/>
            </a:endParaRPr>
          </a:p>
          <a:p>
            <a:pPr marL="1881187" lvl="3" indent="0" algn="just">
              <a:lnSpc>
                <a:spcPct val="150000"/>
              </a:lnSpc>
              <a:spcBef>
                <a:spcPts val="1000"/>
              </a:spcBef>
              <a:buNone/>
            </a:pPr>
            <a:endParaRPr lang="en-US" dirty="0">
              <a:solidFill>
                <a:srgbClr val="242424"/>
              </a:solidFill>
              <a:cs typeface="Calibri" panose="020F0502020204030204" pitchFamily="34" charset="0"/>
            </a:endParaRPr>
          </a:p>
          <a:p>
            <a:pPr marL="1766887" lvl="2" indent="-342900" algn="just">
              <a:lnSpc>
                <a:spcPct val="150000"/>
              </a:lnSpc>
              <a:spcBef>
                <a:spcPts val="1000"/>
              </a:spcBef>
            </a:pPr>
            <a:endParaRPr lang="en-US" dirty="0">
              <a:solidFill>
                <a:srgbClr val="242424"/>
              </a:solidFill>
              <a:cs typeface="Calibri" panose="020F0502020204030204" pitchFamily="34" charset="0"/>
            </a:endParaRPr>
          </a:p>
          <a:p>
            <a:pPr marL="1766887" lvl="2" indent="-342900" algn="just">
              <a:lnSpc>
                <a:spcPct val="150000"/>
              </a:lnSpc>
              <a:spcBef>
                <a:spcPts val="1000"/>
              </a:spcBef>
            </a:pPr>
            <a:endParaRPr lang="en-US" dirty="0">
              <a:solidFill>
                <a:srgbClr val="242424"/>
              </a:solidFill>
              <a:cs typeface="Calibri" panose="020F0502020204030204" pitchFamily="34" charset="0"/>
            </a:endParaRPr>
          </a:p>
          <a:p>
            <a:pPr marL="1881187" lvl="3" indent="0" algn="just">
              <a:lnSpc>
                <a:spcPct val="150000"/>
              </a:lnSpc>
              <a:spcBef>
                <a:spcPts val="1000"/>
              </a:spcBef>
              <a:buNone/>
            </a:pPr>
            <a:endParaRPr lang="en-US" dirty="0">
              <a:solidFill>
                <a:srgbClr val="242424"/>
              </a:solidFill>
              <a:cs typeface="Calibri" panose="020F0502020204030204" pitchFamily="34" charset="0"/>
            </a:endParaRPr>
          </a:p>
          <a:p>
            <a:pPr marL="1881187" lvl="3" indent="0" algn="just">
              <a:lnSpc>
                <a:spcPct val="150000"/>
              </a:lnSpc>
              <a:spcBef>
                <a:spcPts val="1000"/>
              </a:spcBef>
              <a:buNone/>
            </a:pPr>
            <a:endParaRPr lang="en-US" dirty="0">
              <a:solidFill>
                <a:srgbClr val="242424"/>
              </a:solidFill>
              <a:cs typeface="Calibri" panose="020F0502020204030204" pitchFamily="34" charset="0"/>
            </a:endParaRPr>
          </a:p>
          <a:p>
            <a:pPr marL="2224087" lvl="3" indent="-342900" algn="just">
              <a:lnSpc>
                <a:spcPct val="150000"/>
              </a:lnSpc>
              <a:spcBef>
                <a:spcPts val="1000"/>
              </a:spcBef>
            </a:pPr>
            <a:endParaRPr lang="en-US" dirty="0">
              <a:solidFill>
                <a:srgbClr val="242424"/>
              </a:solidFill>
              <a:cs typeface="Calibri" panose="020F0502020204030204" pitchFamily="34" charset="0"/>
            </a:endParaRPr>
          </a:p>
          <a:p>
            <a:pPr marL="1766887" lvl="2" indent="-342900" algn="just">
              <a:lnSpc>
                <a:spcPct val="150000"/>
              </a:lnSpc>
              <a:spcBef>
                <a:spcPts val="1000"/>
              </a:spcBef>
            </a:pPr>
            <a:endParaRPr lang="en-US" dirty="0">
              <a:solidFill>
                <a:srgbClr val="242424"/>
              </a:solidFill>
              <a:cs typeface="Calibri" panose="020F0502020204030204" pitchFamily="34" charset="0"/>
            </a:endParaRPr>
          </a:p>
          <a:p>
            <a:pPr marL="1766887" lvl="2" indent="-342900" algn="just">
              <a:lnSpc>
                <a:spcPct val="150000"/>
              </a:lnSpc>
              <a:spcBef>
                <a:spcPts val="1000"/>
              </a:spcBef>
            </a:pPr>
            <a:endParaRPr lang="en-US" dirty="0">
              <a:solidFill>
                <a:srgbClr val="242424"/>
              </a:solidFill>
              <a:cs typeface="Calibri" panose="020F0502020204030204" pitchFamily="34" charset="0"/>
            </a:endParaRPr>
          </a:p>
          <a:p>
            <a:pPr lvl="2"/>
            <a:endParaRPr lang="en-US" dirty="0"/>
          </a:p>
          <a:p>
            <a:pPr lvl="2"/>
            <a:endParaRPr lang="en-US" dirty="0"/>
          </a:p>
          <a:p>
            <a:pPr lvl="4"/>
            <a:endParaRPr lang="en-US" dirty="0"/>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732913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6B302C-E95F-94C6-7C04-731185024401}"/>
              </a:ext>
            </a:extLst>
          </p:cNvPr>
          <p:cNvSpPr>
            <a:spLocks noGrp="1"/>
          </p:cNvSpPr>
          <p:nvPr>
            <p:ph type="body" sz="quarter" idx="13"/>
          </p:nvPr>
        </p:nvSpPr>
        <p:spPr/>
        <p:txBody>
          <a:bodyPr/>
          <a:lstStyle/>
          <a:p>
            <a:r>
              <a:rPr lang="en-US" dirty="0"/>
              <a:t>SOLVED EXAMPLE</a:t>
            </a:r>
            <a:endParaRPr lang="en-IN" dirty="0"/>
          </a:p>
        </p:txBody>
      </p:sp>
      <p:sp>
        <p:nvSpPr>
          <p:cNvPr id="3" name="Text Placeholder 2">
            <a:extLst>
              <a:ext uri="{FF2B5EF4-FFF2-40B4-BE49-F238E27FC236}">
                <a16:creationId xmlns:a16="http://schemas.microsoft.com/office/drawing/2014/main" id="{7217C650-A57A-BEE1-7C34-01BCA91731B5}"/>
              </a:ext>
            </a:extLst>
          </p:cNvPr>
          <p:cNvSpPr>
            <a:spLocks noGrp="1"/>
          </p:cNvSpPr>
          <p:nvPr>
            <p:ph type="body" sz="quarter" idx="15"/>
          </p:nvPr>
        </p:nvSpPr>
        <p:spPr/>
        <p:txBody>
          <a:bodyPr/>
          <a:lstStyle/>
          <a:p>
            <a:r>
              <a:rPr lang="en-US" dirty="0"/>
              <a:t>FREQUENT PATTERN GROWTH</a:t>
            </a:r>
            <a:endParaRPr lang="en-IN" dirty="0"/>
          </a:p>
        </p:txBody>
      </p:sp>
      <p:pic>
        <p:nvPicPr>
          <p:cNvPr id="5" name="Picture 4">
            <a:extLst>
              <a:ext uri="{FF2B5EF4-FFF2-40B4-BE49-F238E27FC236}">
                <a16:creationId xmlns:a16="http://schemas.microsoft.com/office/drawing/2014/main" id="{F675AFB2-4207-1333-A35C-FBA0841D8E22}"/>
              </a:ext>
            </a:extLst>
          </p:cNvPr>
          <p:cNvPicPr>
            <a:picLocks noChangeAspect="1"/>
          </p:cNvPicPr>
          <p:nvPr/>
        </p:nvPicPr>
        <p:blipFill>
          <a:blip r:embed="rId2"/>
          <a:stretch>
            <a:fillRect/>
          </a:stretch>
        </p:blipFill>
        <p:spPr>
          <a:xfrm>
            <a:off x="425661" y="1638146"/>
            <a:ext cx="9554908" cy="3000794"/>
          </a:xfrm>
          <a:prstGeom prst="rect">
            <a:avLst/>
          </a:prstGeom>
        </p:spPr>
      </p:pic>
      <p:pic>
        <p:nvPicPr>
          <p:cNvPr id="7" name="Picture 6">
            <a:extLst>
              <a:ext uri="{FF2B5EF4-FFF2-40B4-BE49-F238E27FC236}">
                <a16:creationId xmlns:a16="http://schemas.microsoft.com/office/drawing/2014/main" id="{E35A00A8-7BA8-E3AE-E660-8272421C541D}"/>
              </a:ext>
            </a:extLst>
          </p:cNvPr>
          <p:cNvPicPr>
            <a:picLocks noChangeAspect="1"/>
          </p:cNvPicPr>
          <p:nvPr/>
        </p:nvPicPr>
        <p:blipFill>
          <a:blip r:embed="rId3"/>
          <a:stretch>
            <a:fillRect/>
          </a:stretch>
        </p:blipFill>
        <p:spPr>
          <a:xfrm>
            <a:off x="425661" y="4638940"/>
            <a:ext cx="11345858" cy="1962424"/>
          </a:xfrm>
          <a:prstGeom prst="rect">
            <a:avLst/>
          </a:prstGeom>
        </p:spPr>
      </p:pic>
    </p:spTree>
    <p:extLst>
      <p:ext uri="{BB962C8B-B14F-4D97-AF65-F5344CB8AC3E}">
        <p14:creationId xmlns:p14="http://schemas.microsoft.com/office/powerpoint/2010/main" val="3400320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584C6-1ED3-2780-CECD-918FD4A52B10}"/>
              </a:ext>
            </a:extLst>
          </p:cNvPr>
          <p:cNvPicPr>
            <a:picLocks noChangeAspect="1"/>
          </p:cNvPicPr>
          <p:nvPr/>
        </p:nvPicPr>
        <p:blipFill>
          <a:blip r:embed="rId2"/>
          <a:stretch>
            <a:fillRect/>
          </a:stretch>
        </p:blipFill>
        <p:spPr>
          <a:xfrm>
            <a:off x="480229" y="785443"/>
            <a:ext cx="11231542" cy="5287113"/>
          </a:xfrm>
          <a:prstGeom prst="rect">
            <a:avLst/>
          </a:prstGeom>
        </p:spPr>
      </p:pic>
    </p:spTree>
    <p:extLst>
      <p:ext uri="{BB962C8B-B14F-4D97-AF65-F5344CB8AC3E}">
        <p14:creationId xmlns:p14="http://schemas.microsoft.com/office/powerpoint/2010/main" val="1768993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AAF627-32D6-9426-1D88-599E840CCC22}"/>
              </a:ext>
            </a:extLst>
          </p:cNvPr>
          <p:cNvSpPr>
            <a:spLocks noGrp="1"/>
          </p:cNvSpPr>
          <p:nvPr>
            <p:ph type="body" sz="quarter" idx="13"/>
          </p:nvPr>
        </p:nvSpPr>
        <p:spPr/>
        <p:txBody>
          <a:bodyPr/>
          <a:lstStyle/>
          <a:p>
            <a:pPr algn="just"/>
            <a:r>
              <a:rPr lang="en-US" dirty="0"/>
              <a:t>The input to the unsupervised learning models is as follows: </a:t>
            </a:r>
          </a:p>
          <a:p>
            <a:pPr algn="just"/>
            <a:endParaRPr lang="en-US" dirty="0"/>
          </a:p>
          <a:p>
            <a:pPr algn="just"/>
            <a:r>
              <a:rPr lang="en-US" dirty="0"/>
              <a:t>Unstructured data: May contain noisy(meaningless) data, missing values, or unknown data</a:t>
            </a:r>
          </a:p>
          <a:p>
            <a:pPr algn="just"/>
            <a:r>
              <a:rPr lang="en-US" dirty="0"/>
              <a:t>Unlabeled data: Data only contains a value for input parameters, there is no targeted value(output). It is easy to collect as compared to the labeled one in the Supervised approach.</a:t>
            </a:r>
            <a:endParaRPr lang="en-IN" dirty="0"/>
          </a:p>
        </p:txBody>
      </p:sp>
    </p:spTree>
    <p:extLst>
      <p:ext uri="{BB962C8B-B14F-4D97-AF65-F5344CB8AC3E}">
        <p14:creationId xmlns:p14="http://schemas.microsoft.com/office/powerpoint/2010/main" val="40971178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942B9-F084-4CC5-F333-CEF77DD68525}"/>
              </a:ext>
            </a:extLst>
          </p:cNvPr>
          <p:cNvPicPr>
            <a:picLocks noChangeAspect="1"/>
          </p:cNvPicPr>
          <p:nvPr/>
        </p:nvPicPr>
        <p:blipFill>
          <a:blip r:embed="rId2"/>
          <a:stretch>
            <a:fillRect/>
          </a:stretch>
        </p:blipFill>
        <p:spPr>
          <a:xfrm>
            <a:off x="547585" y="595338"/>
            <a:ext cx="3867690" cy="5258534"/>
          </a:xfrm>
          <a:prstGeom prst="rect">
            <a:avLst/>
          </a:prstGeom>
        </p:spPr>
      </p:pic>
      <p:pic>
        <p:nvPicPr>
          <p:cNvPr id="7" name="Picture 6">
            <a:extLst>
              <a:ext uri="{FF2B5EF4-FFF2-40B4-BE49-F238E27FC236}">
                <a16:creationId xmlns:a16="http://schemas.microsoft.com/office/drawing/2014/main" id="{BCA2469A-D2B8-9B11-1F46-2E60C9917C6E}"/>
              </a:ext>
            </a:extLst>
          </p:cNvPr>
          <p:cNvPicPr>
            <a:picLocks noChangeAspect="1"/>
          </p:cNvPicPr>
          <p:nvPr/>
        </p:nvPicPr>
        <p:blipFill>
          <a:blip r:embed="rId3"/>
          <a:stretch>
            <a:fillRect/>
          </a:stretch>
        </p:blipFill>
        <p:spPr>
          <a:xfrm>
            <a:off x="4758916" y="756799"/>
            <a:ext cx="7192379" cy="4677428"/>
          </a:xfrm>
          <a:prstGeom prst="rect">
            <a:avLst/>
          </a:prstGeom>
        </p:spPr>
      </p:pic>
    </p:spTree>
    <p:extLst>
      <p:ext uri="{BB962C8B-B14F-4D97-AF65-F5344CB8AC3E}">
        <p14:creationId xmlns:p14="http://schemas.microsoft.com/office/powerpoint/2010/main" val="16158667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07A30-924D-D8C1-1F6A-138BA1A2DC1B}"/>
              </a:ext>
            </a:extLst>
          </p:cNvPr>
          <p:cNvPicPr>
            <a:picLocks noChangeAspect="1"/>
          </p:cNvPicPr>
          <p:nvPr/>
        </p:nvPicPr>
        <p:blipFill>
          <a:blip r:embed="rId2"/>
          <a:stretch>
            <a:fillRect/>
          </a:stretch>
        </p:blipFill>
        <p:spPr>
          <a:xfrm>
            <a:off x="651702" y="1071233"/>
            <a:ext cx="10888595" cy="4715533"/>
          </a:xfrm>
          <a:prstGeom prst="rect">
            <a:avLst/>
          </a:prstGeom>
        </p:spPr>
      </p:pic>
    </p:spTree>
    <p:extLst>
      <p:ext uri="{BB962C8B-B14F-4D97-AF65-F5344CB8AC3E}">
        <p14:creationId xmlns:p14="http://schemas.microsoft.com/office/powerpoint/2010/main" val="2260485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DF981B-BC29-770D-23FD-EC361342345B}"/>
              </a:ext>
            </a:extLst>
          </p:cNvPr>
          <p:cNvPicPr>
            <a:picLocks noChangeAspect="1"/>
          </p:cNvPicPr>
          <p:nvPr/>
        </p:nvPicPr>
        <p:blipFill>
          <a:blip r:embed="rId2"/>
          <a:stretch>
            <a:fillRect/>
          </a:stretch>
        </p:blipFill>
        <p:spPr>
          <a:xfrm>
            <a:off x="367754" y="859709"/>
            <a:ext cx="6744641" cy="4105848"/>
          </a:xfrm>
          <a:prstGeom prst="rect">
            <a:avLst/>
          </a:prstGeom>
        </p:spPr>
      </p:pic>
      <p:pic>
        <p:nvPicPr>
          <p:cNvPr id="7" name="Picture 6">
            <a:extLst>
              <a:ext uri="{FF2B5EF4-FFF2-40B4-BE49-F238E27FC236}">
                <a16:creationId xmlns:a16="http://schemas.microsoft.com/office/drawing/2014/main" id="{E20BCFC6-B7A7-DE0F-2A4B-0BBF3F5CEF3B}"/>
              </a:ext>
            </a:extLst>
          </p:cNvPr>
          <p:cNvPicPr>
            <a:picLocks noChangeAspect="1"/>
          </p:cNvPicPr>
          <p:nvPr/>
        </p:nvPicPr>
        <p:blipFill>
          <a:blip r:embed="rId3"/>
          <a:stretch>
            <a:fillRect/>
          </a:stretch>
        </p:blipFill>
        <p:spPr>
          <a:xfrm>
            <a:off x="7193998" y="538017"/>
            <a:ext cx="4172532" cy="5287113"/>
          </a:xfrm>
          <a:prstGeom prst="rect">
            <a:avLst/>
          </a:prstGeom>
        </p:spPr>
      </p:pic>
    </p:spTree>
    <p:extLst>
      <p:ext uri="{BB962C8B-B14F-4D97-AF65-F5344CB8AC3E}">
        <p14:creationId xmlns:p14="http://schemas.microsoft.com/office/powerpoint/2010/main" val="22045497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4F209-5F81-BE67-D8BA-5ED9AB1C0CD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701BCB6-C30C-3FEE-1F69-E18E6C221AA1}"/>
              </a:ext>
            </a:extLst>
          </p:cNvPr>
          <p:cNvPicPr>
            <a:picLocks noChangeAspect="1"/>
          </p:cNvPicPr>
          <p:nvPr/>
        </p:nvPicPr>
        <p:blipFill>
          <a:blip r:embed="rId2"/>
          <a:stretch>
            <a:fillRect/>
          </a:stretch>
        </p:blipFill>
        <p:spPr>
          <a:xfrm>
            <a:off x="367754" y="859709"/>
            <a:ext cx="6744641" cy="4105848"/>
          </a:xfrm>
          <a:prstGeom prst="rect">
            <a:avLst/>
          </a:prstGeom>
        </p:spPr>
      </p:pic>
      <p:pic>
        <p:nvPicPr>
          <p:cNvPr id="3" name="Picture 2">
            <a:extLst>
              <a:ext uri="{FF2B5EF4-FFF2-40B4-BE49-F238E27FC236}">
                <a16:creationId xmlns:a16="http://schemas.microsoft.com/office/drawing/2014/main" id="{947722B2-3D00-AF97-56BE-348E839839EE}"/>
              </a:ext>
            </a:extLst>
          </p:cNvPr>
          <p:cNvPicPr>
            <a:picLocks noChangeAspect="1"/>
          </p:cNvPicPr>
          <p:nvPr/>
        </p:nvPicPr>
        <p:blipFill>
          <a:blip r:embed="rId3"/>
          <a:stretch>
            <a:fillRect/>
          </a:stretch>
        </p:blipFill>
        <p:spPr>
          <a:xfrm>
            <a:off x="7112395" y="766391"/>
            <a:ext cx="4382112" cy="5325218"/>
          </a:xfrm>
          <a:prstGeom prst="rect">
            <a:avLst/>
          </a:prstGeom>
        </p:spPr>
      </p:pic>
      <p:pic>
        <p:nvPicPr>
          <p:cNvPr id="6" name="Picture 5">
            <a:extLst>
              <a:ext uri="{FF2B5EF4-FFF2-40B4-BE49-F238E27FC236}">
                <a16:creationId xmlns:a16="http://schemas.microsoft.com/office/drawing/2014/main" id="{93E50AA0-8D66-4EF0-43ED-DB628A1F6CAA}"/>
              </a:ext>
            </a:extLst>
          </p:cNvPr>
          <p:cNvPicPr>
            <a:picLocks noChangeAspect="1"/>
          </p:cNvPicPr>
          <p:nvPr/>
        </p:nvPicPr>
        <p:blipFill>
          <a:blip r:embed="rId4"/>
          <a:stretch>
            <a:fillRect/>
          </a:stretch>
        </p:blipFill>
        <p:spPr>
          <a:xfrm>
            <a:off x="697493" y="4432083"/>
            <a:ext cx="5398507" cy="533474"/>
          </a:xfrm>
          <a:prstGeom prst="rect">
            <a:avLst/>
          </a:prstGeom>
        </p:spPr>
      </p:pic>
    </p:spTree>
    <p:extLst>
      <p:ext uri="{BB962C8B-B14F-4D97-AF65-F5344CB8AC3E}">
        <p14:creationId xmlns:p14="http://schemas.microsoft.com/office/powerpoint/2010/main" val="4223622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6D8499-DFBD-033D-7585-744757278E7A}"/>
              </a:ext>
            </a:extLst>
          </p:cNvPr>
          <p:cNvPicPr>
            <a:picLocks noChangeAspect="1"/>
          </p:cNvPicPr>
          <p:nvPr/>
        </p:nvPicPr>
        <p:blipFill>
          <a:blip r:embed="rId2"/>
          <a:stretch>
            <a:fillRect/>
          </a:stretch>
        </p:blipFill>
        <p:spPr>
          <a:xfrm>
            <a:off x="236668" y="890232"/>
            <a:ext cx="11436998" cy="5639659"/>
          </a:xfrm>
          <a:prstGeom prst="rect">
            <a:avLst/>
          </a:prstGeom>
        </p:spPr>
      </p:pic>
    </p:spTree>
    <p:extLst>
      <p:ext uri="{BB962C8B-B14F-4D97-AF65-F5344CB8AC3E}">
        <p14:creationId xmlns:p14="http://schemas.microsoft.com/office/powerpoint/2010/main" val="17699816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2C64A-5B82-3B8A-FEB0-7F163E4AFD7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4229D6-6546-4E69-4617-D63AE91C9026}"/>
              </a:ext>
            </a:extLst>
          </p:cNvPr>
          <p:cNvPicPr>
            <a:picLocks noChangeAspect="1"/>
          </p:cNvPicPr>
          <p:nvPr/>
        </p:nvPicPr>
        <p:blipFill>
          <a:blip r:embed="rId2"/>
          <a:stretch>
            <a:fillRect/>
          </a:stretch>
        </p:blipFill>
        <p:spPr>
          <a:xfrm>
            <a:off x="367754" y="859709"/>
            <a:ext cx="6744641" cy="4105848"/>
          </a:xfrm>
          <a:prstGeom prst="rect">
            <a:avLst/>
          </a:prstGeom>
        </p:spPr>
      </p:pic>
      <p:pic>
        <p:nvPicPr>
          <p:cNvPr id="6" name="Picture 5">
            <a:extLst>
              <a:ext uri="{FF2B5EF4-FFF2-40B4-BE49-F238E27FC236}">
                <a16:creationId xmlns:a16="http://schemas.microsoft.com/office/drawing/2014/main" id="{E34A595A-7918-A9E6-7201-03B020B75535}"/>
              </a:ext>
            </a:extLst>
          </p:cNvPr>
          <p:cNvPicPr>
            <a:picLocks noChangeAspect="1"/>
          </p:cNvPicPr>
          <p:nvPr/>
        </p:nvPicPr>
        <p:blipFill>
          <a:blip r:embed="rId3"/>
          <a:stretch>
            <a:fillRect/>
          </a:stretch>
        </p:blipFill>
        <p:spPr>
          <a:xfrm>
            <a:off x="697493" y="4432083"/>
            <a:ext cx="5398507" cy="533474"/>
          </a:xfrm>
          <a:prstGeom prst="rect">
            <a:avLst/>
          </a:prstGeom>
        </p:spPr>
      </p:pic>
      <p:pic>
        <p:nvPicPr>
          <p:cNvPr id="4" name="Picture 3">
            <a:extLst>
              <a:ext uri="{FF2B5EF4-FFF2-40B4-BE49-F238E27FC236}">
                <a16:creationId xmlns:a16="http://schemas.microsoft.com/office/drawing/2014/main" id="{1307CE1D-0D9A-5354-7923-93F64DC92940}"/>
              </a:ext>
            </a:extLst>
          </p:cNvPr>
          <p:cNvPicPr>
            <a:picLocks noChangeAspect="1"/>
          </p:cNvPicPr>
          <p:nvPr/>
        </p:nvPicPr>
        <p:blipFill>
          <a:blip r:embed="rId4"/>
          <a:stretch>
            <a:fillRect/>
          </a:stretch>
        </p:blipFill>
        <p:spPr>
          <a:xfrm>
            <a:off x="6930246" y="859709"/>
            <a:ext cx="5107727" cy="5080844"/>
          </a:xfrm>
          <a:prstGeom prst="rect">
            <a:avLst/>
          </a:prstGeom>
        </p:spPr>
      </p:pic>
      <p:pic>
        <p:nvPicPr>
          <p:cNvPr id="8" name="Picture 7">
            <a:extLst>
              <a:ext uri="{FF2B5EF4-FFF2-40B4-BE49-F238E27FC236}">
                <a16:creationId xmlns:a16="http://schemas.microsoft.com/office/drawing/2014/main" id="{BCDDF92A-0346-E3D7-3931-7129195565F1}"/>
              </a:ext>
            </a:extLst>
          </p:cNvPr>
          <p:cNvPicPr>
            <a:picLocks noChangeAspect="1"/>
          </p:cNvPicPr>
          <p:nvPr/>
        </p:nvPicPr>
        <p:blipFill>
          <a:blip r:embed="rId5"/>
          <a:stretch>
            <a:fillRect/>
          </a:stretch>
        </p:blipFill>
        <p:spPr>
          <a:xfrm>
            <a:off x="598490" y="4432083"/>
            <a:ext cx="5497510" cy="447737"/>
          </a:xfrm>
          <a:prstGeom prst="rect">
            <a:avLst/>
          </a:prstGeom>
        </p:spPr>
      </p:pic>
    </p:spTree>
    <p:extLst>
      <p:ext uri="{BB962C8B-B14F-4D97-AF65-F5344CB8AC3E}">
        <p14:creationId xmlns:p14="http://schemas.microsoft.com/office/powerpoint/2010/main" val="2591346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E770AE-ABA2-38D8-54E8-B9F2136B85ED}"/>
              </a:ext>
            </a:extLst>
          </p:cNvPr>
          <p:cNvSpPr>
            <a:spLocks noGrp="1"/>
          </p:cNvSpPr>
          <p:nvPr>
            <p:ph type="body" sz="quarter" idx="13"/>
          </p:nvPr>
        </p:nvSpPr>
        <p:spPr/>
        <p:txBody>
          <a:bodyPr/>
          <a:lstStyle/>
          <a:p>
            <a:endParaRPr lang="en-IN"/>
          </a:p>
        </p:txBody>
      </p:sp>
      <p:sp>
        <p:nvSpPr>
          <p:cNvPr id="3" name="Text Placeholder 2">
            <a:extLst>
              <a:ext uri="{FF2B5EF4-FFF2-40B4-BE49-F238E27FC236}">
                <a16:creationId xmlns:a16="http://schemas.microsoft.com/office/drawing/2014/main" id="{5E0C79F3-7FDF-4BD8-750E-BA23C68DE3A0}"/>
              </a:ext>
            </a:extLst>
          </p:cNvPr>
          <p:cNvSpPr>
            <a:spLocks noGrp="1"/>
          </p:cNvSpPr>
          <p:nvPr>
            <p:ph type="body" sz="quarter" idx="15"/>
          </p:nvPr>
        </p:nvSpPr>
        <p:spPr/>
        <p:txBody>
          <a:bodyPr/>
          <a:lstStyle/>
          <a:p>
            <a:endParaRPr lang="en-IN" dirty="0"/>
          </a:p>
        </p:txBody>
      </p:sp>
      <p:pic>
        <p:nvPicPr>
          <p:cNvPr id="5" name="Picture 4">
            <a:extLst>
              <a:ext uri="{FF2B5EF4-FFF2-40B4-BE49-F238E27FC236}">
                <a16:creationId xmlns:a16="http://schemas.microsoft.com/office/drawing/2014/main" id="{5DC189AA-210C-524F-189D-C1A964BA866B}"/>
              </a:ext>
            </a:extLst>
          </p:cNvPr>
          <p:cNvPicPr>
            <a:picLocks noChangeAspect="1"/>
          </p:cNvPicPr>
          <p:nvPr/>
        </p:nvPicPr>
        <p:blipFill>
          <a:blip r:embed="rId2"/>
          <a:stretch>
            <a:fillRect/>
          </a:stretch>
        </p:blipFill>
        <p:spPr>
          <a:xfrm>
            <a:off x="223018" y="775917"/>
            <a:ext cx="11745964" cy="5306165"/>
          </a:xfrm>
          <a:prstGeom prst="rect">
            <a:avLst/>
          </a:prstGeom>
        </p:spPr>
      </p:pic>
    </p:spTree>
    <p:extLst>
      <p:ext uri="{BB962C8B-B14F-4D97-AF65-F5344CB8AC3E}">
        <p14:creationId xmlns:p14="http://schemas.microsoft.com/office/powerpoint/2010/main" val="38719720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0E9A33-20EE-D614-5858-934FF71B4B65}"/>
              </a:ext>
            </a:extLst>
          </p:cNvPr>
          <p:cNvSpPr>
            <a:spLocks noGrp="1"/>
          </p:cNvSpPr>
          <p:nvPr>
            <p:ph type="body" sz="quarter" idx="13"/>
          </p:nvPr>
        </p:nvSpPr>
        <p:spPr/>
        <p:txBody>
          <a:bodyPr/>
          <a:lstStyle/>
          <a:p>
            <a:endParaRPr lang="en-IN"/>
          </a:p>
        </p:txBody>
      </p:sp>
      <p:sp>
        <p:nvSpPr>
          <p:cNvPr id="3" name="Text Placeholder 2">
            <a:extLst>
              <a:ext uri="{FF2B5EF4-FFF2-40B4-BE49-F238E27FC236}">
                <a16:creationId xmlns:a16="http://schemas.microsoft.com/office/drawing/2014/main" id="{0F30CB90-8765-1159-A056-4EC5F2B07502}"/>
              </a:ext>
            </a:extLst>
          </p:cNvPr>
          <p:cNvSpPr>
            <a:spLocks noGrp="1"/>
          </p:cNvSpPr>
          <p:nvPr>
            <p:ph type="body" sz="quarter" idx="15"/>
          </p:nvPr>
        </p:nvSpPr>
        <p:spPr/>
        <p:txBody>
          <a:bodyPr/>
          <a:lstStyle/>
          <a:p>
            <a:endParaRPr lang="en-IN"/>
          </a:p>
        </p:txBody>
      </p:sp>
      <p:pic>
        <p:nvPicPr>
          <p:cNvPr id="7" name="Picture 6">
            <a:extLst>
              <a:ext uri="{FF2B5EF4-FFF2-40B4-BE49-F238E27FC236}">
                <a16:creationId xmlns:a16="http://schemas.microsoft.com/office/drawing/2014/main" id="{B4A64F4D-862D-4D3A-ED35-5254B903D4A8}"/>
              </a:ext>
            </a:extLst>
          </p:cNvPr>
          <p:cNvPicPr>
            <a:picLocks noChangeAspect="1"/>
          </p:cNvPicPr>
          <p:nvPr/>
        </p:nvPicPr>
        <p:blipFill>
          <a:blip r:embed="rId2"/>
          <a:stretch>
            <a:fillRect/>
          </a:stretch>
        </p:blipFill>
        <p:spPr>
          <a:xfrm>
            <a:off x="223018" y="629525"/>
            <a:ext cx="11745964" cy="5749760"/>
          </a:xfrm>
          <a:prstGeom prst="rect">
            <a:avLst/>
          </a:prstGeom>
        </p:spPr>
      </p:pic>
    </p:spTree>
    <p:extLst>
      <p:ext uri="{BB962C8B-B14F-4D97-AF65-F5344CB8AC3E}">
        <p14:creationId xmlns:p14="http://schemas.microsoft.com/office/powerpoint/2010/main" val="24184927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35CE3A-020B-38ED-04B8-43C9A1054A6A}"/>
              </a:ext>
            </a:extLst>
          </p:cNvPr>
          <p:cNvPicPr>
            <a:picLocks noChangeAspect="1"/>
          </p:cNvPicPr>
          <p:nvPr/>
        </p:nvPicPr>
        <p:blipFill>
          <a:blip r:embed="rId2"/>
          <a:stretch>
            <a:fillRect/>
          </a:stretch>
        </p:blipFill>
        <p:spPr>
          <a:xfrm>
            <a:off x="279699" y="894996"/>
            <a:ext cx="11456894" cy="5344439"/>
          </a:xfrm>
          <a:prstGeom prst="rect">
            <a:avLst/>
          </a:prstGeom>
        </p:spPr>
      </p:pic>
    </p:spTree>
    <p:extLst>
      <p:ext uri="{BB962C8B-B14F-4D97-AF65-F5344CB8AC3E}">
        <p14:creationId xmlns:p14="http://schemas.microsoft.com/office/powerpoint/2010/main" val="41002259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1D0815-7665-35F9-D8E4-529A74B24506}"/>
              </a:ext>
            </a:extLst>
          </p:cNvPr>
          <p:cNvSpPr>
            <a:spLocks noGrp="1"/>
          </p:cNvSpPr>
          <p:nvPr>
            <p:ph type="body" sz="quarter" idx="13"/>
          </p:nvPr>
        </p:nvSpPr>
        <p:spPr/>
        <p:txBody>
          <a:bodyPr/>
          <a:lstStyle/>
          <a:p>
            <a:endParaRPr lang="en-IN"/>
          </a:p>
        </p:txBody>
      </p:sp>
      <p:sp>
        <p:nvSpPr>
          <p:cNvPr id="3" name="Text Placeholder 2">
            <a:extLst>
              <a:ext uri="{FF2B5EF4-FFF2-40B4-BE49-F238E27FC236}">
                <a16:creationId xmlns:a16="http://schemas.microsoft.com/office/drawing/2014/main" id="{1E70ABB8-7F18-9B49-01EF-275B0CFAF13B}"/>
              </a:ext>
            </a:extLst>
          </p:cNvPr>
          <p:cNvSpPr>
            <a:spLocks noGrp="1"/>
          </p:cNvSpPr>
          <p:nvPr>
            <p:ph type="body" sz="quarter" idx="15"/>
          </p:nvPr>
        </p:nvSpPr>
        <p:spPr/>
        <p:txBody>
          <a:bodyPr/>
          <a:lstStyle/>
          <a:p>
            <a:endParaRPr lang="en-IN"/>
          </a:p>
        </p:txBody>
      </p:sp>
      <p:pic>
        <p:nvPicPr>
          <p:cNvPr id="5" name="Picture 4">
            <a:extLst>
              <a:ext uri="{FF2B5EF4-FFF2-40B4-BE49-F238E27FC236}">
                <a16:creationId xmlns:a16="http://schemas.microsoft.com/office/drawing/2014/main" id="{722748E3-188B-B7EE-EC98-930A716A37DB}"/>
              </a:ext>
            </a:extLst>
          </p:cNvPr>
          <p:cNvPicPr>
            <a:picLocks noChangeAspect="1"/>
          </p:cNvPicPr>
          <p:nvPr/>
        </p:nvPicPr>
        <p:blipFill>
          <a:blip r:embed="rId2"/>
          <a:stretch>
            <a:fillRect/>
          </a:stretch>
        </p:blipFill>
        <p:spPr>
          <a:xfrm>
            <a:off x="289702" y="604443"/>
            <a:ext cx="11612596" cy="5649113"/>
          </a:xfrm>
          <a:prstGeom prst="rect">
            <a:avLst/>
          </a:prstGeom>
        </p:spPr>
      </p:pic>
    </p:spTree>
    <p:extLst>
      <p:ext uri="{BB962C8B-B14F-4D97-AF65-F5344CB8AC3E}">
        <p14:creationId xmlns:p14="http://schemas.microsoft.com/office/powerpoint/2010/main" val="625309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8262770" cy="1282904"/>
          </a:xfrm>
        </p:spPr>
        <p:txBody>
          <a:bodyPr/>
          <a:lstStyle/>
          <a:p>
            <a:pPr marL="0" indent="0">
              <a:lnSpc>
                <a:spcPct val="100000"/>
              </a:lnSpc>
              <a:buNone/>
            </a:pPr>
            <a:r>
              <a:rPr lang="en-US">
                <a:solidFill>
                  <a:srgbClr val="5583D1"/>
                </a:solidFill>
              </a:rPr>
              <a:t>Introduction to Unsupervised Learning</a:t>
            </a:r>
          </a:p>
          <a:p>
            <a:pPr marL="0" indent="0">
              <a:lnSpc>
                <a:spcPct val="100000"/>
              </a:lnSpc>
              <a:buNone/>
            </a:pPr>
            <a:r>
              <a:rPr lang="en-US" sz="2400">
                <a:solidFill>
                  <a:srgbClr val="242424"/>
                </a:solidFill>
              </a:rPr>
              <a:t>Different types of Unsupervised Learning algorithms</a:t>
            </a:r>
            <a:endParaRPr lang="en-US" sz="1800" b="0">
              <a:solidFill>
                <a:srgbClr val="242424"/>
              </a:solidFill>
              <a:latin typeface="+mn-lt"/>
            </a:endParaRPr>
          </a:p>
        </p:txBody>
      </p:sp>
      <p:grpSp>
        <p:nvGrpSpPr>
          <p:cNvPr id="16" name="Group 15">
            <a:extLst>
              <a:ext uri="{FF2B5EF4-FFF2-40B4-BE49-F238E27FC236}">
                <a16:creationId xmlns:a16="http://schemas.microsoft.com/office/drawing/2014/main" id="{D1594812-03A2-2C2B-4581-6AE36C9ABE0E}"/>
              </a:ext>
            </a:extLst>
          </p:cNvPr>
          <p:cNvGrpSpPr/>
          <p:nvPr/>
        </p:nvGrpSpPr>
        <p:grpSpPr>
          <a:xfrm>
            <a:off x="2843720" y="2677401"/>
            <a:ext cx="5448890" cy="3252216"/>
            <a:chOff x="2269081" y="2432065"/>
            <a:chExt cx="6456519" cy="4611128"/>
          </a:xfrm>
        </p:grpSpPr>
        <p:sp>
          <p:nvSpPr>
            <p:cNvPr id="2" name="Rectangle: Rounded Corners 1">
              <a:extLst>
                <a:ext uri="{FF2B5EF4-FFF2-40B4-BE49-F238E27FC236}">
                  <a16:creationId xmlns:a16="http://schemas.microsoft.com/office/drawing/2014/main" id="{04B30F71-74FD-7AD2-23D0-20A5021507B1}"/>
                </a:ext>
              </a:extLst>
            </p:cNvPr>
            <p:cNvSpPr/>
            <p:nvPr/>
          </p:nvSpPr>
          <p:spPr>
            <a:xfrm>
              <a:off x="3189516" y="2432065"/>
              <a:ext cx="4180113" cy="8382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Unsupervised Learning</a:t>
              </a:r>
              <a:endParaRPr lang="en-IN"/>
            </a:p>
          </p:txBody>
        </p:sp>
        <p:sp>
          <p:nvSpPr>
            <p:cNvPr id="5" name="Rectangle: Rounded Corners 4">
              <a:extLst>
                <a:ext uri="{FF2B5EF4-FFF2-40B4-BE49-F238E27FC236}">
                  <a16:creationId xmlns:a16="http://schemas.microsoft.com/office/drawing/2014/main" id="{6C8B7D22-610E-C5C6-7599-CED853545221}"/>
                </a:ext>
              </a:extLst>
            </p:cNvPr>
            <p:cNvSpPr/>
            <p:nvPr/>
          </p:nvSpPr>
          <p:spPr>
            <a:xfrm>
              <a:off x="2466234" y="3839387"/>
              <a:ext cx="2394856" cy="8382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Association</a:t>
              </a:r>
            </a:p>
          </p:txBody>
        </p:sp>
        <p:sp>
          <p:nvSpPr>
            <p:cNvPr id="9" name="Rectangle: Rounded Corners 8">
              <a:extLst>
                <a:ext uri="{FF2B5EF4-FFF2-40B4-BE49-F238E27FC236}">
                  <a16:creationId xmlns:a16="http://schemas.microsoft.com/office/drawing/2014/main" id="{311DFF4F-46CD-37BC-9CC2-E046E9C6BA10}"/>
                </a:ext>
              </a:extLst>
            </p:cNvPr>
            <p:cNvSpPr/>
            <p:nvPr/>
          </p:nvSpPr>
          <p:spPr>
            <a:xfrm>
              <a:off x="6063344" y="3820110"/>
              <a:ext cx="2394856" cy="8382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Clustering</a:t>
              </a:r>
            </a:p>
          </p:txBody>
        </p:sp>
        <p:cxnSp>
          <p:nvCxnSpPr>
            <p:cNvPr id="10" name="Straight Connector 9">
              <a:extLst>
                <a:ext uri="{FF2B5EF4-FFF2-40B4-BE49-F238E27FC236}">
                  <a16:creationId xmlns:a16="http://schemas.microsoft.com/office/drawing/2014/main" id="{A790B5A7-EBA3-A0A5-06B4-18E9BC26D084}"/>
                </a:ext>
              </a:extLst>
            </p:cNvPr>
            <p:cNvCxnSpPr>
              <a:cxnSpLocks/>
              <a:stCxn id="2" idx="2"/>
            </p:cNvCxnSpPr>
            <p:nvPr/>
          </p:nvCxnSpPr>
          <p:spPr>
            <a:xfrm>
              <a:off x="5279572" y="3270265"/>
              <a:ext cx="0" cy="218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AACF418-EBC7-B292-229D-EDDED407B9E0}"/>
                </a:ext>
              </a:extLst>
            </p:cNvPr>
            <p:cNvCxnSpPr>
              <a:cxnSpLocks/>
            </p:cNvCxnSpPr>
            <p:nvPr/>
          </p:nvCxnSpPr>
          <p:spPr>
            <a:xfrm flipH="1">
              <a:off x="3766457" y="3488550"/>
              <a:ext cx="30371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AB03988-E4E7-FBEA-0E1A-3CC43875B028}"/>
                </a:ext>
              </a:extLst>
            </p:cNvPr>
            <p:cNvCxnSpPr/>
            <p:nvPr/>
          </p:nvCxnSpPr>
          <p:spPr>
            <a:xfrm>
              <a:off x="3766457" y="3507827"/>
              <a:ext cx="0" cy="33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64C4FF-44CB-A0D5-83E8-4ACC735EBAB6}"/>
                </a:ext>
              </a:extLst>
            </p:cNvPr>
            <p:cNvCxnSpPr/>
            <p:nvPr/>
          </p:nvCxnSpPr>
          <p:spPr>
            <a:xfrm>
              <a:off x="6803571" y="3488550"/>
              <a:ext cx="0" cy="33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4611855-4C50-93CB-9566-FB8F2023CE74}"/>
                </a:ext>
              </a:extLst>
            </p:cNvPr>
            <p:cNvPicPr>
              <a:picLocks noChangeAspect="1"/>
            </p:cNvPicPr>
            <p:nvPr/>
          </p:nvPicPr>
          <p:blipFill>
            <a:blip r:embed="rId3"/>
            <a:stretch>
              <a:fillRect/>
            </a:stretch>
          </p:blipFill>
          <p:spPr>
            <a:xfrm>
              <a:off x="5725886" y="4883589"/>
              <a:ext cx="2999714" cy="1965986"/>
            </a:xfrm>
            <a:prstGeom prst="rect">
              <a:avLst/>
            </a:prstGeom>
          </p:spPr>
        </p:pic>
        <p:pic>
          <p:nvPicPr>
            <p:cNvPr id="15" name="Picture 14">
              <a:extLst>
                <a:ext uri="{FF2B5EF4-FFF2-40B4-BE49-F238E27FC236}">
                  <a16:creationId xmlns:a16="http://schemas.microsoft.com/office/drawing/2014/main" id="{6097491D-5C6F-57F5-44DD-768781771CCA}"/>
                </a:ext>
              </a:extLst>
            </p:cNvPr>
            <p:cNvPicPr>
              <a:picLocks noChangeAspect="1"/>
            </p:cNvPicPr>
            <p:nvPr/>
          </p:nvPicPr>
          <p:blipFill>
            <a:blip r:embed="rId4"/>
            <a:stretch>
              <a:fillRect/>
            </a:stretch>
          </p:blipFill>
          <p:spPr>
            <a:xfrm>
              <a:off x="2269081" y="4894167"/>
              <a:ext cx="2789162" cy="2149026"/>
            </a:xfrm>
            <a:prstGeom prst="rect">
              <a:avLst/>
            </a:prstGeom>
          </p:spPr>
        </p:pic>
      </p:grpSp>
      <p:sp>
        <p:nvSpPr>
          <p:cNvPr id="7" name="TextBox 6">
            <a:extLst>
              <a:ext uri="{FF2B5EF4-FFF2-40B4-BE49-F238E27FC236}">
                <a16:creationId xmlns:a16="http://schemas.microsoft.com/office/drawing/2014/main" id="{9633F890-ECAF-34D2-8A2E-AA7B8A07BC2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129635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11F5-6CA6-149E-D4C0-73CA2EF03F0A}"/>
              </a:ext>
            </a:extLst>
          </p:cNvPr>
          <p:cNvSpPr>
            <a:spLocks noGrp="1"/>
          </p:cNvSpPr>
          <p:nvPr>
            <p:ph type="title"/>
          </p:nvPr>
        </p:nvSpPr>
        <p:spPr/>
        <p:txBody>
          <a:bodyPr/>
          <a:lstStyle/>
          <a:p>
            <a:br>
              <a:rPr lang="en-IN" dirty="0"/>
            </a:br>
            <a:br>
              <a:rPr lang="en-IN" dirty="0"/>
            </a:br>
            <a:br>
              <a:rPr lang="en-IN" dirty="0"/>
            </a:br>
            <a:r>
              <a:rPr lang="en-IN" dirty="0"/>
              <a:t>K                   Y</a:t>
            </a:r>
            <a:br>
              <a:rPr lang="en-IN" dirty="0"/>
            </a:br>
            <a:r>
              <a:rPr lang="en-IN" dirty="0" err="1"/>
              <a:t>Y</a:t>
            </a:r>
            <a:r>
              <a:rPr lang="en-IN" dirty="0"/>
              <a:t>                   K</a:t>
            </a:r>
            <a:br>
              <a:rPr lang="en-IN" dirty="0"/>
            </a:br>
            <a:r>
              <a:rPr lang="en-IN" dirty="0"/>
              <a:t>we will find confidence of both whoever is having confidence greater than </a:t>
            </a:r>
            <a:r>
              <a:rPr lang="en-IN" dirty="0" err="1"/>
              <a:t>threshold,we</a:t>
            </a:r>
            <a:r>
              <a:rPr lang="en-IN" dirty="0"/>
              <a:t> will create that association rule </a:t>
            </a:r>
          </a:p>
        </p:txBody>
      </p:sp>
      <p:sp>
        <p:nvSpPr>
          <p:cNvPr id="3" name="Content Placeholder 2">
            <a:extLst>
              <a:ext uri="{FF2B5EF4-FFF2-40B4-BE49-F238E27FC236}">
                <a16:creationId xmlns:a16="http://schemas.microsoft.com/office/drawing/2014/main" id="{0DBB8E10-4D4F-9CDE-2F48-8F7578D1B8C4}"/>
              </a:ext>
            </a:extLst>
          </p:cNvPr>
          <p:cNvSpPr>
            <a:spLocks noGrp="1"/>
          </p:cNvSpPr>
          <p:nvPr>
            <p:ph idx="1"/>
          </p:nvPr>
        </p:nvSpPr>
        <p:spPr/>
        <p:txBody>
          <a:bodyPr/>
          <a:lstStyle/>
          <a:p>
            <a:r>
              <a:rPr lang="en-IN" dirty="0"/>
              <a:t>Now we will find association rules like for 1</a:t>
            </a:r>
            <a:r>
              <a:rPr lang="en-IN" baseline="30000" dirty="0"/>
              <a:t>st</a:t>
            </a:r>
            <a:r>
              <a:rPr lang="en-IN" dirty="0"/>
              <a:t> one it will be either </a:t>
            </a:r>
          </a:p>
          <a:p>
            <a:endParaRPr lang="en-IN" dirty="0"/>
          </a:p>
        </p:txBody>
      </p:sp>
      <p:cxnSp>
        <p:nvCxnSpPr>
          <p:cNvPr id="5" name="Straight Arrow Connector 4">
            <a:extLst>
              <a:ext uri="{FF2B5EF4-FFF2-40B4-BE49-F238E27FC236}">
                <a16:creationId xmlns:a16="http://schemas.microsoft.com/office/drawing/2014/main" id="{00CB73FE-7BE3-0977-1BCF-B5A6DB282FA4}"/>
              </a:ext>
            </a:extLst>
          </p:cNvPr>
          <p:cNvCxnSpPr/>
          <p:nvPr/>
        </p:nvCxnSpPr>
        <p:spPr>
          <a:xfrm>
            <a:off x="1355464" y="2474259"/>
            <a:ext cx="1882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B76E7A9-1DBF-C41B-D59E-5C3899DC1BE4}"/>
              </a:ext>
            </a:extLst>
          </p:cNvPr>
          <p:cNvCxnSpPr/>
          <p:nvPr/>
        </p:nvCxnSpPr>
        <p:spPr>
          <a:xfrm>
            <a:off x="1355464" y="3065929"/>
            <a:ext cx="17965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540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133364" cy="4905689"/>
          </a:xfrm>
        </p:spPr>
        <p:txBody>
          <a:bodyPr vert="horz" lIns="91440" tIns="45720" rIns="91440" bIns="45720" rtlCol="0">
            <a:noAutofit/>
          </a:bodyPr>
          <a:lstStyle/>
          <a:p>
            <a:pPr marL="0" indent="0">
              <a:buNone/>
            </a:pPr>
            <a:r>
              <a:rPr lang="en-US">
                <a:solidFill>
                  <a:srgbClr val="5583D1"/>
                </a:solidFill>
              </a:rPr>
              <a:t>FP-Growth Algorithm</a:t>
            </a:r>
          </a:p>
          <a:p>
            <a:pPr marL="0" indent="0">
              <a:buNone/>
            </a:pPr>
            <a:r>
              <a:rPr lang="en-IN" sz="2400">
                <a:solidFill>
                  <a:schemeClr val="tx1">
                    <a:lumMod val="95000"/>
                    <a:lumOff val="5000"/>
                  </a:schemeClr>
                </a:solidFill>
              </a:rPr>
              <a:t>Introduction to FP-Growth Algorithm</a:t>
            </a:r>
          </a:p>
          <a:p>
            <a:pPr marL="0" indent="0">
              <a:buNone/>
            </a:pPr>
            <a:r>
              <a:rPr lang="en-US" sz="2400">
                <a:solidFill>
                  <a:schemeClr val="tx1">
                    <a:lumMod val="95000"/>
                    <a:lumOff val="5000"/>
                  </a:schemeClr>
                </a:solidFill>
              </a:rPr>
              <a:t>Process:</a:t>
            </a:r>
          </a:p>
          <a:p>
            <a:pPr marL="635000" lvl="5" indent="-177800" algn="just">
              <a:lnSpc>
                <a:spcPct val="150000"/>
              </a:lnSpc>
              <a:spcBef>
                <a:spcPts val="1000"/>
              </a:spcBef>
              <a:tabLst>
                <a:tab pos="914400" algn="l"/>
              </a:tabLst>
            </a:pPr>
            <a:r>
              <a:rPr lang="en-US" sz="2400"/>
              <a:t>Construct the FP-tree: A compact representation of the dataset where only frequent items are included</a:t>
            </a:r>
          </a:p>
          <a:p>
            <a:pPr marL="635000" lvl="5" indent="-177800" algn="just">
              <a:lnSpc>
                <a:spcPct val="150000"/>
              </a:lnSpc>
              <a:spcBef>
                <a:spcPts val="1000"/>
              </a:spcBef>
              <a:tabLst>
                <a:tab pos="914400" algn="l"/>
              </a:tabLst>
            </a:pPr>
            <a:r>
              <a:rPr lang="en-US" sz="2400"/>
              <a:t>Mine the FP-tree: Extract frequent itemsets directly from the FP-tree without generating candidate itemsets.</a:t>
            </a:r>
            <a:endParaRPr lang="en-US" sz="2400">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658225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133364" cy="4905689"/>
          </a:xfrm>
        </p:spPr>
        <p:txBody>
          <a:bodyPr vert="horz" lIns="91440" tIns="45720" rIns="91440" bIns="45720" rtlCol="0">
            <a:noAutofit/>
          </a:bodyPr>
          <a:lstStyle/>
          <a:p>
            <a:pPr marL="0" indent="0">
              <a:buNone/>
            </a:pPr>
            <a:r>
              <a:rPr lang="en-US">
                <a:solidFill>
                  <a:srgbClr val="5583D1"/>
                </a:solidFill>
              </a:rPr>
              <a:t>FP-Growth Algorithm</a:t>
            </a:r>
          </a:p>
          <a:p>
            <a:pPr marL="0" indent="0">
              <a:buNone/>
            </a:pPr>
            <a:r>
              <a:rPr lang="en-IN" sz="2400">
                <a:solidFill>
                  <a:schemeClr val="tx1">
                    <a:lumMod val="95000"/>
                    <a:lumOff val="5000"/>
                  </a:schemeClr>
                </a:solidFill>
              </a:rPr>
              <a:t>Introduction to FP-Growth Algorithm</a:t>
            </a:r>
          </a:p>
          <a:p>
            <a:pPr marL="0" indent="0">
              <a:buNone/>
            </a:pPr>
            <a:r>
              <a:rPr lang="en-US" sz="2400">
                <a:solidFill>
                  <a:srgbClr val="242424"/>
                </a:solidFill>
                <a:cs typeface="Calibri" panose="020F0502020204030204" pitchFamily="34" charset="0"/>
              </a:rPr>
              <a:t>FP-Growth Algorithm steps</a:t>
            </a:r>
          </a:p>
          <a:p>
            <a:pPr marL="342900" lvl="3" indent="-342900" algn="just">
              <a:lnSpc>
                <a:spcPct val="100000"/>
              </a:lnSpc>
              <a:spcBef>
                <a:spcPts val="1000"/>
              </a:spcBef>
              <a:buFont typeface="+mj-lt"/>
              <a:buAutoNum type="arabicPeriod"/>
            </a:pPr>
            <a:r>
              <a:rPr lang="en-US" sz="2400"/>
              <a:t> Build the FP-tree: </a:t>
            </a:r>
          </a:p>
          <a:p>
            <a:pPr marL="800100" lvl="5" indent="-342900" algn="just">
              <a:lnSpc>
                <a:spcPct val="100000"/>
              </a:lnSpc>
              <a:spcBef>
                <a:spcPts val="1000"/>
              </a:spcBef>
            </a:pPr>
            <a:r>
              <a:rPr lang="en-US" sz="2200"/>
              <a:t>Scan the dataset to determine the frequency of each item.</a:t>
            </a:r>
          </a:p>
          <a:p>
            <a:pPr marL="800100" lvl="5" indent="-342900" algn="just">
              <a:lnSpc>
                <a:spcPct val="100000"/>
              </a:lnSpc>
              <a:spcBef>
                <a:spcPts val="1000"/>
              </a:spcBef>
            </a:pPr>
            <a:r>
              <a:rPr lang="en-US" sz="2200"/>
              <a:t>Sort items by frequency and discard infrequent items.</a:t>
            </a:r>
          </a:p>
          <a:p>
            <a:pPr marL="800100" lvl="5" indent="-342900" algn="just">
              <a:lnSpc>
                <a:spcPct val="100000"/>
              </a:lnSpc>
              <a:spcBef>
                <a:spcPts val="1000"/>
              </a:spcBef>
            </a:pPr>
            <a:r>
              <a:rPr lang="en-US" sz="2200"/>
              <a:t>Construct the FP-tree by inserting transactions in a sorted order</a:t>
            </a:r>
          </a:p>
          <a:p>
            <a:pPr marL="342900" lvl="3" indent="-342900" algn="just">
              <a:lnSpc>
                <a:spcPct val="100000"/>
              </a:lnSpc>
              <a:spcBef>
                <a:spcPts val="1000"/>
              </a:spcBef>
              <a:buFont typeface="+mj-lt"/>
              <a:buAutoNum type="arabicPeriod"/>
            </a:pPr>
            <a:r>
              <a:rPr lang="en-US" sz="2400"/>
              <a:t>Mine the FP-tree: </a:t>
            </a:r>
          </a:p>
          <a:p>
            <a:pPr marL="800100" lvl="5" indent="-342900" algn="just">
              <a:lnSpc>
                <a:spcPct val="100000"/>
              </a:lnSpc>
              <a:spcBef>
                <a:spcPts val="1000"/>
              </a:spcBef>
            </a:pPr>
            <a:r>
              <a:rPr lang="en-US" sz="2200"/>
              <a:t>Starting from the root, recursively mine the tree to extract frequent itemsets.</a:t>
            </a:r>
          </a:p>
          <a:p>
            <a:pPr marL="800100" lvl="5" indent="-342900" algn="just">
              <a:lnSpc>
                <a:spcPct val="100000"/>
              </a:lnSpc>
              <a:spcBef>
                <a:spcPts val="1000"/>
              </a:spcBef>
            </a:pPr>
            <a:r>
              <a:rPr lang="en-US" sz="2200"/>
              <a:t>Use a divide-and-conquer strategy to decompose the mining task into smaller tasks.</a:t>
            </a:r>
            <a:endParaRPr lang="en-US" sz="2200">
              <a:solidFill>
                <a:srgbClr val="242424"/>
              </a:solidFill>
              <a:cs typeface="Calibri" panose="020F0502020204030204" pitchFamily="34" charset="0"/>
            </a:endParaRPr>
          </a:p>
          <a:p>
            <a:pPr marL="2224087" lvl="3" indent="-342900" algn="just">
              <a:lnSpc>
                <a:spcPct val="150000"/>
              </a:lnSpc>
              <a:spcBef>
                <a:spcPts val="1000"/>
              </a:spcBef>
            </a:pPr>
            <a:endParaRPr lang="en-US" sz="2200">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89334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51" name="Table 50">
            <a:extLst>
              <a:ext uri="{FF2B5EF4-FFF2-40B4-BE49-F238E27FC236}">
                <a16:creationId xmlns:a16="http://schemas.microsoft.com/office/drawing/2014/main" id="{3529C3DE-FD67-4EF9-4B29-86A9D2226D61}"/>
              </a:ext>
            </a:extLst>
          </p:cNvPr>
          <p:cNvGraphicFramePr>
            <a:graphicFrameLocks noGrp="1"/>
          </p:cNvGraphicFramePr>
          <p:nvPr>
            <p:extLst>
              <p:ext uri="{D42A27DB-BD31-4B8C-83A1-F6EECF244321}">
                <p14:modId xmlns:p14="http://schemas.microsoft.com/office/powerpoint/2010/main" val="2891107994"/>
              </p:ext>
            </p:extLst>
          </p:nvPr>
        </p:nvGraphicFramePr>
        <p:xfrm>
          <a:off x="439530" y="1902370"/>
          <a:ext cx="1947669" cy="2224620"/>
        </p:xfrm>
        <a:graphic>
          <a:graphicData uri="http://schemas.openxmlformats.org/drawingml/2006/table">
            <a:tbl>
              <a:tblPr firstRow="1" bandRow="1">
                <a:tableStyleId>{5C22544A-7EE6-4342-B048-85BDC9FD1C3A}</a:tableStyleId>
              </a:tblPr>
              <a:tblGrid>
                <a:gridCol w="596243">
                  <a:extLst>
                    <a:ext uri="{9D8B030D-6E8A-4147-A177-3AD203B41FA5}">
                      <a16:colId xmlns:a16="http://schemas.microsoft.com/office/drawing/2014/main" val="1606802539"/>
                    </a:ext>
                  </a:extLst>
                </a:gridCol>
                <a:gridCol w="1351426">
                  <a:extLst>
                    <a:ext uri="{9D8B030D-6E8A-4147-A177-3AD203B41FA5}">
                      <a16:colId xmlns:a16="http://schemas.microsoft.com/office/drawing/2014/main" val="2472658925"/>
                    </a:ext>
                  </a:extLst>
                </a:gridCol>
              </a:tblGrid>
              <a:tr h="370770">
                <a:tc gridSpan="2">
                  <a:txBody>
                    <a:bodyPr/>
                    <a:lstStyle/>
                    <a:p>
                      <a:r>
                        <a:rPr lang="en-IN"/>
                        <a:t>Database DB</a:t>
                      </a:r>
                    </a:p>
                  </a:txBody>
                  <a:tcPr/>
                </a:tc>
                <a:tc hMerge="1">
                  <a:txBody>
                    <a:bodyPr/>
                    <a:lstStyle/>
                    <a:p>
                      <a:endParaRPr lang="en-IN"/>
                    </a:p>
                  </a:txBody>
                  <a:tcPr/>
                </a:tc>
                <a:extLst>
                  <a:ext uri="{0D108BD9-81ED-4DB2-BD59-A6C34878D82A}">
                    <a16:rowId xmlns:a16="http://schemas.microsoft.com/office/drawing/2014/main" val="651999593"/>
                  </a:ext>
                </a:extLst>
              </a:tr>
              <a:tr h="370770">
                <a:tc>
                  <a:txBody>
                    <a:bodyPr/>
                    <a:lstStyle/>
                    <a:p>
                      <a:r>
                        <a:rPr lang="en-IN"/>
                        <a:t>TID</a:t>
                      </a:r>
                    </a:p>
                  </a:txBody>
                  <a:tcPr>
                    <a:solidFill>
                      <a:schemeClr val="tx2">
                        <a:lumMod val="60000"/>
                        <a:lumOff val="40000"/>
                      </a:schemeClr>
                    </a:solidFill>
                  </a:tcPr>
                </a:tc>
                <a:tc>
                  <a:txBody>
                    <a:bodyPr/>
                    <a:lstStyle/>
                    <a:p>
                      <a:r>
                        <a:rPr lang="en-IN"/>
                        <a:t>Items</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a:t>
                      </a:r>
                    </a:p>
                  </a:txBody>
                  <a:tcPr>
                    <a:solidFill>
                      <a:schemeClr val="tx2">
                        <a:lumMod val="20000"/>
                        <a:lumOff val="80000"/>
                      </a:schemeClr>
                    </a:solidFill>
                  </a:tcPr>
                </a:tc>
                <a:tc>
                  <a:txBody>
                    <a:bodyPr/>
                    <a:lstStyle/>
                    <a:p>
                      <a:r>
                        <a:rPr lang="en-IN"/>
                        <a:t>a b  c e</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c d </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C</a:t>
                      </a:r>
                    </a:p>
                  </a:txBody>
                  <a:tcPr>
                    <a:solidFill>
                      <a:schemeClr val="tx2">
                        <a:lumMod val="20000"/>
                        <a:lumOff val="80000"/>
                      </a:schemeClr>
                    </a:solidFill>
                  </a:tcPr>
                </a:tc>
                <a:tc>
                  <a:txBody>
                    <a:bodyPr/>
                    <a:lstStyle/>
                    <a:p>
                      <a:r>
                        <a:rPr lang="en-IN"/>
                        <a:t>a b</a:t>
                      </a:r>
                    </a:p>
                  </a:txBody>
                  <a:tcPr>
                    <a:solidFill>
                      <a:schemeClr val="tx2">
                        <a:lumMod val="20000"/>
                        <a:lumOff val="80000"/>
                      </a:schemeClr>
                    </a:solidFill>
                  </a:tcPr>
                </a:tc>
                <a:extLst>
                  <a:ext uri="{0D108BD9-81ED-4DB2-BD59-A6C34878D82A}">
                    <a16:rowId xmlns:a16="http://schemas.microsoft.com/office/drawing/2014/main" val="496567702"/>
                  </a:ext>
                </a:extLst>
              </a:tr>
              <a:tr h="370770">
                <a:tc>
                  <a:txBody>
                    <a:bodyPr/>
                    <a:lstStyle/>
                    <a:p>
                      <a:r>
                        <a:rPr lang="en-IN"/>
                        <a:t>D</a:t>
                      </a:r>
                    </a:p>
                  </a:txBody>
                  <a:tcPr>
                    <a:solidFill>
                      <a:schemeClr val="tx2">
                        <a:lumMod val="20000"/>
                        <a:lumOff val="80000"/>
                      </a:schemeClr>
                    </a:solidFill>
                  </a:tcPr>
                </a:tc>
                <a:tc>
                  <a:txBody>
                    <a:bodyPr/>
                    <a:lstStyle/>
                    <a:p>
                      <a:r>
                        <a:rPr lang="en-IN"/>
                        <a:t>a  c </a:t>
                      </a:r>
                    </a:p>
                  </a:txBody>
                  <a:tcPr>
                    <a:solidFill>
                      <a:schemeClr val="tx2">
                        <a:lumMod val="20000"/>
                        <a:lumOff val="80000"/>
                      </a:schemeClr>
                    </a:solidFill>
                  </a:tcPr>
                </a:tc>
                <a:extLst>
                  <a:ext uri="{0D108BD9-81ED-4DB2-BD59-A6C34878D82A}">
                    <a16:rowId xmlns:a16="http://schemas.microsoft.com/office/drawing/2014/main" val="2236186980"/>
                  </a:ext>
                </a:extLst>
              </a:tr>
            </a:tbl>
          </a:graphicData>
        </a:graphic>
      </p:graphicFrame>
      <p:cxnSp>
        <p:nvCxnSpPr>
          <p:cNvPr id="52" name="Straight Arrow Connector 51">
            <a:extLst>
              <a:ext uri="{FF2B5EF4-FFF2-40B4-BE49-F238E27FC236}">
                <a16:creationId xmlns:a16="http://schemas.microsoft.com/office/drawing/2014/main" id="{4D8B37C3-D748-D8DC-9D31-237901599609}"/>
              </a:ext>
            </a:extLst>
          </p:cNvPr>
          <p:cNvCxnSpPr>
            <a:cxnSpLocks/>
          </p:cNvCxnSpPr>
          <p:nvPr/>
        </p:nvCxnSpPr>
        <p:spPr>
          <a:xfrm>
            <a:off x="2394594" y="3137924"/>
            <a:ext cx="708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53" name="Table 52">
            <a:extLst>
              <a:ext uri="{FF2B5EF4-FFF2-40B4-BE49-F238E27FC236}">
                <a16:creationId xmlns:a16="http://schemas.microsoft.com/office/drawing/2014/main" id="{DD571645-2010-EC33-1072-07A96F0AE598}"/>
              </a:ext>
            </a:extLst>
          </p:cNvPr>
          <p:cNvGraphicFramePr>
            <a:graphicFrameLocks noGrp="1"/>
          </p:cNvGraphicFramePr>
          <p:nvPr>
            <p:extLst>
              <p:ext uri="{D42A27DB-BD31-4B8C-83A1-F6EECF244321}">
                <p14:modId xmlns:p14="http://schemas.microsoft.com/office/powerpoint/2010/main" val="3883731483"/>
              </p:ext>
            </p:extLst>
          </p:nvPr>
        </p:nvGraphicFramePr>
        <p:xfrm>
          <a:off x="3096941" y="1879985"/>
          <a:ext cx="1644198" cy="2224620"/>
        </p:xfrm>
        <a:graphic>
          <a:graphicData uri="http://schemas.openxmlformats.org/drawingml/2006/table">
            <a:tbl>
              <a:tblPr firstRow="1" bandRow="1">
                <a:tableStyleId>{5C22544A-7EE6-4342-B048-85BDC9FD1C3A}</a:tableStyleId>
              </a:tblPr>
              <a:tblGrid>
                <a:gridCol w="979863">
                  <a:extLst>
                    <a:ext uri="{9D8B030D-6E8A-4147-A177-3AD203B41FA5}">
                      <a16:colId xmlns:a16="http://schemas.microsoft.com/office/drawing/2014/main" val="1606802539"/>
                    </a:ext>
                  </a:extLst>
                </a:gridCol>
                <a:gridCol w="664335">
                  <a:extLst>
                    <a:ext uri="{9D8B030D-6E8A-4147-A177-3AD203B41FA5}">
                      <a16:colId xmlns:a16="http://schemas.microsoft.com/office/drawing/2014/main" val="2472658925"/>
                    </a:ext>
                  </a:extLst>
                </a:gridCol>
              </a:tblGrid>
              <a:tr h="370770">
                <a:tc>
                  <a:txBody>
                    <a:bodyPr/>
                    <a:lstStyle/>
                    <a:p>
                      <a:r>
                        <a:rPr lang="en-IN"/>
                        <a:t>itemset</a:t>
                      </a:r>
                    </a:p>
                  </a:txBody>
                  <a:tcPr>
                    <a:solidFill>
                      <a:schemeClr val="tx2">
                        <a:lumMod val="60000"/>
                        <a:lumOff val="40000"/>
                      </a:schemeClr>
                    </a:solidFill>
                  </a:tcPr>
                </a:tc>
                <a:tc>
                  <a:txBody>
                    <a:bodyPr/>
                    <a:lstStyle/>
                    <a:p>
                      <a:r>
                        <a:rPr lang="en-IN"/>
                        <a:t>sup</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{c}</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496567702"/>
                  </a:ext>
                </a:extLst>
              </a:tr>
              <a:tr h="370770">
                <a:tc>
                  <a:txBody>
                    <a:bodyPr/>
                    <a:lstStyle/>
                    <a:p>
                      <a:r>
                        <a:rPr lang="en-IN"/>
                        <a:t>{d}</a:t>
                      </a:r>
                    </a:p>
                  </a:txBody>
                  <a:tcPr>
                    <a:solidFill>
                      <a:schemeClr val="accent4">
                        <a:lumMod val="40000"/>
                        <a:lumOff val="60000"/>
                      </a:schemeClr>
                    </a:solidFill>
                  </a:tcPr>
                </a:tc>
                <a:tc>
                  <a:txBody>
                    <a:bodyPr/>
                    <a:lstStyle/>
                    <a:p>
                      <a:r>
                        <a:rPr lang="en-IN"/>
                        <a:t>1</a:t>
                      </a:r>
                    </a:p>
                  </a:txBody>
                  <a:tcPr>
                    <a:solidFill>
                      <a:schemeClr val="accent4">
                        <a:lumMod val="40000"/>
                        <a:lumOff val="60000"/>
                      </a:schemeClr>
                    </a:solidFill>
                  </a:tcPr>
                </a:tc>
                <a:extLst>
                  <a:ext uri="{0D108BD9-81ED-4DB2-BD59-A6C34878D82A}">
                    <a16:rowId xmlns:a16="http://schemas.microsoft.com/office/drawing/2014/main" val="2236186980"/>
                  </a:ext>
                </a:extLst>
              </a:tr>
              <a:tr h="370770">
                <a:tc>
                  <a:txBody>
                    <a:bodyPr/>
                    <a:lstStyle/>
                    <a:p>
                      <a:r>
                        <a:rPr lang="en-IN"/>
                        <a:t>{e}</a:t>
                      </a:r>
                    </a:p>
                  </a:txBody>
                  <a:tcPr>
                    <a:solidFill>
                      <a:schemeClr val="accent4">
                        <a:lumMod val="40000"/>
                        <a:lumOff val="60000"/>
                      </a:schemeClr>
                    </a:solidFill>
                  </a:tcPr>
                </a:tc>
                <a:tc>
                  <a:txBody>
                    <a:bodyPr/>
                    <a:lstStyle/>
                    <a:p>
                      <a:r>
                        <a:rPr lang="en-IN"/>
                        <a:t>1</a:t>
                      </a:r>
                    </a:p>
                  </a:txBody>
                  <a:tcPr>
                    <a:solidFill>
                      <a:schemeClr val="accent4">
                        <a:lumMod val="40000"/>
                        <a:lumOff val="60000"/>
                      </a:schemeClr>
                    </a:solidFill>
                  </a:tcPr>
                </a:tc>
                <a:extLst>
                  <a:ext uri="{0D108BD9-81ED-4DB2-BD59-A6C34878D82A}">
                    <a16:rowId xmlns:a16="http://schemas.microsoft.com/office/drawing/2014/main" val="768557581"/>
                  </a:ext>
                </a:extLst>
              </a:tr>
            </a:tbl>
          </a:graphicData>
        </a:graphic>
      </p:graphicFrame>
      <p:cxnSp>
        <p:nvCxnSpPr>
          <p:cNvPr id="54" name="Straight Arrow Connector 53">
            <a:extLst>
              <a:ext uri="{FF2B5EF4-FFF2-40B4-BE49-F238E27FC236}">
                <a16:creationId xmlns:a16="http://schemas.microsoft.com/office/drawing/2014/main" id="{0329CF52-1293-3EBA-E764-6490C1823F62}"/>
              </a:ext>
            </a:extLst>
          </p:cNvPr>
          <p:cNvCxnSpPr>
            <a:cxnSpLocks/>
          </p:cNvCxnSpPr>
          <p:nvPr/>
        </p:nvCxnSpPr>
        <p:spPr>
          <a:xfrm flipV="1">
            <a:off x="2394567" y="2064651"/>
            <a:ext cx="740829" cy="76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55" name="Table 54">
            <a:extLst>
              <a:ext uri="{FF2B5EF4-FFF2-40B4-BE49-F238E27FC236}">
                <a16:creationId xmlns:a16="http://schemas.microsoft.com/office/drawing/2014/main" id="{37AB9561-08E4-9D7F-782F-A88067327CFE}"/>
              </a:ext>
            </a:extLst>
          </p:cNvPr>
          <p:cNvGraphicFramePr>
            <a:graphicFrameLocks noGrp="1"/>
          </p:cNvGraphicFramePr>
          <p:nvPr>
            <p:extLst>
              <p:ext uri="{D42A27DB-BD31-4B8C-83A1-F6EECF244321}">
                <p14:modId xmlns:p14="http://schemas.microsoft.com/office/powerpoint/2010/main" val="1994364890"/>
              </p:ext>
            </p:extLst>
          </p:nvPr>
        </p:nvGraphicFramePr>
        <p:xfrm>
          <a:off x="5323258" y="1859671"/>
          <a:ext cx="1644198" cy="1483080"/>
        </p:xfrm>
        <a:graphic>
          <a:graphicData uri="http://schemas.openxmlformats.org/drawingml/2006/table">
            <a:tbl>
              <a:tblPr firstRow="1" bandRow="1">
                <a:tableStyleId>{5C22544A-7EE6-4342-B048-85BDC9FD1C3A}</a:tableStyleId>
              </a:tblPr>
              <a:tblGrid>
                <a:gridCol w="979863">
                  <a:extLst>
                    <a:ext uri="{9D8B030D-6E8A-4147-A177-3AD203B41FA5}">
                      <a16:colId xmlns:a16="http://schemas.microsoft.com/office/drawing/2014/main" val="1606802539"/>
                    </a:ext>
                  </a:extLst>
                </a:gridCol>
                <a:gridCol w="664335">
                  <a:extLst>
                    <a:ext uri="{9D8B030D-6E8A-4147-A177-3AD203B41FA5}">
                      <a16:colId xmlns:a16="http://schemas.microsoft.com/office/drawing/2014/main" val="2472658925"/>
                    </a:ext>
                  </a:extLst>
                </a:gridCol>
              </a:tblGrid>
              <a:tr h="370770">
                <a:tc>
                  <a:txBody>
                    <a:bodyPr/>
                    <a:lstStyle/>
                    <a:p>
                      <a:r>
                        <a:rPr lang="en-IN"/>
                        <a:t>itemset</a:t>
                      </a:r>
                    </a:p>
                  </a:txBody>
                  <a:tcPr>
                    <a:solidFill>
                      <a:schemeClr val="tx2">
                        <a:lumMod val="60000"/>
                        <a:lumOff val="40000"/>
                      </a:schemeClr>
                    </a:solidFill>
                  </a:tcPr>
                </a:tc>
                <a:tc>
                  <a:txBody>
                    <a:bodyPr/>
                    <a:lstStyle/>
                    <a:p>
                      <a:r>
                        <a:rPr lang="en-IN"/>
                        <a:t>sup</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3</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{c}</a:t>
                      </a:r>
                    </a:p>
                  </a:txBody>
                  <a:tcPr>
                    <a:solidFill>
                      <a:schemeClr val="tx2">
                        <a:lumMod val="20000"/>
                        <a:lumOff val="80000"/>
                      </a:schemeClr>
                    </a:solidFill>
                  </a:tcPr>
                </a:tc>
                <a:tc>
                  <a:txBody>
                    <a:bodyPr/>
                    <a:lstStyle/>
                    <a:p>
                      <a:r>
                        <a:rPr lang="en-IN"/>
                        <a:t>2</a:t>
                      </a:r>
                    </a:p>
                  </a:txBody>
                  <a:tcPr>
                    <a:solidFill>
                      <a:schemeClr val="tx2">
                        <a:lumMod val="20000"/>
                        <a:lumOff val="80000"/>
                      </a:schemeClr>
                    </a:solidFill>
                  </a:tcPr>
                </a:tc>
                <a:extLst>
                  <a:ext uri="{0D108BD9-81ED-4DB2-BD59-A6C34878D82A}">
                    <a16:rowId xmlns:a16="http://schemas.microsoft.com/office/drawing/2014/main" val="496567702"/>
                  </a:ext>
                </a:extLst>
              </a:tr>
            </a:tbl>
          </a:graphicData>
        </a:graphic>
      </p:graphicFrame>
      <p:cxnSp>
        <p:nvCxnSpPr>
          <p:cNvPr id="56" name="Straight Arrow Connector 55">
            <a:extLst>
              <a:ext uri="{FF2B5EF4-FFF2-40B4-BE49-F238E27FC236}">
                <a16:creationId xmlns:a16="http://schemas.microsoft.com/office/drawing/2014/main" id="{D398794F-4881-5DA2-BDBA-5238E7D68448}"/>
              </a:ext>
            </a:extLst>
          </p:cNvPr>
          <p:cNvCxnSpPr>
            <a:cxnSpLocks/>
          </p:cNvCxnSpPr>
          <p:nvPr/>
        </p:nvCxnSpPr>
        <p:spPr>
          <a:xfrm>
            <a:off x="4758326" y="3147253"/>
            <a:ext cx="5684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4E4C7909-0244-77A4-BFFB-CB56C5A821A7}"/>
              </a:ext>
            </a:extLst>
          </p:cNvPr>
          <p:cNvCxnSpPr>
            <a:cxnSpLocks/>
          </p:cNvCxnSpPr>
          <p:nvPr/>
        </p:nvCxnSpPr>
        <p:spPr>
          <a:xfrm>
            <a:off x="4725635" y="2084468"/>
            <a:ext cx="60109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F79FE01C-D8EF-DBD0-AE9C-2669AFB6A286}"/>
              </a:ext>
            </a:extLst>
          </p:cNvPr>
          <p:cNvSpPr txBox="1"/>
          <p:nvPr/>
        </p:nvSpPr>
        <p:spPr>
          <a:xfrm>
            <a:off x="520735" y="1394829"/>
            <a:ext cx="2614662" cy="369332"/>
          </a:xfrm>
          <a:prstGeom prst="rect">
            <a:avLst/>
          </a:prstGeom>
          <a:noFill/>
        </p:spPr>
        <p:txBody>
          <a:bodyPr wrap="square" rtlCol="0">
            <a:spAutoFit/>
          </a:bodyPr>
          <a:lstStyle/>
          <a:p>
            <a:r>
              <a:rPr lang="en-IN"/>
              <a:t>Minimum Support= 50%</a:t>
            </a:r>
          </a:p>
        </p:txBody>
      </p:sp>
      <p:sp>
        <p:nvSpPr>
          <p:cNvPr id="64" name="TextBox 63">
            <a:extLst>
              <a:ext uri="{FF2B5EF4-FFF2-40B4-BE49-F238E27FC236}">
                <a16:creationId xmlns:a16="http://schemas.microsoft.com/office/drawing/2014/main" id="{6DA129CF-8EDC-DE5F-E8B5-A5469CAD7D50}"/>
              </a:ext>
            </a:extLst>
          </p:cNvPr>
          <p:cNvSpPr txBox="1"/>
          <p:nvPr/>
        </p:nvSpPr>
        <p:spPr>
          <a:xfrm>
            <a:off x="2267609" y="2674446"/>
            <a:ext cx="1240384" cy="369332"/>
          </a:xfrm>
          <a:prstGeom prst="rect">
            <a:avLst/>
          </a:prstGeom>
          <a:noFill/>
        </p:spPr>
        <p:txBody>
          <a:bodyPr wrap="square" rtlCol="0">
            <a:spAutoFit/>
          </a:bodyPr>
          <a:lstStyle/>
          <a:p>
            <a:r>
              <a:rPr lang="en-IN"/>
              <a:t>Scan DB</a:t>
            </a:r>
          </a:p>
        </p:txBody>
      </p:sp>
      <p:sp>
        <p:nvSpPr>
          <p:cNvPr id="67" name="TextBox 66">
            <a:extLst>
              <a:ext uri="{FF2B5EF4-FFF2-40B4-BE49-F238E27FC236}">
                <a16:creationId xmlns:a16="http://schemas.microsoft.com/office/drawing/2014/main" id="{020CA598-0ECB-0060-43A1-878B4932060C}"/>
              </a:ext>
            </a:extLst>
          </p:cNvPr>
          <p:cNvSpPr txBox="1"/>
          <p:nvPr/>
        </p:nvSpPr>
        <p:spPr>
          <a:xfrm>
            <a:off x="4844774" y="1739185"/>
            <a:ext cx="513028" cy="369332"/>
          </a:xfrm>
          <a:prstGeom prst="rect">
            <a:avLst/>
          </a:prstGeom>
          <a:noFill/>
        </p:spPr>
        <p:txBody>
          <a:bodyPr wrap="square" rtlCol="0">
            <a:spAutoFit/>
          </a:bodyPr>
          <a:lstStyle/>
          <a:p>
            <a:r>
              <a:rPr lang="en-IN"/>
              <a:t>L</a:t>
            </a:r>
          </a:p>
        </p:txBody>
      </p:sp>
      <p:graphicFrame>
        <p:nvGraphicFramePr>
          <p:cNvPr id="5" name="Table 4">
            <a:extLst>
              <a:ext uri="{FF2B5EF4-FFF2-40B4-BE49-F238E27FC236}">
                <a16:creationId xmlns:a16="http://schemas.microsoft.com/office/drawing/2014/main" id="{C59653E7-8FD0-03F7-7B15-670243EC4F94}"/>
              </a:ext>
            </a:extLst>
          </p:cNvPr>
          <p:cNvGraphicFramePr>
            <a:graphicFrameLocks noGrp="1"/>
          </p:cNvGraphicFramePr>
          <p:nvPr>
            <p:extLst>
              <p:ext uri="{D42A27DB-BD31-4B8C-83A1-F6EECF244321}">
                <p14:modId xmlns:p14="http://schemas.microsoft.com/office/powerpoint/2010/main" val="3619845749"/>
              </p:ext>
            </p:extLst>
          </p:nvPr>
        </p:nvGraphicFramePr>
        <p:xfrm>
          <a:off x="7824590" y="1556818"/>
          <a:ext cx="4093090" cy="2224620"/>
        </p:xfrm>
        <a:graphic>
          <a:graphicData uri="http://schemas.openxmlformats.org/drawingml/2006/table">
            <a:tbl>
              <a:tblPr firstRow="1" bandRow="1">
                <a:tableStyleId>{5C22544A-7EE6-4342-B048-85BDC9FD1C3A}</a:tableStyleId>
              </a:tblPr>
              <a:tblGrid>
                <a:gridCol w="959339">
                  <a:extLst>
                    <a:ext uri="{9D8B030D-6E8A-4147-A177-3AD203B41FA5}">
                      <a16:colId xmlns:a16="http://schemas.microsoft.com/office/drawing/2014/main" val="1606802539"/>
                    </a:ext>
                  </a:extLst>
                </a:gridCol>
                <a:gridCol w="908711">
                  <a:extLst>
                    <a:ext uri="{9D8B030D-6E8A-4147-A177-3AD203B41FA5}">
                      <a16:colId xmlns:a16="http://schemas.microsoft.com/office/drawing/2014/main" val="1482276557"/>
                    </a:ext>
                  </a:extLst>
                </a:gridCol>
                <a:gridCol w="2225040">
                  <a:extLst>
                    <a:ext uri="{9D8B030D-6E8A-4147-A177-3AD203B41FA5}">
                      <a16:colId xmlns:a16="http://schemas.microsoft.com/office/drawing/2014/main" val="2472658925"/>
                    </a:ext>
                  </a:extLst>
                </a:gridCol>
              </a:tblGrid>
              <a:tr h="370770">
                <a:tc gridSpan="3">
                  <a:txBody>
                    <a:bodyPr/>
                    <a:lstStyle/>
                    <a:p>
                      <a:r>
                        <a:rPr lang="en-IN"/>
                        <a:t>Database DB</a:t>
                      </a:r>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51999593"/>
                  </a:ext>
                </a:extLst>
              </a:tr>
              <a:tr h="370770">
                <a:tc>
                  <a:txBody>
                    <a:bodyPr/>
                    <a:lstStyle/>
                    <a:p>
                      <a:r>
                        <a:rPr lang="en-IN"/>
                        <a:t>TID</a:t>
                      </a:r>
                    </a:p>
                  </a:txBody>
                  <a:tcPr>
                    <a:solidFill>
                      <a:schemeClr val="tx2">
                        <a:lumMod val="60000"/>
                        <a:lumOff val="40000"/>
                      </a:schemeClr>
                    </a:solidFill>
                  </a:tcPr>
                </a:tc>
                <a:tc>
                  <a:txBody>
                    <a:bodyPr/>
                    <a:lstStyle/>
                    <a:p>
                      <a:r>
                        <a:rPr lang="en-IN"/>
                        <a:t>Items</a:t>
                      </a:r>
                    </a:p>
                  </a:txBody>
                  <a:tcPr>
                    <a:solidFill>
                      <a:schemeClr val="tx2">
                        <a:lumMod val="60000"/>
                        <a:lumOff val="40000"/>
                      </a:schemeClr>
                    </a:solidFill>
                  </a:tcPr>
                </a:tc>
                <a:tc>
                  <a:txBody>
                    <a:bodyPr/>
                    <a:lstStyle/>
                    <a:p>
                      <a:r>
                        <a:rPr lang="en-IN"/>
                        <a:t>Ordered Items set</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A</a:t>
                      </a:r>
                    </a:p>
                  </a:txBody>
                  <a:tcPr>
                    <a:solidFill>
                      <a:schemeClr val="tx2">
                        <a:lumMod val="20000"/>
                        <a:lumOff val="80000"/>
                      </a:schemeClr>
                    </a:solidFill>
                  </a:tcPr>
                </a:tc>
                <a:tc>
                  <a:txBody>
                    <a:bodyPr/>
                    <a:lstStyle/>
                    <a:p>
                      <a:r>
                        <a:rPr lang="en-IN"/>
                        <a:t>a b  c e</a:t>
                      </a:r>
                    </a:p>
                  </a:txBody>
                  <a:tcPr>
                    <a:solidFill>
                      <a:schemeClr val="tx2">
                        <a:lumMod val="20000"/>
                        <a:lumOff val="80000"/>
                      </a:schemeClr>
                    </a:solidFill>
                  </a:tcPr>
                </a:tc>
                <a:tc>
                  <a:txBody>
                    <a:bodyPr/>
                    <a:lstStyle/>
                    <a:p>
                      <a:r>
                        <a:rPr lang="en-IN"/>
                        <a:t>a b c </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c d </a:t>
                      </a:r>
                    </a:p>
                  </a:txBody>
                  <a:tcPr>
                    <a:solidFill>
                      <a:schemeClr val="tx2">
                        <a:lumMod val="20000"/>
                        <a:lumOff val="80000"/>
                      </a:schemeClr>
                    </a:solidFill>
                  </a:tcPr>
                </a:tc>
                <a:tc>
                  <a:txBody>
                    <a:bodyPr/>
                    <a:lstStyle/>
                    <a:p>
                      <a:r>
                        <a:rPr lang="en-IN"/>
                        <a:t>c</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C</a:t>
                      </a:r>
                    </a:p>
                  </a:txBody>
                  <a:tcPr>
                    <a:solidFill>
                      <a:schemeClr val="tx2">
                        <a:lumMod val="20000"/>
                        <a:lumOff val="80000"/>
                      </a:schemeClr>
                    </a:solidFill>
                  </a:tcPr>
                </a:tc>
                <a:tc>
                  <a:txBody>
                    <a:bodyPr/>
                    <a:lstStyle/>
                    <a:p>
                      <a:r>
                        <a:rPr lang="en-IN"/>
                        <a:t>a b</a:t>
                      </a:r>
                    </a:p>
                  </a:txBody>
                  <a:tcPr>
                    <a:solidFill>
                      <a:schemeClr val="tx2">
                        <a:lumMod val="20000"/>
                        <a:lumOff val="80000"/>
                      </a:schemeClr>
                    </a:solidFill>
                  </a:tcPr>
                </a:tc>
                <a:tc>
                  <a:txBody>
                    <a:bodyPr/>
                    <a:lstStyle/>
                    <a:p>
                      <a:r>
                        <a:rPr lang="en-IN"/>
                        <a:t>a b</a:t>
                      </a:r>
                    </a:p>
                  </a:txBody>
                  <a:tcPr>
                    <a:solidFill>
                      <a:schemeClr val="tx2">
                        <a:lumMod val="20000"/>
                        <a:lumOff val="80000"/>
                      </a:schemeClr>
                    </a:solidFill>
                  </a:tcPr>
                </a:tc>
                <a:extLst>
                  <a:ext uri="{0D108BD9-81ED-4DB2-BD59-A6C34878D82A}">
                    <a16:rowId xmlns:a16="http://schemas.microsoft.com/office/drawing/2014/main" val="496567702"/>
                  </a:ext>
                </a:extLst>
              </a:tr>
              <a:tr h="370770">
                <a:tc>
                  <a:txBody>
                    <a:bodyPr/>
                    <a:lstStyle/>
                    <a:p>
                      <a:r>
                        <a:rPr lang="en-IN"/>
                        <a:t>D</a:t>
                      </a:r>
                    </a:p>
                  </a:txBody>
                  <a:tcPr>
                    <a:solidFill>
                      <a:schemeClr val="tx2">
                        <a:lumMod val="20000"/>
                        <a:lumOff val="80000"/>
                      </a:schemeClr>
                    </a:solidFill>
                  </a:tcPr>
                </a:tc>
                <a:tc>
                  <a:txBody>
                    <a:bodyPr/>
                    <a:lstStyle/>
                    <a:p>
                      <a:r>
                        <a:rPr lang="en-IN"/>
                        <a:t>a  c </a:t>
                      </a:r>
                    </a:p>
                  </a:txBody>
                  <a:tcPr>
                    <a:solidFill>
                      <a:schemeClr val="tx2">
                        <a:lumMod val="20000"/>
                        <a:lumOff val="80000"/>
                      </a:schemeClr>
                    </a:solidFill>
                  </a:tcPr>
                </a:tc>
                <a:tc>
                  <a:txBody>
                    <a:bodyPr/>
                    <a:lstStyle/>
                    <a:p>
                      <a:r>
                        <a:rPr lang="en-IN"/>
                        <a:t>a   c </a:t>
                      </a:r>
                    </a:p>
                  </a:txBody>
                  <a:tcPr>
                    <a:solidFill>
                      <a:schemeClr val="tx2">
                        <a:lumMod val="20000"/>
                        <a:lumOff val="80000"/>
                      </a:schemeClr>
                    </a:solidFill>
                  </a:tcPr>
                </a:tc>
                <a:extLst>
                  <a:ext uri="{0D108BD9-81ED-4DB2-BD59-A6C34878D82A}">
                    <a16:rowId xmlns:a16="http://schemas.microsoft.com/office/drawing/2014/main" val="2236186980"/>
                  </a:ext>
                </a:extLst>
              </a:tr>
            </a:tbl>
          </a:graphicData>
        </a:graphic>
      </p:graphicFrame>
      <p:sp>
        <p:nvSpPr>
          <p:cNvPr id="6" name="Rectangle 5">
            <a:extLst>
              <a:ext uri="{FF2B5EF4-FFF2-40B4-BE49-F238E27FC236}">
                <a16:creationId xmlns:a16="http://schemas.microsoft.com/office/drawing/2014/main" id="{857C731C-E0A6-1D32-21EB-837BA07BEB7E}"/>
              </a:ext>
            </a:extLst>
          </p:cNvPr>
          <p:cNvSpPr/>
          <p:nvPr/>
        </p:nvSpPr>
        <p:spPr>
          <a:xfrm>
            <a:off x="1651561" y="4265199"/>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Null</a:t>
            </a:r>
          </a:p>
        </p:txBody>
      </p:sp>
      <p:sp>
        <p:nvSpPr>
          <p:cNvPr id="7" name="Rectangle 6">
            <a:extLst>
              <a:ext uri="{FF2B5EF4-FFF2-40B4-BE49-F238E27FC236}">
                <a16:creationId xmlns:a16="http://schemas.microsoft.com/office/drawing/2014/main" id="{1F3BA2A7-239F-A648-7AD3-C5D8CAF73788}"/>
              </a:ext>
            </a:extLst>
          </p:cNvPr>
          <p:cNvSpPr/>
          <p:nvPr/>
        </p:nvSpPr>
        <p:spPr>
          <a:xfrm>
            <a:off x="992794" y="4837603"/>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a=1</a:t>
            </a:r>
          </a:p>
        </p:txBody>
      </p:sp>
      <p:sp>
        <p:nvSpPr>
          <p:cNvPr id="8" name="Rectangle 7">
            <a:extLst>
              <a:ext uri="{FF2B5EF4-FFF2-40B4-BE49-F238E27FC236}">
                <a16:creationId xmlns:a16="http://schemas.microsoft.com/office/drawing/2014/main" id="{9634AA64-DA92-EFC8-B4E8-51E36ED6F319}"/>
              </a:ext>
            </a:extLst>
          </p:cNvPr>
          <p:cNvSpPr/>
          <p:nvPr/>
        </p:nvSpPr>
        <p:spPr>
          <a:xfrm>
            <a:off x="986926" y="5392473"/>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b=1</a:t>
            </a:r>
          </a:p>
        </p:txBody>
      </p:sp>
      <p:sp>
        <p:nvSpPr>
          <p:cNvPr id="9" name="Rectangle 8">
            <a:extLst>
              <a:ext uri="{FF2B5EF4-FFF2-40B4-BE49-F238E27FC236}">
                <a16:creationId xmlns:a16="http://schemas.microsoft.com/office/drawing/2014/main" id="{A94E188A-80A8-CAF8-5C47-3DA1F9921435}"/>
              </a:ext>
            </a:extLst>
          </p:cNvPr>
          <p:cNvSpPr/>
          <p:nvPr/>
        </p:nvSpPr>
        <p:spPr>
          <a:xfrm>
            <a:off x="986927" y="5980235"/>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c=1</a:t>
            </a:r>
          </a:p>
        </p:txBody>
      </p:sp>
      <p:cxnSp>
        <p:nvCxnSpPr>
          <p:cNvPr id="11" name="Straight Arrow Connector 10">
            <a:extLst>
              <a:ext uri="{FF2B5EF4-FFF2-40B4-BE49-F238E27FC236}">
                <a16:creationId xmlns:a16="http://schemas.microsoft.com/office/drawing/2014/main" id="{FCFA5C08-A2BE-299A-139C-A4CED86A63A9}"/>
              </a:ext>
            </a:extLst>
          </p:cNvPr>
          <p:cNvCxnSpPr>
            <a:stCxn id="6" idx="2"/>
            <a:endCxn id="7" idx="0"/>
          </p:cNvCxnSpPr>
          <p:nvPr/>
        </p:nvCxnSpPr>
        <p:spPr>
          <a:xfrm flipH="1">
            <a:off x="1413364" y="4531359"/>
            <a:ext cx="658767" cy="30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B5146A-54F5-7F89-4A29-74B7D9D3E798}"/>
              </a:ext>
            </a:extLst>
          </p:cNvPr>
          <p:cNvCxnSpPr>
            <a:cxnSpLocks/>
            <a:endCxn id="8" idx="0"/>
          </p:cNvCxnSpPr>
          <p:nvPr/>
        </p:nvCxnSpPr>
        <p:spPr>
          <a:xfrm>
            <a:off x="1407495" y="5102675"/>
            <a:ext cx="1" cy="28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61FBA4-E379-5632-CD95-CC43EDBAE22F}"/>
              </a:ext>
            </a:extLst>
          </p:cNvPr>
          <p:cNvCxnSpPr>
            <a:cxnSpLocks/>
          </p:cNvCxnSpPr>
          <p:nvPr/>
        </p:nvCxnSpPr>
        <p:spPr>
          <a:xfrm>
            <a:off x="1407495" y="5669477"/>
            <a:ext cx="1" cy="28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1234D6-BEB3-D5E4-B06F-C0CD447014CA}"/>
              </a:ext>
            </a:extLst>
          </p:cNvPr>
          <p:cNvSpPr/>
          <p:nvPr/>
        </p:nvSpPr>
        <p:spPr>
          <a:xfrm>
            <a:off x="3157335" y="4313298"/>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Null</a:t>
            </a:r>
          </a:p>
        </p:txBody>
      </p:sp>
      <p:sp>
        <p:nvSpPr>
          <p:cNvPr id="16" name="Rectangle 15">
            <a:extLst>
              <a:ext uri="{FF2B5EF4-FFF2-40B4-BE49-F238E27FC236}">
                <a16:creationId xmlns:a16="http://schemas.microsoft.com/office/drawing/2014/main" id="{F648F679-4FE4-0A42-4CCF-61DCF7827456}"/>
              </a:ext>
            </a:extLst>
          </p:cNvPr>
          <p:cNvSpPr/>
          <p:nvPr/>
        </p:nvSpPr>
        <p:spPr>
          <a:xfrm>
            <a:off x="2498568" y="4885702"/>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a=1</a:t>
            </a:r>
          </a:p>
        </p:txBody>
      </p:sp>
      <p:sp>
        <p:nvSpPr>
          <p:cNvPr id="17" name="Rectangle 16">
            <a:extLst>
              <a:ext uri="{FF2B5EF4-FFF2-40B4-BE49-F238E27FC236}">
                <a16:creationId xmlns:a16="http://schemas.microsoft.com/office/drawing/2014/main" id="{F181D576-32F8-8889-3BD4-CD666107A3FD}"/>
              </a:ext>
            </a:extLst>
          </p:cNvPr>
          <p:cNvSpPr/>
          <p:nvPr/>
        </p:nvSpPr>
        <p:spPr>
          <a:xfrm>
            <a:off x="2492700" y="5440572"/>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b=1</a:t>
            </a:r>
          </a:p>
        </p:txBody>
      </p:sp>
      <p:sp>
        <p:nvSpPr>
          <p:cNvPr id="18" name="Rectangle 17">
            <a:extLst>
              <a:ext uri="{FF2B5EF4-FFF2-40B4-BE49-F238E27FC236}">
                <a16:creationId xmlns:a16="http://schemas.microsoft.com/office/drawing/2014/main" id="{6EAF71C8-3278-4EDF-1C32-6E979E21ADE3}"/>
              </a:ext>
            </a:extLst>
          </p:cNvPr>
          <p:cNvSpPr/>
          <p:nvPr/>
        </p:nvSpPr>
        <p:spPr>
          <a:xfrm>
            <a:off x="2492701" y="6028334"/>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c=1</a:t>
            </a:r>
          </a:p>
        </p:txBody>
      </p:sp>
      <p:cxnSp>
        <p:nvCxnSpPr>
          <p:cNvPr id="19" name="Straight Arrow Connector 18">
            <a:extLst>
              <a:ext uri="{FF2B5EF4-FFF2-40B4-BE49-F238E27FC236}">
                <a16:creationId xmlns:a16="http://schemas.microsoft.com/office/drawing/2014/main" id="{2761AAC7-E090-A54F-E914-BA50FD49C2E2}"/>
              </a:ext>
            </a:extLst>
          </p:cNvPr>
          <p:cNvCxnSpPr>
            <a:stCxn id="15" idx="2"/>
            <a:endCxn id="16" idx="0"/>
          </p:cNvCxnSpPr>
          <p:nvPr/>
        </p:nvCxnSpPr>
        <p:spPr>
          <a:xfrm flipH="1">
            <a:off x="2919138" y="4579458"/>
            <a:ext cx="658767" cy="30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17D949-F9AA-5897-AAEF-C18AE738EA86}"/>
              </a:ext>
            </a:extLst>
          </p:cNvPr>
          <p:cNvCxnSpPr>
            <a:cxnSpLocks/>
            <a:endCxn id="17" idx="0"/>
          </p:cNvCxnSpPr>
          <p:nvPr/>
        </p:nvCxnSpPr>
        <p:spPr>
          <a:xfrm>
            <a:off x="2913269" y="5150774"/>
            <a:ext cx="1" cy="28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40779E0-C9BA-DEE9-0F0C-9A9A86720D51}"/>
              </a:ext>
            </a:extLst>
          </p:cNvPr>
          <p:cNvCxnSpPr>
            <a:cxnSpLocks/>
          </p:cNvCxnSpPr>
          <p:nvPr/>
        </p:nvCxnSpPr>
        <p:spPr>
          <a:xfrm>
            <a:off x="2913269" y="5717576"/>
            <a:ext cx="1" cy="28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458910-9DDD-4119-BD19-38FA83522FFA}"/>
              </a:ext>
            </a:extLst>
          </p:cNvPr>
          <p:cNvCxnSpPr>
            <a:cxnSpLocks/>
            <a:stCxn id="15" idx="2"/>
            <a:endCxn id="24" idx="0"/>
          </p:cNvCxnSpPr>
          <p:nvPr/>
        </p:nvCxnSpPr>
        <p:spPr>
          <a:xfrm>
            <a:off x="3577905" y="4579458"/>
            <a:ext cx="420569" cy="144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F2E0BCA-73DA-9E47-AA9C-9B5D7DEB89C1}"/>
              </a:ext>
            </a:extLst>
          </p:cNvPr>
          <p:cNvSpPr/>
          <p:nvPr/>
        </p:nvSpPr>
        <p:spPr>
          <a:xfrm>
            <a:off x="3577904" y="6028334"/>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c=1</a:t>
            </a:r>
          </a:p>
        </p:txBody>
      </p:sp>
      <p:cxnSp>
        <p:nvCxnSpPr>
          <p:cNvPr id="30" name="Straight Connector 29">
            <a:extLst>
              <a:ext uri="{FF2B5EF4-FFF2-40B4-BE49-F238E27FC236}">
                <a16:creationId xmlns:a16="http://schemas.microsoft.com/office/drawing/2014/main" id="{CEAE8449-7CDE-BCC3-5B24-390B8FB53ADC}"/>
              </a:ext>
            </a:extLst>
          </p:cNvPr>
          <p:cNvCxnSpPr>
            <a:stCxn id="18" idx="3"/>
            <a:endCxn id="24" idx="1"/>
          </p:cNvCxnSpPr>
          <p:nvPr/>
        </p:nvCxnSpPr>
        <p:spPr>
          <a:xfrm>
            <a:off x="3333840" y="6161414"/>
            <a:ext cx="24406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9B0F9711-6F26-ABAB-B20E-0F0957459EBB}"/>
              </a:ext>
            </a:extLst>
          </p:cNvPr>
          <p:cNvSpPr/>
          <p:nvPr/>
        </p:nvSpPr>
        <p:spPr>
          <a:xfrm>
            <a:off x="5323258" y="4309088"/>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Null</a:t>
            </a:r>
          </a:p>
        </p:txBody>
      </p:sp>
      <p:sp>
        <p:nvSpPr>
          <p:cNvPr id="32" name="Rectangle 31">
            <a:extLst>
              <a:ext uri="{FF2B5EF4-FFF2-40B4-BE49-F238E27FC236}">
                <a16:creationId xmlns:a16="http://schemas.microsoft.com/office/drawing/2014/main" id="{F550A2BB-B30F-F9D3-0A56-46359C159FA0}"/>
              </a:ext>
            </a:extLst>
          </p:cNvPr>
          <p:cNvSpPr/>
          <p:nvPr/>
        </p:nvSpPr>
        <p:spPr>
          <a:xfrm>
            <a:off x="4664491" y="4881492"/>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a=2</a:t>
            </a:r>
          </a:p>
        </p:txBody>
      </p:sp>
      <p:sp>
        <p:nvSpPr>
          <p:cNvPr id="33" name="Rectangle 32">
            <a:extLst>
              <a:ext uri="{FF2B5EF4-FFF2-40B4-BE49-F238E27FC236}">
                <a16:creationId xmlns:a16="http://schemas.microsoft.com/office/drawing/2014/main" id="{E0A5C968-5552-C80C-085F-C1B1A0E7C0A5}"/>
              </a:ext>
            </a:extLst>
          </p:cNvPr>
          <p:cNvSpPr/>
          <p:nvPr/>
        </p:nvSpPr>
        <p:spPr>
          <a:xfrm>
            <a:off x="4658623" y="5436362"/>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b=2</a:t>
            </a:r>
          </a:p>
        </p:txBody>
      </p:sp>
      <p:sp>
        <p:nvSpPr>
          <p:cNvPr id="34" name="Rectangle 33">
            <a:extLst>
              <a:ext uri="{FF2B5EF4-FFF2-40B4-BE49-F238E27FC236}">
                <a16:creationId xmlns:a16="http://schemas.microsoft.com/office/drawing/2014/main" id="{9575FC2A-0DF5-4331-47BC-AE843945CAB7}"/>
              </a:ext>
            </a:extLst>
          </p:cNvPr>
          <p:cNvSpPr/>
          <p:nvPr/>
        </p:nvSpPr>
        <p:spPr>
          <a:xfrm>
            <a:off x="4658624" y="6024124"/>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c=1</a:t>
            </a:r>
          </a:p>
        </p:txBody>
      </p:sp>
      <p:cxnSp>
        <p:nvCxnSpPr>
          <p:cNvPr id="35" name="Straight Arrow Connector 34">
            <a:extLst>
              <a:ext uri="{FF2B5EF4-FFF2-40B4-BE49-F238E27FC236}">
                <a16:creationId xmlns:a16="http://schemas.microsoft.com/office/drawing/2014/main" id="{226FEA71-52B0-EEF2-F6D9-454A6D819513}"/>
              </a:ext>
            </a:extLst>
          </p:cNvPr>
          <p:cNvCxnSpPr>
            <a:stCxn id="31" idx="2"/>
            <a:endCxn id="32" idx="0"/>
          </p:cNvCxnSpPr>
          <p:nvPr/>
        </p:nvCxnSpPr>
        <p:spPr>
          <a:xfrm flipH="1">
            <a:off x="5085061" y="4575248"/>
            <a:ext cx="658767" cy="30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701AE4-8CFE-F0CE-8961-6FA3DA1381B9}"/>
              </a:ext>
            </a:extLst>
          </p:cNvPr>
          <p:cNvCxnSpPr>
            <a:cxnSpLocks/>
            <a:endCxn id="33" idx="0"/>
          </p:cNvCxnSpPr>
          <p:nvPr/>
        </p:nvCxnSpPr>
        <p:spPr>
          <a:xfrm>
            <a:off x="5079192" y="5146564"/>
            <a:ext cx="1" cy="28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92BC96F-6B16-F2FA-26F0-23B87FD7DB1E}"/>
              </a:ext>
            </a:extLst>
          </p:cNvPr>
          <p:cNvCxnSpPr>
            <a:cxnSpLocks/>
          </p:cNvCxnSpPr>
          <p:nvPr/>
        </p:nvCxnSpPr>
        <p:spPr>
          <a:xfrm>
            <a:off x="5079192" y="5713366"/>
            <a:ext cx="1" cy="28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2F29690-E323-6D38-0B71-AA4BD68A842F}"/>
              </a:ext>
            </a:extLst>
          </p:cNvPr>
          <p:cNvCxnSpPr>
            <a:cxnSpLocks/>
            <a:stCxn id="31" idx="2"/>
            <a:endCxn id="39" idx="0"/>
          </p:cNvCxnSpPr>
          <p:nvPr/>
        </p:nvCxnSpPr>
        <p:spPr>
          <a:xfrm>
            <a:off x="5743828" y="4575248"/>
            <a:ext cx="420569" cy="144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73CEA1-2C03-47C5-4AB5-18DE744DD22B}"/>
              </a:ext>
            </a:extLst>
          </p:cNvPr>
          <p:cNvSpPr/>
          <p:nvPr/>
        </p:nvSpPr>
        <p:spPr>
          <a:xfrm>
            <a:off x="5743827" y="6024124"/>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c=1</a:t>
            </a:r>
          </a:p>
        </p:txBody>
      </p:sp>
      <p:cxnSp>
        <p:nvCxnSpPr>
          <p:cNvPr id="40" name="Straight Connector 39">
            <a:extLst>
              <a:ext uri="{FF2B5EF4-FFF2-40B4-BE49-F238E27FC236}">
                <a16:creationId xmlns:a16="http://schemas.microsoft.com/office/drawing/2014/main" id="{6025F4FA-0F33-B4A3-156D-8EC65A093F69}"/>
              </a:ext>
            </a:extLst>
          </p:cNvPr>
          <p:cNvCxnSpPr>
            <a:stCxn id="34" idx="3"/>
            <a:endCxn id="39" idx="1"/>
          </p:cNvCxnSpPr>
          <p:nvPr/>
        </p:nvCxnSpPr>
        <p:spPr>
          <a:xfrm>
            <a:off x="5499763" y="6157204"/>
            <a:ext cx="24406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Rectangle 40">
            <a:extLst>
              <a:ext uri="{FF2B5EF4-FFF2-40B4-BE49-F238E27FC236}">
                <a16:creationId xmlns:a16="http://schemas.microsoft.com/office/drawing/2014/main" id="{7BE96D5A-B4BE-4C38-10AF-5EDCB61DA5FF}"/>
              </a:ext>
            </a:extLst>
          </p:cNvPr>
          <p:cNvSpPr/>
          <p:nvPr/>
        </p:nvSpPr>
        <p:spPr>
          <a:xfrm>
            <a:off x="7600570" y="4319247"/>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Null</a:t>
            </a:r>
          </a:p>
        </p:txBody>
      </p:sp>
      <p:sp>
        <p:nvSpPr>
          <p:cNvPr id="42" name="Rectangle 41">
            <a:extLst>
              <a:ext uri="{FF2B5EF4-FFF2-40B4-BE49-F238E27FC236}">
                <a16:creationId xmlns:a16="http://schemas.microsoft.com/office/drawing/2014/main" id="{A6B4AECB-FA09-8DD7-9CF9-B7F33AD21580}"/>
              </a:ext>
            </a:extLst>
          </p:cNvPr>
          <p:cNvSpPr/>
          <p:nvPr/>
        </p:nvSpPr>
        <p:spPr>
          <a:xfrm>
            <a:off x="6941803" y="4891651"/>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a=2</a:t>
            </a:r>
          </a:p>
        </p:txBody>
      </p:sp>
      <p:sp>
        <p:nvSpPr>
          <p:cNvPr id="43" name="Rectangle 42">
            <a:extLst>
              <a:ext uri="{FF2B5EF4-FFF2-40B4-BE49-F238E27FC236}">
                <a16:creationId xmlns:a16="http://schemas.microsoft.com/office/drawing/2014/main" id="{14BB6030-423A-1AE9-A46C-5B930945889E}"/>
              </a:ext>
            </a:extLst>
          </p:cNvPr>
          <p:cNvSpPr/>
          <p:nvPr/>
        </p:nvSpPr>
        <p:spPr>
          <a:xfrm>
            <a:off x="6935935" y="5446521"/>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b=2</a:t>
            </a:r>
          </a:p>
        </p:txBody>
      </p:sp>
      <p:sp>
        <p:nvSpPr>
          <p:cNvPr id="44" name="Rectangle 43">
            <a:extLst>
              <a:ext uri="{FF2B5EF4-FFF2-40B4-BE49-F238E27FC236}">
                <a16:creationId xmlns:a16="http://schemas.microsoft.com/office/drawing/2014/main" id="{E7A6C569-45C5-81CC-4CBE-D1A16E74425D}"/>
              </a:ext>
            </a:extLst>
          </p:cNvPr>
          <p:cNvSpPr/>
          <p:nvPr/>
        </p:nvSpPr>
        <p:spPr>
          <a:xfrm>
            <a:off x="6935936" y="6034283"/>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c=1</a:t>
            </a:r>
          </a:p>
        </p:txBody>
      </p:sp>
      <p:cxnSp>
        <p:nvCxnSpPr>
          <p:cNvPr id="45" name="Straight Arrow Connector 44">
            <a:extLst>
              <a:ext uri="{FF2B5EF4-FFF2-40B4-BE49-F238E27FC236}">
                <a16:creationId xmlns:a16="http://schemas.microsoft.com/office/drawing/2014/main" id="{743D419B-6B9B-B1D2-1D6B-FB58317FBBDE}"/>
              </a:ext>
            </a:extLst>
          </p:cNvPr>
          <p:cNvCxnSpPr>
            <a:stCxn id="41" idx="2"/>
            <a:endCxn id="42" idx="0"/>
          </p:cNvCxnSpPr>
          <p:nvPr/>
        </p:nvCxnSpPr>
        <p:spPr>
          <a:xfrm flipH="1">
            <a:off x="7362373" y="4585407"/>
            <a:ext cx="658767" cy="30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5B40DB-2E77-5A9B-FB8D-49DEFE474CE9}"/>
              </a:ext>
            </a:extLst>
          </p:cNvPr>
          <p:cNvCxnSpPr>
            <a:cxnSpLocks/>
            <a:endCxn id="43" idx="0"/>
          </p:cNvCxnSpPr>
          <p:nvPr/>
        </p:nvCxnSpPr>
        <p:spPr>
          <a:xfrm>
            <a:off x="7356504" y="5156723"/>
            <a:ext cx="1" cy="28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8C5973-954F-FC98-384C-2F10DCD3D153}"/>
              </a:ext>
            </a:extLst>
          </p:cNvPr>
          <p:cNvCxnSpPr>
            <a:cxnSpLocks/>
          </p:cNvCxnSpPr>
          <p:nvPr/>
        </p:nvCxnSpPr>
        <p:spPr>
          <a:xfrm>
            <a:off x="7356504" y="5723525"/>
            <a:ext cx="1" cy="28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6A11DD4-82B9-AADC-CF93-A197FD38E428}"/>
              </a:ext>
            </a:extLst>
          </p:cNvPr>
          <p:cNvCxnSpPr>
            <a:cxnSpLocks/>
            <a:stCxn id="41" idx="2"/>
            <a:endCxn id="81" idx="0"/>
          </p:cNvCxnSpPr>
          <p:nvPr/>
        </p:nvCxnSpPr>
        <p:spPr>
          <a:xfrm>
            <a:off x="8021140" y="4585407"/>
            <a:ext cx="420569" cy="144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C511EC6-F9DF-9556-909F-EBA5F4A3CBBA}"/>
              </a:ext>
            </a:extLst>
          </p:cNvPr>
          <p:cNvSpPr/>
          <p:nvPr/>
        </p:nvSpPr>
        <p:spPr>
          <a:xfrm>
            <a:off x="8021139" y="6034283"/>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c=1</a:t>
            </a:r>
          </a:p>
        </p:txBody>
      </p:sp>
      <p:cxnSp>
        <p:nvCxnSpPr>
          <p:cNvPr id="82" name="Straight Connector 81">
            <a:extLst>
              <a:ext uri="{FF2B5EF4-FFF2-40B4-BE49-F238E27FC236}">
                <a16:creationId xmlns:a16="http://schemas.microsoft.com/office/drawing/2014/main" id="{021AB62E-4023-F25A-3E54-A5B4CCD2A680}"/>
              </a:ext>
            </a:extLst>
          </p:cNvPr>
          <p:cNvCxnSpPr>
            <a:stCxn id="44" idx="3"/>
            <a:endCxn id="81" idx="1"/>
          </p:cNvCxnSpPr>
          <p:nvPr/>
        </p:nvCxnSpPr>
        <p:spPr>
          <a:xfrm>
            <a:off x="7777075" y="6167363"/>
            <a:ext cx="24406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3" name="Rectangle 82">
            <a:extLst>
              <a:ext uri="{FF2B5EF4-FFF2-40B4-BE49-F238E27FC236}">
                <a16:creationId xmlns:a16="http://schemas.microsoft.com/office/drawing/2014/main" id="{587F347B-ED53-85FD-EA3C-08B7362CA251}"/>
              </a:ext>
            </a:extLst>
          </p:cNvPr>
          <p:cNvSpPr/>
          <p:nvPr/>
        </p:nvSpPr>
        <p:spPr>
          <a:xfrm>
            <a:off x="9127670" y="6034283"/>
            <a:ext cx="841139" cy="2661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c=1</a:t>
            </a:r>
          </a:p>
        </p:txBody>
      </p:sp>
      <p:cxnSp>
        <p:nvCxnSpPr>
          <p:cNvPr id="84" name="Straight Arrow Connector 83">
            <a:extLst>
              <a:ext uri="{FF2B5EF4-FFF2-40B4-BE49-F238E27FC236}">
                <a16:creationId xmlns:a16="http://schemas.microsoft.com/office/drawing/2014/main" id="{21086B65-50D6-02E2-5BCB-7F28B33DD1C4}"/>
              </a:ext>
            </a:extLst>
          </p:cNvPr>
          <p:cNvCxnSpPr>
            <a:cxnSpLocks/>
            <a:endCxn id="83" idx="0"/>
          </p:cNvCxnSpPr>
          <p:nvPr/>
        </p:nvCxnSpPr>
        <p:spPr>
          <a:xfrm>
            <a:off x="7297303" y="5164543"/>
            <a:ext cx="2250937" cy="86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8397F6A-0F52-7252-D260-4427E6B004DE}"/>
              </a:ext>
            </a:extLst>
          </p:cNvPr>
          <p:cNvCxnSpPr/>
          <p:nvPr/>
        </p:nvCxnSpPr>
        <p:spPr>
          <a:xfrm>
            <a:off x="8872942" y="6157204"/>
            <a:ext cx="24406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8" name="TextBox 87">
            <a:extLst>
              <a:ext uri="{FF2B5EF4-FFF2-40B4-BE49-F238E27FC236}">
                <a16:creationId xmlns:a16="http://schemas.microsoft.com/office/drawing/2014/main" id="{1EBC7967-6369-63DD-B95A-524CB1FB82F9}"/>
              </a:ext>
            </a:extLst>
          </p:cNvPr>
          <p:cNvSpPr txBox="1"/>
          <p:nvPr/>
        </p:nvSpPr>
        <p:spPr>
          <a:xfrm>
            <a:off x="5101288" y="1442676"/>
            <a:ext cx="2425785" cy="369332"/>
          </a:xfrm>
          <a:prstGeom prst="rect">
            <a:avLst/>
          </a:prstGeom>
          <a:noFill/>
        </p:spPr>
        <p:txBody>
          <a:bodyPr wrap="square">
            <a:spAutoFit/>
          </a:bodyPr>
          <a:lstStyle/>
          <a:p>
            <a:r>
              <a:rPr lang="en-IN"/>
              <a:t>Frequent Pattern set </a:t>
            </a:r>
          </a:p>
        </p:txBody>
      </p:sp>
    </p:spTree>
    <p:extLst>
      <p:ext uri="{BB962C8B-B14F-4D97-AF65-F5344CB8AC3E}">
        <p14:creationId xmlns:p14="http://schemas.microsoft.com/office/powerpoint/2010/main" val="285316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133364" cy="4905689"/>
          </a:xfrm>
        </p:spPr>
        <p:txBody>
          <a:bodyPr vert="horz" lIns="91440" tIns="45720" rIns="91440" bIns="45720" rtlCol="0">
            <a:noAutofit/>
          </a:bodyPr>
          <a:lstStyle/>
          <a:p>
            <a:pPr marL="0" indent="0">
              <a:buNone/>
            </a:pPr>
            <a:r>
              <a:rPr lang="en-US">
                <a:solidFill>
                  <a:srgbClr val="5583D1"/>
                </a:solidFill>
              </a:rPr>
              <a:t>FP-Growth Algorithm</a:t>
            </a:r>
          </a:p>
          <a:p>
            <a:pPr marL="0" indent="0">
              <a:buNone/>
            </a:pPr>
            <a:r>
              <a:rPr lang="en-IN" sz="2400">
                <a:solidFill>
                  <a:schemeClr val="tx1">
                    <a:lumMod val="95000"/>
                    <a:lumOff val="5000"/>
                  </a:schemeClr>
                </a:solidFill>
              </a:rPr>
              <a:t>Introduction to FP-Growth Algorithm</a:t>
            </a:r>
          </a:p>
          <a:p>
            <a:pPr marL="0" indent="0">
              <a:buNone/>
            </a:pPr>
            <a:r>
              <a:rPr lang="en-US" sz="2400">
                <a:solidFill>
                  <a:srgbClr val="242424"/>
                </a:solidFill>
              </a:rPr>
              <a:t>FP-Growth Algorithm steps</a:t>
            </a:r>
          </a:p>
          <a:p>
            <a:pPr marL="1881187" lvl="3" indent="0" algn="just">
              <a:lnSpc>
                <a:spcPct val="10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5" name="Table 4">
            <a:extLst>
              <a:ext uri="{FF2B5EF4-FFF2-40B4-BE49-F238E27FC236}">
                <a16:creationId xmlns:a16="http://schemas.microsoft.com/office/drawing/2014/main" id="{75CAEFEC-FB5D-0B1E-8E8F-9B3CD0D97B2A}"/>
              </a:ext>
            </a:extLst>
          </p:cNvPr>
          <p:cNvGraphicFramePr>
            <a:graphicFrameLocks noGrp="1"/>
          </p:cNvGraphicFramePr>
          <p:nvPr>
            <p:extLst>
              <p:ext uri="{D42A27DB-BD31-4B8C-83A1-F6EECF244321}">
                <p14:modId xmlns:p14="http://schemas.microsoft.com/office/powerpoint/2010/main" val="3228383923"/>
              </p:ext>
            </p:extLst>
          </p:nvPr>
        </p:nvGraphicFramePr>
        <p:xfrm>
          <a:off x="1681300" y="3055706"/>
          <a:ext cx="4841420" cy="1500012"/>
        </p:xfrm>
        <a:graphic>
          <a:graphicData uri="http://schemas.openxmlformats.org/drawingml/2006/table">
            <a:tbl>
              <a:tblPr firstRow="1" bandRow="1">
                <a:tableStyleId>{5C22544A-7EE6-4342-B048-85BDC9FD1C3A}</a:tableStyleId>
              </a:tblPr>
              <a:tblGrid>
                <a:gridCol w="2058749">
                  <a:extLst>
                    <a:ext uri="{9D8B030D-6E8A-4147-A177-3AD203B41FA5}">
                      <a16:colId xmlns:a16="http://schemas.microsoft.com/office/drawing/2014/main" val="1606802539"/>
                    </a:ext>
                  </a:extLst>
                </a:gridCol>
                <a:gridCol w="2782671">
                  <a:extLst>
                    <a:ext uri="{9D8B030D-6E8A-4147-A177-3AD203B41FA5}">
                      <a16:colId xmlns:a16="http://schemas.microsoft.com/office/drawing/2014/main" val="2472658925"/>
                    </a:ext>
                  </a:extLst>
                </a:gridCol>
              </a:tblGrid>
              <a:tr h="370770">
                <a:tc>
                  <a:txBody>
                    <a:bodyPr/>
                    <a:lstStyle/>
                    <a:p>
                      <a:r>
                        <a:rPr lang="en-IN"/>
                        <a:t>Items</a:t>
                      </a:r>
                    </a:p>
                  </a:txBody>
                  <a:tcPr>
                    <a:solidFill>
                      <a:schemeClr val="tx2">
                        <a:lumMod val="60000"/>
                        <a:lumOff val="40000"/>
                      </a:schemeClr>
                    </a:solidFill>
                  </a:tcPr>
                </a:tc>
                <a:tc>
                  <a:txBody>
                    <a:bodyPr/>
                    <a:lstStyle/>
                    <a:p>
                      <a:r>
                        <a:rPr lang="en-IN"/>
                        <a:t>Conditional Pattern Base</a:t>
                      </a:r>
                    </a:p>
                  </a:txBody>
                  <a:tcPr>
                    <a:solidFill>
                      <a:schemeClr val="tx2">
                        <a:lumMod val="60000"/>
                        <a:lumOff val="40000"/>
                      </a:schemeClr>
                    </a:solidFill>
                  </a:tcPr>
                </a:tc>
                <a:extLst>
                  <a:ext uri="{0D108BD9-81ED-4DB2-BD59-A6C34878D82A}">
                    <a16:rowId xmlns:a16="http://schemas.microsoft.com/office/drawing/2014/main" val="2615408450"/>
                  </a:ext>
                </a:extLst>
              </a:tr>
              <a:tr h="387702">
                <a:tc>
                  <a:txBody>
                    <a:bodyPr/>
                    <a:lstStyle/>
                    <a:p>
                      <a:r>
                        <a:rPr lang="en-IN"/>
                        <a:t>c</a:t>
                      </a:r>
                    </a:p>
                  </a:txBody>
                  <a:tcPr>
                    <a:solidFill>
                      <a:schemeClr val="tx2">
                        <a:lumMod val="20000"/>
                        <a:lumOff val="80000"/>
                      </a:schemeClr>
                    </a:solidFill>
                  </a:tcPr>
                </a:tc>
                <a:tc>
                  <a:txBody>
                    <a:bodyPr/>
                    <a:lstStyle/>
                    <a:p>
                      <a:r>
                        <a:rPr lang="en-IN"/>
                        <a:t>{{a b:1},{a:1}</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{{a:2}}</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a</a:t>
                      </a:r>
                    </a:p>
                  </a:txBody>
                  <a:tcPr>
                    <a:solidFill>
                      <a:schemeClr val="tx2">
                        <a:lumMod val="20000"/>
                        <a:lumOff val="80000"/>
                      </a:schemeClr>
                    </a:solidFill>
                  </a:tcPr>
                </a:tc>
                <a:tc>
                  <a:txBody>
                    <a:bodyPr/>
                    <a:lstStyle/>
                    <a:p>
                      <a:endParaRPr lang="en-IN"/>
                    </a:p>
                  </a:txBody>
                  <a:tcPr>
                    <a:solidFill>
                      <a:schemeClr val="tx2">
                        <a:lumMod val="20000"/>
                        <a:lumOff val="80000"/>
                      </a:schemeClr>
                    </a:solidFill>
                  </a:tcPr>
                </a:tc>
                <a:extLst>
                  <a:ext uri="{0D108BD9-81ED-4DB2-BD59-A6C34878D82A}">
                    <a16:rowId xmlns:a16="http://schemas.microsoft.com/office/drawing/2014/main" val="496567702"/>
                  </a:ext>
                </a:extLst>
              </a:tr>
            </a:tbl>
          </a:graphicData>
        </a:graphic>
      </p:graphicFrame>
      <p:graphicFrame>
        <p:nvGraphicFramePr>
          <p:cNvPr id="6" name="Table 5">
            <a:extLst>
              <a:ext uri="{FF2B5EF4-FFF2-40B4-BE49-F238E27FC236}">
                <a16:creationId xmlns:a16="http://schemas.microsoft.com/office/drawing/2014/main" id="{1CED2947-FF49-8BAC-7601-868AE456FD6F}"/>
              </a:ext>
            </a:extLst>
          </p:cNvPr>
          <p:cNvGraphicFramePr>
            <a:graphicFrameLocks noGrp="1"/>
          </p:cNvGraphicFramePr>
          <p:nvPr>
            <p:extLst>
              <p:ext uri="{D42A27DB-BD31-4B8C-83A1-F6EECF244321}">
                <p14:modId xmlns:p14="http://schemas.microsoft.com/office/powerpoint/2010/main" val="1621073550"/>
              </p:ext>
            </p:extLst>
          </p:nvPr>
        </p:nvGraphicFramePr>
        <p:xfrm>
          <a:off x="1681300" y="4710217"/>
          <a:ext cx="8163740" cy="1752390"/>
        </p:xfrm>
        <a:graphic>
          <a:graphicData uri="http://schemas.openxmlformats.org/drawingml/2006/table">
            <a:tbl>
              <a:tblPr firstRow="1" bandRow="1">
                <a:tableStyleId>{5C22544A-7EE6-4342-B048-85BDC9FD1C3A}</a:tableStyleId>
              </a:tblPr>
              <a:tblGrid>
                <a:gridCol w="2204472">
                  <a:extLst>
                    <a:ext uri="{9D8B030D-6E8A-4147-A177-3AD203B41FA5}">
                      <a16:colId xmlns:a16="http://schemas.microsoft.com/office/drawing/2014/main" val="1606802539"/>
                    </a:ext>
                  </a:extLst>
                </a:gridCol>
                <a:gridCol w="2979634">
                  <a:extLst>
                    <a:ext uri="{9D8B030D-6E8A-4147-A177-3AD203B41FA5}">
                      <a16:colId xmlns:a16="http://schemas.microsoft.com/office/drawing/2014/main" val="2472658925"/>
                    </a:ext>
                  </a:extLst>
                </a:gridCol>
                <a:gridCol w="2979634">
                  <a:extLst>
                    <a:ext uri="{9D8B030D-6E8A-4147-A177-3AD203B41FA5}">
                      <a16:colId xmlns:a16="http://schemas.microsoft.com/office/drawing/2014/main" val="840448939"/>
                    </a:ext>
                  </a:extLst>
                </a:gridCol>
              </a:tblGrid>
              <a:tr h="370770">
                <a:tc>
                  <a:txBody>
                    <a:bodyPr/>
                    <a:lstStyle/>
                    <a:p>
                      <a:r>
                        <a:rPr lang="en-IN"/>
                        <a:t>Items</a:t>
                      </a:r>
                    </a:p>
                  </a:txBody>
                  <a:tcPr>
                    <a:solidFill>
                      <a:schemeClr val="tx2">
                        <a:lumMod val="60000"/>
                        <a:lumOff val="40000"/>
                      </a:schemeClr>
                    </a:solidFill>
                  </a:tcPr>
                </a:tc>
                <a:tc>
                  <a:txBody>
                    <a:bodyPr/>
                    <a:lstStyle/>
                    <a:p>
                      <a:r>
                        <a:rPr lang="en-IN"/>
                        <a:t>Conditional Pattern Base</a:t>
                      </a:r>
                    </a:p>
                  </a:txBody>
                  <a:tcPr>
                    <a:solidFill>
                      <a:schemeClr val="tx2">
                        <a:lumMod val="60000"/>
                        <a:lumOff val="40000"/>
                      </a:schemeClr>
                    </a:solidFill>
                  </a:tcPr>
                </a:tc>
                <a:tc>
                  <a:txBody>
                    <a:bodyPr/>
                    <a:lstStyle/>
                    <a:p>
                      <a:r>
                        <a:rPr lang="en-IN"/>
                        <a:t>Conditional Frequent  Pattern Tree</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c</a:t>
                      </a:r>
                    </a:p>
                  </a:txBody>
                  <a:tcPr>
                    <a:solidFill>
                      <a:schemeClr val="tx2">
                        <a:lumMod val="20000"/>
                        <a:lumOff val="80000"/>
                      </a:schemeClr>
                    </a:solidFill>
                  </a:tcPr>
                </a:tc>
                <a:tc>
                  <a:txBody>
                    <a:bodyPr/>
                    <a:lstStyle/>
                    <a:p>
                      <a:r>
                        <a:rPr lang="en-IN"/>
                        <a:t>{{a b:1},{a:1}</a:t>
                      </a:r>
                    </a:p>
                  </a:txBody>
                  <a:tcPr>
                    <a:solidFill>
                      <a:schemeClr val="tx2">
                        <a:lumMod val="20000"/>
                        <a:lumOff val="80000"/>
                      </a:schemeClr>
                    </a:solidFill>
                  </a:tcPr>
                </a:tc>
                <a:tc>
                  <a:txBody>
                    <a:bodyPr/>
                    <a:lstStyle/>
                    <a:p>
                      <a:r>
                        <a:rPr lang="en-IN"/>
                        <a:t>{a:2}</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{{a:2}}</a:t>
                      </a:r>
                    </a:p>
                  </a:txBody>
                  <a:tcPr>
                    <a:solidFill>
                      <a:schemeClr val="tx2">
                        <a:lumMod val="20000"/>
                        <a:lumOff val="80000"/>
                      </a:schemeClr>
                    </a:solidFill>
                  </a:tcPr>
                </a:tc>
                <a:tc>
                  <a:txBody>
                    <a:bodyPr/>
                    <a:lstStyle/>
                    <a:p>
                      <a:r>
                        <a:rPr lang="en-IN"/>
                        <a:t>{a:2}</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a</a:t>
                      </a:r>
                    </a:p>
                  </a:txBody>
                  <a:tcPr>
                    <a:solidFill>
                      <a:schemeClr val="tx2">
                        <a:lumMod val="20000"/>
                        <a:lumOff val="80000"/>
                      </a:schemeClr>
                    </a:solidFill>
                  </a:tcPr>
                </a:tc>
                <a:tc>
                  <a:txBody>
                    <a:bodyPr/>
                    <a:lstStyle/>
                    <a:p>
                      <a:endParaRPr lang="en-IN"/>
                    </a:p>
                  </a:txBody>
                  <a:tcPr>
                    <a:solidFill>
                      <a:schemeClr val="tx2">
                        <a:lumMod val="20000"/>
                        <a:lumOff val="80000"/>
                      </a:schemeClr>
                    </a:solidFill>
                  </a:tcPr>
                </a:tc>
                <a:tc>
                  <a:txBody>
                    <a:bodyPr/>
                    <a:lstStyle/>
                    <a:p>
                      <a:endParaRPr lang="en-IN"/>
                    </a:p>
                  </a:txBody>
                  <a:tcPr>
                    <a:solidFill>
                      <a:schemeClr val="tx2">
                        <a:lumMod val="20000"/>
                        <a:lumOff val="80000"/>
                      </a:schemeClr>
                    </a:solidFill>
                  </a:tcPr>
                </a:tc>
                <a:extLst>
                  <a:ext uri="{0D108BD9-81ED-4DB2-BD59-A6C34878D82A}">
                    <a16:rowId xmlns:a16="http://schemas.microsoft.com/office/drawing/2014/main" val="496567702"/>
                  </a:ext>
                </a:extLst>
              </a:tr>
            </a:tbl>
          </a:graphicData>
        </a:graphic>
      </p:graphicFrame>
    </p:spTree>
    <p:extLst>
      <p:ext uri="{BB962C8B-B14F-4D97-AF65-F5344CB8AC3E}">
        <p14:creationId xmlns:p14="http://schemas.microsoft.com/office/powerpoint/2010/main" val="125087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133364" cy="4905689"/>
              </a:xfrm>
            </p:spPr>
            <p:txBody>
              <a:bodyPr vert="horz" lIns="91440" tIns="45720" rIns="91440" bIns="45720" rtlCol="0">
                <a:noAutofit/>
              </a:bodyPr>
              <a:lstStyle/>
              <a:p>
                <a:pPr marL="0" indent="0">
                  <a:buNone/>
                </a:pPr>
                <a:r>
                  <a:rPr lang="en-US">
                    <a:solidFill>
                      <a:srgbClr val="5583D1"/>
                    </a:solidFill>
                  </a:rPr>
                  <a:t>FP-Growth Algorithm</a:t>
                </a:r>
              </a:p>
              <a:p>
                <a:pPr marL="0" indent="0">
                  <a:buNone/>
                </a:pPr>
                <a:r>
                  <a:rPr lang="en-IN" sz="2400">
                    <a:solidFill>
                      <a:schemeClr val="tx1">
                        <a:lumMod val="95000"/>
                        <a:lumOff val="5000"/>
                      </a:schemeClr>
                    </a:solidFill>
                  </a:rPr>
                  <a:t>Introduction to FP-Growth Algorithm</a:t>
                </a:r>
              </a:p>
              <a:p>
                <a:pPr marL="0" indent="0">
                  <a:buNone/>
                </a:pPr>
                <a:r>
                  <a:rPr lang="en-US" sz="2400">
                    <a:solidFill>
                      <a:srgbClr val="242424"/>
                    </a:solidFill>
                  </a:rPr>
                  <a:t>FP-Growth Algorithm steps</a:t>
                </a:r>
              </a:p>
              <a:p>
                <a:pPr marL="1881187" lvl="3" indent="0" algn="just">
                  <a:lnSpc>
                    <a:spcPct val="10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800100" lvl="3" indent="-342900" algn="just">
                  <a:lnSpc>
                    <a:spcPct val="100000"/>
                  </a:lnSpc>
                  <a:spcBef>
                    <a:spcPts val="1000"/>
                  </a:spcBef>
                </a:pPr>
                <a:r>
                  <a:rPr lang="en-US" sz="2400">
                    <a:solidFill>
                      <a:srgbClr val="242424"/>
                    </a:solidFill>
                    <a:cs typeface="Calibri" panose="020F0502020204030204" pitchFamily="34" charset="0"/>
                  </a:rPr>
                  <a:t>For each row, two types of association rules can be inferred for example for the first row which contains the element, the rules a</a:t>
                </a:r>
                <a14:m>
                  <m:oMath xmlns:m="http://schemas.openxmlformats.org/officeDocument/2006/math">
                    <m:r>
                      <a:rPr lang="en-US" sz="2400" i="1" smtClean="0">
                        <a:solidFill>
                          <a:srgbClr val="242424"/>
                        </a:solidFill>
                        <a:latin typeface="Cambria Math" panose="02040503050406030204" pitchFamily="18" charset="0"/>
                        <a:ea typeface="Cambria Math" panose="02040503050406030204" pitchFamily="18" charset="0"/>
                        <a:cs typeface="Calibri" panose="020F0502020204030204" pitchFamily="34" charset="0"/>
                      </a:rPr>
                      <m:t>→</m:t>
                    </m:r>
                  </m:oMath>
                </a14:m>
                <a:r>
                  <a:rPr lang="en-US" sz="2400">
                    <a:solidFill>
                      <a:srgbClr val="242424"/>
                    </a:solidFill>
                    <a:cs typeface="Calibri" panose="020F0502020204030204" pitchFamily="34" charset="0"/>
                  </a:rPr>
                  <a:t> c and c</a:t>
                </a:r>
                <a:r>
                  <a:rPr lang="en-US" sz="2400">
                    <a:solidFill>
                      <a:srgbClr val="242424"/>
                    </a:solidFill>
                    <a:ea typeface="Cambria Math" panose="02040503050406030204" pitchFamily="18" charset="0"/>
                    <a:cs typeface="Calibri" panose="020F0502020204030204" pitchFamily="34" charset="0"/>
                  </a:rPr>
                  <a:t> </a:t>
                </a:r>
                <a14:m>
                  <m:oMath xmlns:m="http://schemas.openxmlformats.org/officeDocument/2006/math">
                    <m:r>
                      <a:rPr lang="en-US" sz="2400" i="1">
                        <a:solidFill>
                          <a:srgbClr val="242424"/>
                        </a:solidFill>
                        <a:latin typeface="Cambria Math" panose="02040503050406030204" pitchFamily="18" charset="0"/>
                        <a:ea typeface="Cambria Math" panose="02040503050406030204" pitchFamily="18" charset="0"/>
                        <a:cs typeface="Calibri" panose="020F0502020204030204" pitchFamily="34" charset="0"/>
                      </a:rPr>
                      <m:t>→</m:t>
                    </m:r>
                  </m:oMath>
                </a14:m>
                <a:r>
                  <a:rPr lang="en-US" sz="2400">
                    <a:solidFill>
                      <a:srgbClr val="242424"/>
                    </a:solidFill>
                    <a:cs typeface="Calibri" panose="020F0502020204030204" pitchFamily="34" charset="0"/>
                  </a:rPr>
                  <a:t> a can be inferred.</a:t>
                </a:r>
                <a:endParaRPr lang="en-US"/>
              </a:p>
            </p:txBody>
          </p:sp>
        </mc:Choice>
        <mc:Fallback xmlns="">
          <p:sp>
            <p:nvSpPr>
              <p:cNvPr id="23" name="Text Placeholder 1">
                <a:extLst>
                  <a:ext uri="{FF2B5EF4-FFF2-40B4-BE49-F238E27FC236}">
                    <a16:creationId xmlns:a16="http://schemas.microsoft.com/office/drawing/2014/main" id="{CB50755A-C1C2-F4BF-54AD-71DDDC69BB2F}"/>
                  </a:ext>
                </a:extLst>
              </p:cNvPr>
              <p:cNvSpPr>
                <a:spLocks noGrp="1" noRot="1" noChangeAspect="1" noMove="1" noResize="1" noEditPoints="1" noAdjustHandles="1" noChangeArrowheads="1" noChangeShapeType="1" noTextEdit="1"/>
              </p:cNvSpPr>
              <p:nvPr>
                <p:ph type="body" sz="quarter" idx="13"/>
              </p:nvPr>
            </p:nvSpPr>
            <p:spPr>
              <a:xfrm>
                <a:off x="255996" y="1271588"/>
                <a:ext cx="11133364" cy="4905689"/>
              </a:xfrm>
              <a:blipFill>
                <a:blip r:embed="rId3"/>
                <a:stretch>
                  <a:fillRect l="-1150" t="-2114" r="-82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6" name="Table 5">
            <a:extLst>
              <a:ext uri="{FF2B5EF4-FFF2-40B4-BE49-F238E27FC236}">
                <a16:creationId xmlns:a16="http://schemas.microsoft.com/office/drawing/2014/main" id="{1CED2947-FF49-8BAC-7601-868AE456FD6F}"/>
              </a:ext>
            </a:extLst>
          </p:cNvPr>
          <p:cNvGraphicFramePr>
            <a:graphicFrameLocks noGrp="1"/>
          </p:cNvGraphicFramePr>
          <p:nvPr>
            <p:extLst>
              <p:ext uri="{D42A27DB-BD31-4B8C-83A1-F6EECF244321}">
                <p14:modId xmlns:p14="http://schemas.microsoft.com/office/powerpoint/2010/main" val="2628836387"/>
              </p:ext>
            </p:extLst>
          </p:nvPr>
        </p:nvGraphicFramePr>
        <p:xfrm>
          <a:off x="1798140" y="2982892"/>
          <a:ext cx="5184106" cy="1483080"/>
        </p:xfrm>
        <a:graphic>
          <a:graphicData uri="http://schemas.openxmlformats.org/drawingml/2006/table">
            <a:tbl>
              <a:tblPr firstRow="1" bandRow="1">
                <a:tableStyleId>{5C22544A-7EE6-4342-B048-85BDC9FD1C3A}</a:tableStyleId>
              </a:tblPr>
              <a:tblGrid>
                <a:gridCol w="2204472">
                  <a:extLst>
                    <a:ext uri="{9D8B030D-6E8A-4147-A177-3AD203B41FA5}">
                      <a16:colId xmlns:a16="http://schemas.microsoft.com/office/drawing/2014/main" val="1606802539"/>
                    </a:ext>
                  </a:extLst>
                </a:gridCol>
                <a:gridCol w="2979634">
                  <a:extLst>
                    <a:ext uri="{9D8B030D-6E8A-4147-A177-3AD203B41FA5}">
                      <a16:colId xmlns:a16="http://schemas.microsoft.com/office/drawing/2014/main" val="840448939"/>
                    </a:ext>
                  </a:extLst>
                </a:gridCol>
              </a:tblGrid>
              <a:tr h="370770">
                <a:tc>
                  <a:txBody>
                    <a:bodyPr/>
                    <a:lstStyle/>
                    <a:p>
                      <a:r>
                        <a:rPr lang="en-IN"/>
                        <a:t>Items</a:t>
                      </a:r>
                    </a:p>
                  </a:txBody>
                  <a:tcPr>
                    <a:solidFill>
                      <a:schemeClr val="tx2">
                        <a:lumMod val="60000"/>
                        <a:lumOff val="40000"/>
                      </a:schemeClr>
                    </a:solidFill>
                  </a:tcPr>
                </a:tc>
                <a:tc>
                  <a:txBody>
                    <a:bodyPr/>
                    <a:lstStyle/>
                    <a:p>
                      <a:r>
                        <a:rPr lang="en-IN"/>
                        <a:t>Frequent  Pattern Generated</a:t>
                      </a:r>
                    </a:p>
                  </a:txBody>
                  <a:tcPr>
                    <a:solidFill>
                      <a:schemeClr val="tx2">
                        <a:lumMod val="60000"/>
                        <a:lumOff val="40000"/>
                      </a:schemeClr>
                    </a:solidFill>
                  </a:tcPr>
                </a:tc>
                <a:extLst>
                  <a:ext uri="{0D108BD9-81ED-4DB2-BD59-A6C34878D82A}">
                    <a16:rowId xmlns:a16="http://schemas.microsoft.com/office/drawing/2014/main" val="2615408450"/>
                  </a:ext>
                </a:extLst>
              </a:tr>
              <a:tr h="370770">
                <a:tc>
                  <a:txBody>
                    <a:bodyPr/>
                    <a:lstStyle/>
                    <a:p>
                      <a:r>
                        <a:rPr lang="en-IN"/>
                        <a:t>c</a:t>
                      </a:r>
                    </a:p>
                  </a:txBody>
                  <a:tcPr>
                    <a:solidFill>
                      <a:schemeClr val="tx2">
                        <a:lumMod val="20000"/>
                        <a:lumOff val="80000"/>
                      </a:schemeClr>
                    </a:solidFill>
                  </a:tcPr>
                </a:tc>
                <a:tc>
                  <a:txBody>
                    <a:bodyPr/>
                    <a:lstStyle/>
                    <a:p>
                      <a:r>
                        <a:rPr lang="en-IN"/>
                        <a:t>{&lt;a c:2&gt;}</a:t>
                      </a:r>
                    </a:p>
                  </a:txBody>
                  <a:tcPr>
                    <a:solidFill>
                      <a:schemeClr val="tx2">
                        <a:lumMod val="20000"/>
                        <a:lumOff val="80000"/>
                      </a:schemeClr>
                    </a:solidFill>
                  </a:tcPr>
                </a:tc>
                <a:extLst>
                  <a:ext uri="{0D108BD9-81ED-4DB2-BD59-A6C34878D82A}">
                    <a16:rowId xmlns:a16="http://schemas.microsoft.com/office/drawing/2014/main" val="2165835810"/>
                  </a:ext>
                </a:extLst>
              </a:tr>
              <a:tr h="370770">
                <a:tc>
                  <a:txBody>
                    <a:bodyPr/>
                    <a:lstStyle/>
                    <a:p>
                      <a:r>
                        <a:rPr lang="en-IN"/>
                        <a:t>b</a:t>
                      </a:r>
                    </a:p>
                  </a:txBody>
                  <a:tcPr>
                    <a:solidFill>
                      <a:schemeClr val="tx2">
                        <a:lumMod val="20000"/>
                        <a:lumOff val="80000"/>
                      </a:schemeClr>
                    </a:solidFill>
                  </a:tcPr>
                </a:tc>
                <a:tc>
                  <a:txBody>
                    <a:bodyPr/>
                    <a:lstStyle/>
                    <a:p>
                      <a:r>
                        <a:rPr lang="en-IN"/>
                        <a:t>{&lt;a b:2&gt;}</a:t>
                      </a:r>
                    </a:p>
                  </a:txBody>
                  <a:tcPr>
                    <a:solidFill>
                      <a:schemeClr val="tx2">
                        <a:lumMod val="20000"/>
                        <a:lumOff val="80000"/>
                      </a:schemeClr>
                    </a:solidFill>
                  </a:tcPr>
                </a:tc>
                <a:extLst>
                  <a:ext uri="{0D108BD9-81ED-4DB2-BD59-A6C34878D82A}">
                    <a16:rowId xmlns:a16="http://schemas.microsoft.com/office/drawing/2014/main" val="428921921"/>
                  </a:ext>
                </a:extLst>
              </a:tr>
              <a:tr h="370770">
                <a:tc>
                  <a:txBody>
                    <a:bodyPr/>
                    <a:lstStyle/>
                    <a:p>
                      <a:r>
                        <a:rPr lang="en-IN"/>
                        <a:t>a</a:t>
                      </a:r>
                    </a:p>
                  </a:txBody>
                  <a:tcPr>
                    <a:solidFill>
                      <a:schemeClr val="tx2">
                        <a:lumMod val="20000"/>
                        <a:lumOff val="80000"/>
                      </a:schemeClr>
                    </a:solidFill>
                  </a:tcPr>
                </a:tc>
                <a:tc>
                  <a:txBody>
                    <a:bodyPr/>
                    <a:lstStyle/>
                    <a:p>
                      <a:endParaRPr lang="en-IN"/>
                    </a:p>
                  </a:txBody>
                  <a:tcPr>
                    <a:solidFill>
                      <a:schemeClr val="tx2">
                        <a:lumMod val="20000"/>
                        <a:lumOff val="80000"/>
                      </a:schemeClr>
                    </a:solidFill>
                  </a:tcPr>
                </a:tc>
                <a:extLst>
                  <a:ext uri="{0D108BD9-81ED-4DB2-BD59-A6C34878D82A}">
                    <a16:rowId xmlns:a16="http://schemas.microsoft.com/office/drawing/2014/main" val="496567702"/>
                  </a:ext>
                </a:extLst>
              </a:tr>
            </a:tbl>
          </a:graphicData>
        </a:graphic>
      </p:graphicFrame>
    </p:spTree>
    <p:extLst>
      <p:ext uri="{BB962C8B-B14F-4D97-AF65-F5344CB8AC3E}">
        <p14:creationId xmlns:p14="http://schemas.microsoft.com/office/powerpoint/2010/main" val="2979397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9"/>
            <a:ext cx="11133364" cy="1645782"/>
          </a:xfrm>
        </p:spPr>
        <p:txBody>
          <a:bodyPr vert="horz" lIns="91440" tIns="45720" rIns="91440" bIns="45720" rtlCol="0">
            <a:noAutofit/>
          </a:bodyPr>
          <a:lstStyle/>
          <a:p>
            <a:pPr marL="0" indent="0">
              <a:buNone/>
            </a:pPr>
            <a:r>
              <a:rPr lang="en-US">
                <a:solidFill>
                  <a:srgbClr val="5583D1"/>
                </a:solidFill>
              </a:rPr>
              <a:t>FP-Growth Algorithm</a:t>
            </a:r>
          </a:p>
          <a:p>
            <a:pPr marL="0" indent="0">
              <a:buNone/>
            </a:pPr>
            <a:r>
              <a:rPr lang="en-US" sz="2400">
                <a:solidFill>
                  <a:schemeClr val="tx1">
                    <a:lumMod val="95000"/>
                    <a:lumOff val="5000"/>
                  </a:schemeClr>
                </a:solidFill>
              </a:rPr>
              <a:t>Advantages and limitations of the algorithm</a:t>
            </a:r>
            <a:endParaRPr lang="en-US">
              <a:solidFill>
                <a:schemeClr val="tx1">
                  <a:lumMod val="95000"/>
                  <a:lumOff val="5000"/>
                </a:schemeClr>
              </a:solidFill>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5" name="Table 4">
            <a:extLst>
              <a:ext uri="{FF2B5EF4-FFF2-40B4-BE49-F238E27FC236}">
                <a16:creationId xmlns:a16="http://schemas.microsoft.com/office/drawing/2014/main" id="{0B7A051F-BEE3-3064-22AD-E7ACF3776D0F}"/>
              </a:ext>
            </a:extLst>
          </p:cNvPr>
          <p:cNvGraphicFramePr>
            <a:graphicFrameLocks noGrp="1"/>
          </p:cNvGraphicFramePr>
          <p:nvPr>
            <p:extLst>
              <p:ext uri="{D42A27DB-BD31-4B8C-83A1-F6EECF244321}">
                <p14:modId xmlns:p14="http://schemas.microsoft.com/office/powerpoint/2010/main" val="3468841690"/>
              </p:ext>
            </p:extLst>
          </p:nvPr>
        </p:nvGraphicFramePr>
        <p:xfrm>
          <a:off x="614424" y="2320144"/>
          <a:ext cx="10963152" cy="3813955"/>
        </p:xfrm>
        <a:graphic>
          <a:graphicData uri="http://schemas.openxmlformats.org/drawingml/2006/table">
            <a:tbl>
              <a:tblPr firstRow="1" firstCol="1" bandRow="1">
                <a:tableStyleId>{5C22544A-7EE6-4342-B048-85BDC9FD1C3A}</a:tableStyleId>
              </a:tblPr>
              <a:tblGrid>
                <a:gridCol w="5481576">
                  <a:extLst>
                    <a:ext uri="{9D8B030D-6E8A-4147-A177-3AD203B41FA5}">
                      <a16:colId xmlns:a16="http://schemas.microsoft.com/office/drawing/2014/main" val="1074834431"/>
                    </a:ext>
                  </a:extLst>
                </a:gridCol>
                <a:gridCol w="5481576">
                  <a:extLst>
                    <a:ext uri="{9D8B030D-6E8A-4147-A177-3AD203B41FA5}">
                      <a16:colId xmlns:a16="http://schemas.microsoft.com/office/drawing/2014/main" val="1023921532"/>
                    </a:ext>
                  </a:extLst>
                </a:gridCol>
              </a:tblGrid>
              <a:tr h="360337">
                <a:tc>
                  <a:txBody>
                    <a:bodyPr/>
                    <a:lstStyle/>
                    <a:p>
                      <a:pPr algn="ctr">
                        <a:lnSpc>
                          <a:spcPct val="107000"/>
                        </a:lnSpc>
                        <a:spcAft>
                          <a:spcPts val="800"/>
                        </a:spcAft>
                      </a:pPr>
                      <a:r>
                        <a:rPr lang="en-IN" sz="1600" kern="0">
                          <a:effectLst/>
                        </a:rPr>
                        <a:t>Advantages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600" kern="0">
                          <a:effectLst/>
                        </a:rPr>
                        <a:t>Limitations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41311385"/>
                  </a:ext>
                </a:extLst>
              </a:tr>
              <a:tr h="360337">
                <a:tc>
                  <a:txBody>
                    <a:bodyPr/>
                    <a:lstStyle/>
                    <a:p>
                      <a:pPr>
                        <a:lnSpc>
                          <a:spcPct val="107000"/>
                        </a:lnSpc>
                        <a:spcAft>
                          <a:spcPts val="800"/>
                        </a:spcAft>
                      </a:pPr>
                      <a:r>
                        <a:rPr lang="en-IN" sz="1600" kern="0">
                          <a:effectLst/>
                        </a:rPr>
                        <a:t>Efficient in handling large datasets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600" kern="0">
                          <a:effectLst/>
                        </a:rPr>
                        <a:t>Can be complex to implement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08475512"/>
                  </a:ext>
                </a:extLst>
              </a:tr>
              <a:tr h="360337">
                <a:tc>
                  <a:txBody>
                    <a:bodyPr/>
                    <a:lstStyle/>
                    <a:p>
                      <a:pPr>
                        <a:lnSpc>
                          <a:spcPct val="107000"/>
                        </a:lnSpc>
                        <a:spcAft>
                          <a:spcPts val="800"/>
                        </a:spcAft>
                      </a:pPr>
                      <a:r>
                        <a:rPr lang="en-IN" sz="1600" kern="0">
                          <a:effectLst/>
                        </a:rPr>
                        <a:t>Reduces the size of the candidate sets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600" kern="0">
                          <a:effectLst/>
                        </a:rPr>
                        <a:t>Requires a two-phase process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46020526"/>
                  </a:ext>
                </a:extLst>
              </a:tr>
              <a:tr h="360337">
                <a:tc>
                  <a:txBody>
                    <a:bodyPr/>
                    <a:lstStyle/>
                    <a:p>
                      <a:pPr>
                        <a:lnSpc>
                          <a:spcPct val="107000"/>
                        </a:lnSpc>
                        <a:spcAft>
                          <a:spcPts val="800"/>
                        </a:spcAft>
                      </a:pPr>
                      <a:r>
                        <a:rPr lang="en-IN" sz="1600" kern="0">
                          <a:effectLst/>
                        </a:rPr>
                        <a:t>Uses a divide-and-conquer approach</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600" kern="0">
                          <a:effectLst/>
                        </a:rPr>
                        <a:t>Memory-intensive due to FP-tree storage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11432865"/>
                  </a:ext>
                </a:extLst>
              </a:tr>
              <a:tr h="360337">
                <a:tc>
                  <a:txBody>
                    <a:bodyPr/>
                    <a:lstStyle/>
                    <a:p>
                      <a:pPr>
                        <a:lnSpc>
                          <a:spcPct val="107000"/>
                        </a:lnSpc>
                        <a:spcAft>
                          <a:spcPts val="800"/>
                        </a:spcAft>
                      </a:pPr>
                      <a:r>
                        <a:rPr lang="en-IN" sz="1600" kern="0">
                          <a:effectLst/>
                        </a:rPr>
                        <a:t>Avoids candidate generation and testing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600" kern="0">
                          <a:effectLst/>
                        </a:rPr>
                        <a:t>Performance can degrade with highly dynamic data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47578340"/>
                  </a:ext>
                </a:extLst>
              </a:tr>
              <a:tr h="360337">
                <a:tc>
                  <a:txBody>
                    <a:bodyPr/>
                    <a:lstStyle/>
                    <a:p>
                      <a:pPr>
                        <a:lnSpc>
                          <a:spcPct val="107000"/>
                        </a:lnSpc>
                        <a:spcAft>
                          <a:spcPts val="800"/>
                        </a:spcAft>
                      </a:pPr>
                      <a:r>
                        <a:rPr lang="en-IN" sz="1600" kern="0">
                          <a:effectLst/>
                        </a:rPr>
                        <a:t>Can handle large datasets with frequent patterns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600" kern="0">
                          <a:effectLst/>
                        </a:rPr>
                        <a:t>Difficult to update FP-tree incrementally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48457332"/>
                  </a:ext>
                </a:extLst>
              </a:tr>
              <a:tr h="360337">
                <a:tc>
                  <a:txBody>
                    <a:bodyPr/>
                    <a:lstStyle/>
                    <a:p>
                      <a:pPr>
                        <a:lnSpc>
                          <a:spcPct val="107000"/>
                        </a:lnSpc>
                        <a:spcAft>
                          <a:spcPts val="800"/>
                        </a:spcAft>
                      </a:pPr>
                      <a:r>
                        <a:rPr lang="en-IN" sz="1600" kern="0">
                          <a:effectLst/>
                        </a:rPr>
                        <a:t>Scalable to larger datasets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600" kern="0">
                          <a:effectLst/>
                        </a:rPr>
                        <a:t>Requires enough memory to store FP-tree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14130742"/>
                  </a:ext>
                </a:extLst>
              </a:tr>
              <a:tr h="360337">
                <a:tc>
                  <a:txBody>
                    <a:bodyPr/>
                    <a:lstStyle/>
                    <a:p>
                      <a:pPr>
                        <a:lnSpc>
                          <a:spcPct val="107000"/>
                        </a:lnSpc>
                        <a:spcAft>
                          <a:spcPts val="800"/>
                        </a:spcAft>
                      </a:pPr>
                      <a:r>
                        <a:rPr lang="en-IN" sz="1600" kern="0">
                          <a:effectLst/>
                        </a:rPr>
                        <a:t>Finds complete set of patterns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600" kern="0">
                          <a:effectLst/>
                        </a:rPr>
                        <a:t>Complex tree traversal can be time-consuming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77224488"/>
                  </a:ext>
                </a:extLst>
              </a:tr>
              <a:tr h="360337">
                <a:tc>
                  <a:txBody>
                    <a:bodyPr/>
                    <a:lstStyle/>
                    <a:p>
                      <a:pPr>
                        <a:lnSpc>
                          <a:spcPct val="107000"/>
                        </a:lnSpc>
                        <a:spcAft>
                          <a:spcPts val="800"/>
                        </a:spcAft>
                      </a:pPr>
                      <a:r>
                        <a:rPr lang="en-IN" sz="1600" kern="0">
                          <a:effectLst/>
                        </a:rPr>
                        <a:t>Works well with both sparse and dense data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600" kern="0">
                          <a:effectLst/>
                        </a:rPr>
                        <a:t>Less intuitive for understanding the underlying process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98982413"/>
                  </a:ext>
                </a:extLst>
              </a:tr>
              <a:tr h="570922">
                <a:tc>
                  <a:txBody>
                    <a:bodyPr/>
                    <a:lstStyle/>
                    <a:p>
                      <a:pPr>
                        <a:lnSpc>
                          <a:spcPct val="107000"/>
                        </a:lnSpc>
                        <a:spcAft>
                          <a:spcPts val="800"/>
                        </a:spcAft>
                      </a:pPr>
                      <a:r>
                        <a:rPr lang="en-IN" sz="1600" kern="0">
                          <a:effectLst/>
                        </a:rPr>
                        <a:t>No need for multiple database scans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600" kern="0">
                          <a:effectLst/>
                        </a:rPr>
                        <a:t>Cannot directly handle continuous data without preprocessing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237324335"/>
                  </a:ext>
                </a:extLst>
              </a:tr>
            </a:tbl>
          </a:graphicData>
        </a:graphic>
      </p:graphicFrame>
    </p:spTree>
    <p:extLst>
      <p:ext uri="{BB962C8B-B14F-4D97-AF65-F5344CB8AC3E}">
        <p14:creationId xmlns:p14="http://schemas.microsoft.com/office/powerpoint/2010/main" val="141086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9"/>
            <a:ext cx="11133364" cy="1645782"/>
          </a:xfrm>
        </p:spPr>
        <p:txBody>
          <a:bodyPr vert="horz" lIns="91440" tIns="45720" rIns="91440" bIns="45720" rtlCol="0">
            <a:noAutofit/>
          </a:bodyPr>
          <a:lstStyle/>
          <a:p>
            <a:pPr marL="0" indent="0">
              <a:buNone/>
            </a:pPr>
            <a:r>
              <a:rPr lang="en-US">
                <a:solidFill>
                  <a:srgbClr val="5583D1"/>
                </a:solidFill>
              </a:rPr>
              <a:t>FP-Growth Algorithm</a:t>
            </a:r>
          </a:p>
          <a:p>
            <a:pPr marL="0" indent="0">
              <a:buNone/>
            </a:pPr>
            <a:r>
              <a:rPr lang="en-US" sz="2400">
                <a:solidFill>
                  <a:schemeClr val="tx1">
                    <a:lumMod val="95000"/>
                    <a:lumOff val="5000"/>
                  </a:schemeClr>
                </a:solidFill>
              </a:rPr>
              <a:t>Lab:  Implement FP-Growth Algorithm on ABC dataset</a:t>
            </a: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7" name="TextBox 6">
            <a:extLst>
              <a:ext uri="{FF2B5EF4-FFF2-40B4-BE49-F238E27FC236}">
                <a16:creationId xmlns:a16="http://schemas.microsoft.com/office/drawing/2014/main" id="{FAF4178F-8CC4-917F-F050-52ADA8E9712F}"/>
              </a:ext>
            </a:extLst>
          </p:cNvPr>
          <p:cNvSpPr txBox="1"/>
          <p:nvPr/>
        </p:nvSpPr>
        <p:spPr>
          <a:xfrm>
            <a:off x="255996" y="2297707"/>
            <a:ext cx="11741817" cy="3737946"/>
          </a:xfrm>
          <a:prstGeom prst="rect">
            <a:avLst/>
          </a:prstGeom>
          <a:noFill/>
        </p:spPr>
        <p:txBody>
          <a:bodyPr wrap="square" rtlCol="0">
            <a:spAutoFit/>
          </a:bodyPr>
          <a:lstStyle/>
          <a:p>
            <a:pPr algn="just">
              <a:lnSpc>
                <a:spcPct val="150000"/>
              </a:lnSpc>
            </a:pPr>
            <a:r>
              <a:rPr lang="en-IN" sz="2000" b="1"/>
              <a:t>Steps:</a:t>
            </a:r>
          </a:p>
          <a:p>
            <a:pPr marL="361950" indent="354013" algn="just" defTabSz="1165225">
              <a:lnSpc>
                <a:spcPct val="150000"/>
              </a:lnSpc>
              <a:buFont typeface="+mj-lt"/>
              <a:buAutoNum type="arabicPeriod"/>
            </a:pPr>
            <a:r>
              <a:rPr lang="en-IN" sz="2000" b="1"/>
              <a:t>Data Collection and Exploration</a:t>
            </a:r>
          </a:p>
          <a:p>
            <a:pPr marL="361950" indent="354013" algn="just" defTabSz="1165225">
              <a:lnSpc>
                <a:spcPct val="150000"/>
              </a:lnSpc>
            </a:pPr>
            <a:r>
              <a:rPr lang="en-IN" sz="2000"/>
              <a:t>	Load the dataset</a:t>
            </a:r>
            <a:r>
              <a:rPr lang="en-US" sz="2000"/>
              <a:t> and identify the key features and target variable.</a:t>
            </a:r>
          </a:p>
          <a:p>
            <a:pPr marL="361950" indent="354013" algn="just" defTabSz="1165225">
              <a:lnSpc>
                <a:spcPct val="150000"/>
              </a:lnSpc>
              <a:buFont typeface="+mj-lt"/>
              <a:buAutoNum type="arabicPeriod" startAt="2"/>
            </a:pPr>
            <a:r>
              <a:rPr lang="en-IN" sz="2000" b="1"/>
              <a:t>Data Preprocessing</a:t>
            </a:r>
            <a:endParaRPr lang="en-US" sz="2000" b="1"/>
          </a:p>
          <a:p>
            <a:pPr marL="361950" indent="354013" algn="just" defTabSz="1165225">
              <a:lnSpc>
                <a:spcPct val="150000"/>
              </a:lnSpc>
            </a:pPr>
            <a:r>
              <a:rPr lang="en-US" sz="2000"/>
              <a:t>	Clean and prepare the data for modeling.</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US" sz="2000"/>
              <a:t>		Handle missing values</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US" sz="2000"/>
              <a:t>		</a:t>
            </a:r>
            <a:r>
              <a:rPr lang="en-IN" sz="2000"/>
              <a:t>Encode categorical variables</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IN" sz="2000"/>
              <a:t>		Normalize numerical features</a:t>
            </a:r>
            <a:endParaRPr lang="en-US" sz="2000"/>
          </a:p>
        </p:txBody>
      </p:sp>
    </p:spTree>
    <p:extLst>
      <p:ext uri="{BB962C8B-B14F-4D97-AF65-F5344CB8AC3E}">
        <p14:creationId xmlns:p14="http://schemas.microsoft.com/office/powerpoint/2010/main" val="2123757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9"/>
            <a:ext cx="11133364" cy="1645782"/>
          </a:xfrm>
        </p:spPr>
        <p:txBody>
          <a:bodyPr vert="horz" lIns="91440" tIns="45720" rIns="91440" bIns="45720" rtlCol="0">
            <a:noAutofit/>
          </a:bodyPr>
          <a:lstStyle/>
          <a:p>
            <a:pPr marL="0" indent="0">
              <a:buNone/>
            </a:pPr>
            <a:r>
              <a:rPr lang="en-US">
                <a:solidFill>
                  <a:srgbClr val="5583D1"/>
                </a:solidFill>
              </a:rPr>
              <a:t>FP-Growth Algorithm</a:t>
            </a:r>
          </a:p>
          <a:p>
            <a:pPr marL="0" indent="0">
              <a:buNone/>
            </a:pPr>
            <a:r>
              <a:rPr lang="en-US" sz="2400">
                <a:solidFill>
                  <a:schemeClr val="tx1">
                    <a:lumMod val="95000"/>
                    <a:lumOff val="5000"/>
                  </a:schemeClr>
                </a:solidFill>
              </a:rPr>
              <a:t>Lab:  Implement FP-Growth Algorithm on ABC dataset</a:t>
            </a: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3AC9100F-66D1-D6B1-980A-93051A87CF12}"/>
              </a:ext>
            </a:extLst>
          </p:cNvPr>
          <p:cNvSpPr txBox="1"/>
          <p:nvPr/>
        </p:nvSpPr>
        <p:spPr>
          <a:xfrm>
            <a:off x="194187" y="2314035"/>
            <a:ext cx="11741817" cy="4661276"/>
          </a:xfrm>
          <a:prstGeom prst="rect">
            <a:avLst/>
          </a:prstGeom>
          <a:noFill/>
        </p:spPr>
        <p:txBody>
          <a:bodyPr wrap="square" rtlCol="0">
            <a:spAutoFit/>
          </a:bodyPr>
          <a:lstStyle/>
          <a:p>
            <a:pPr algn="just">
              <a:lnSpc>
                <a:spcPct val="150000"/>
              </a:lnSpc>
            </a:pPr>
            <a:r>
              <a:rPr lang="en-IN" sz="2000" b="1"/>
              <a:t>Steps:</a:t>
            </a:r>
          </a:p>
          <a:p>
            <a:pPr marL="704850" indent="-342900" algn="just" defTabSz="1165225">
              <a:lnSpc>
                <a:spcPct val="150000"/>
              </a:lnSpc>
              <a:buFont typeface="+mj-lt"/>
              <a:buAutoNum type="arabicPeriod" startAt="3"/>
            </a:pPr>
            <a:r>
              <a:rPr lang="en-IN" sz="2000" b="1"/>
              <a:t>Frequent Itemset Mining:</a:t>
            </a:r>
          </a:p>
          <a:p>
            <a:pPr marL="361950" algn="just" defTabSz="1165225">
              <a:lnSpc>
                <a:spcPct val="150000"/>
              </a:lnSpc>
            </a:pPr>
            <a:r>
              <a:rPr lang="en-IN" sz="2000"/>
              <a:t>	</a:t>
            </a:r>
            <a:r>
              <a:rPr lang="en-US" sz="2000"/>
              <a:t> Use the FP-Growth algorithm to identify frequent </a:t>
            </a:r>
            <a:r>
              <a:rPr lang="en-US" sz="2000" err="1"/>
              <a:t>itemsets</a:t>
            </a:r>
            <a:r>
              <a:rPr lang="en-US" sz="2000"/>
              <a:t> in the transaction data.</a:t>
            </a:r>
          </a:p>
          <a:p>
            <a:pPr marL="1276350" lvl="2" algn="just" defTabSz="1165225">
              <a:lnSpc>
                <a:spcPct val="150000"/>
              </a:lnSpc>
            </a:pPr>
            <a:r>
              <a:rPr lang="en-US" sz="2000" i="1">
                <a:solidFill>
                  <a:schemeClr val="accent1"/>
                </a:solidFill>
              </a:rPr>
              <a:t>from </a:t>
            </a:r>
            <a:r>
              <a:rPr lang="en-US" sz="2000" i="1" err="1">
                <a:solidFill>
                  <a:schemeClr val="accent1"/>
                </a:solidFill>
              </a:rPr>
              <a:t>mlxtend.frequent_patterns</a:t>
            </a:r>
            <a:r>
              <a:rPr lang="en-US" sz="2000" i="1">
                <a:solidFill>
                  <a:schemeClr val="accent1"/>
                </a:solidFill>
              </a:rPr>
              <a:t> import </a:t>
            </a:r>
            <a:r>
              <a:rPr lang="en-US" sz="2000" i="1" err="1">
                <a:solidFill>
                  <a:schemeClr val="accent1"/>
                </a:solidFill>
              </a:rPr>
              <a:t>fpgrowth</a:t>
            </a:r>
            <a:endParaRPr lang="en-US" sz="2000" i="1">
              <a:solidFill>
                <a:schemeClr val="accent1"/>
              </a:solidFill>
            </a:endParaRPr>
          </a:p>
          <a:p>
            <a:pPr marL="1276350" lvl="2" algn="just" defTabSz="1165225">
              <a:lnSpc>
                <a:spcPct val="150000"/>
              </a:lnSpc>
            </a:pPr>
            <a:r>
              <a:rPr lang="en-US" sz="2000" i="1" err="1">
                <a:solidFill>
                  <a:schemeClr val="accent1"/>
                </a:solidFill>
                <a:cs typeface="Calibri" panose="020F0502020204030204" pitchFamily="34" charset="0"/>
              </a:rPr>
              <a:t>fpgrowth</a:t>
            </a:r>
            <a:r>
              <a:rPr lang="en-US" sz="2000" i="1">
                <a:solidFill>
                  <a:schemeClr val="accent1"/>
                </a:solidFill>
                <a:cs typeface="Calibri" panose="020F0502020204030204" pitchFamily="34" charset="0"/>
              </a:rPr>
              <a:t>(</a:t>
            </a:r>
            <a:r>
              <a:rPr lang="en-US" sz="2000" i="1" err="1">
                <a:solidFill>
                  <a:schemeClr val="accent1"/>
                </a:solidFill>
                <a:cs typeface="Calibri" panose="020F0502020204030204" pitchFamily="34" charset="0"/>
              </a:rPr>
              <a:t>df</a:t>
            </a:r>
            <a:r>
              <a:rPr lang="en-US" sz="2000" i="1">
                <a:solidFill>
                  <a:schemeClr val="accent1"/>
                </a:solidFill>
                <a:cs typeface="Calibri" panose="020F0502020204030204" pitchFamily="34" charset="0"/>
              </a:rPr>
              <a:t>, </a:t>
            </a:r>
            <a:r>
              <a:rPr lang="en-US" sz="2000" i="1" err="1">
                <a:solidFill>
                  <a:schemeClr val="accent1"/>
                </a:solidFill>
                <a:cs typeface="Calibri" panose="020F0502020204030204" pitchFamily="34" charset="0"/>
              </a:rPr>
              <a:t>min_support</a:t>
            </a:r>
            <a:r>
              <a:rPr lang="en-US" sz="2000" i="1">
                <a:solidFill>
                  <a:schemeClr val="accent1"/>
                </a:solidFill>
                <a:cs typeface="Calibri" panose="020F0502020204030204" pitchFamily="34" charset="0"/>
              </a:rPr>
              <a:t>=0.6)</a:t>
            </a:r>
          </a:p>
          <a:p>
            <a:pPr marL="701675" lvl="2" indent="-342900" algn="just" defTabSz="1165225">
              <a:lnSpc>
                <a:spcPct val="150000"/>
              </a:lnSpc>
              <a:buFont typeface="+mj-lt"/>
              <a:buAutoNum type="arabicPeriod" startAt="4"/>
            </a:pPr>
            <a:r>
              <a:rPr lang="en-IN" sz="2000" b="1"/>
              <a:t>Association Rule Mining:</a:t>
            </a:r>
          </a:p>
          <a:p>
            <a:pPr marL="358775" lvl="2" algn="just" defTabSz="1165225">
              <a:lnSpc>
                <a:spcPct val="150000"/>
              </a:lnSpc>
            </a:pPr>
            <a:r>
              <a:rPr lang="en-US" sz="2000"/>
              <a:t>	Generate association rules from the frequent </a:t>
            </a:r>
            <a:r>
              <a:rPr lang="en-US" sz="2000" err="1"/>
              <a:t>itemsets</a:t>
            </a:r>
            <a:r>
              <a:rPr lang="en-US" sz="2000"/>
              <a:t> to uncover product associations.</a:t>
            </a:r>
          </a:p>
          <a:p>
            <a:pPr marL="358775" lvl="2" algn="just" defTabSz="1165225">
              <a:lnSpc>
                <a:spcPct val="150000"/>
              </a:lnSpc>
            </a:pPr>
            <a:r>
              <a:rPr lang="en-US" sz="2000"/>
              <a:t>	</a:t>
            </a:r>
            <a:r>
              <a:rPr lang="en-US" sz="2000" i="1">
                <a:solidFill>
                  <a:schemeClr val="accent1"/>
                </a:solidFill>
              </a:rPr>
              <a:t> from </a:t>
            </a:r>
            <a:r>
              <a:rPr lang="en-US" sz="2000" i="1" err="1">
                <a:solidFill>
                  <a:schemeClr val="accent1"/>
                </a:solidFill>
              </a:rPr>
              <a:t>mlxtend.frequent_patterns</a:t>
            </a:r>
            <a:r>
              <a:rPr lang="en-US" sz="2000" i="1">
                <a:solidFill>
                  <a:schemeClr val="accent1"/>
                </a:solidFill>
              </a:rPr>
              <a:t> import </a:t>
            </a:r>
            <a:r>
              <a:rPr lang="en-US" sz="2000" i="1" err="1">
                <a:solidFill>
                  <a:schemeClr val="accent1"/>
                </a:solidFill>
              </a:rPr>
              <a:t>association_rules</a:t>
            </a:r>
            <a:endParaRPr lang="en-US" sz="2000" i="1">
              <a:solidFill>
                <a:schemeClr val="accent1"/>
              </a:solidFill>
            </a:endParaRPr>
          </a:p>
          <a:p>
            <a:pPr marL="358775" lvl="2" algn="just" defTabSz="1165225">
              <a:lnSpc>
                <a:spcPct val="150000"/>
              </a:lnSpc>
            </a:pPr>
            <a:r>
              <a:rPr lang="en-US" sz="2000" b="1"/>
              <a:t>	</a:t>
            </a:r>
            <a:r>
              <a:rPr lang="en-US" sz="2000"/>
              <a:t> </a:t>
            </a:r>
            <a:r>
              <a:rPr lang="en-US" sz="2000" i="1" err="1">
                <a:solidFill>
                  <a:schemeClr val="accent1"/>
                </a:solidFill>
                <a:cs typeface="Calibri" panose="020F0502020204030204" pitchFamily="34" charset="0"/>
              </a:rPr>
              <a:t>association_rules</a:t>
            </a:r>
            <a:r>
              <a:rPr lang="en-US" sz="2000" i="1">
                <a:solidFill>
                  <a:schemeClr val="accent1"/>
                </a:solidFill>
                <a:cs typeface="Calibri" panose="020F0502020204030204" pitchFamily="34" charset="0"/>
              </a:rPr>
              <a:t>(</a:t>
            </a:r>
            <a:r>
              <a:rPr lang="en-US" sz="2000" i="1" err="1">
                <a:solidFill>
                  <a:schemeClr val="accent1"/>
                </a:solidFill>
                <a:cs typeface="Calibri" panose="020F0502020204030204" pitchFamily="34" charset="0"/>
              </a:rPr>
              <a:t>freq_items</a:t>
            </a:r>
            <a:r>
              <a:rPr lang="en-US" sz="2000" i="1">
                <a:solidFill>
                  <a:schemeClr val="accent1"/>
                </a:solidFill>
                <a:cs typeface="Calibri" panose="020F0502020204030204" pitchFamily="34" charset="0"/>
              </a:rPr>
              <a:t>, metric="confidence", </a:t>
            </a:r>
            <a:r>
              <a:rPr lang="en-US" sz="2000" i="1" err="1">
                <a:solidFill>
                  <a:schemeClr val="accent1"/>
                </a:solidFill>
                <a:cs typeface="Calibri" panose="020F0502020204030204" pitchFamily="34" charset="0"/>
              </a:rPr>
              <a:t>min_threshold</a:t>
            </a:r>
            <a:r>
              <a:rPr lang="en-US" sz="2000" i="1">
                <a:solidFill>
                  <a:schemeClr val="accent1"/>
                </a:solidFill>
                <a:cs typeface="Calibri" panose="020F0502020204030204" pitchFamily="34" charset="0"/>
              </a:rPr>
              <a:t>=0.001)</a:t>
            </a:r>
          </a:p>
          <a:p>
            <a:pPr marL="358775" lvl="2" algn="just" defTabSz="1165225">
              <a:lnSpc>
                <a:spcPct val="150000"/>
              </a:lnSpc>
            </a:pPr>
            <a:endParaRPr lang="en-US" sz="2000" b="1" i="1">
              <a:solidFill>
                <a:schemeClr val="accent1"/>
              </a:solidFill>
            </a:endParaRPr>
          </a:p>
        </p:txBody>
      </p:sp>
    </p:spTree>
    <p:extLst>
      <p:ext uri="{BB962C8B-B14F-4D97-AF65-F5344CB8AC3E}">
        <p14:creationId xmlns:p14="http://schemas.microsoft.com/office/powerpoint/2010/main" val="3202817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9"/>
            <a:ext cx="11133364" cy="1645782"/>
          </a:xfrm>
        </p:spPr>
        <p:txBody>
          <a:bodyPr vert="horz" lIns="91440" tIns="45720" rIns="91440" bIns="45720" rtlCol="0">
            <a:noAutofit/>
          </a:bodyPr>
          <a:lstStyle/>
          <a:p>
            <a:pPr marL="0" indent="0">
              <a:buNone/>
            </a:pPr>
            <a:r>
              <a:rPr lang="en-US">
                <a:solidFill>
                  <a:srgbClr val="5583D1"/>
                </a:solidFill>
              </a:rPr>
              <a:t>FP-Growth Algorithm</a:t>
            </a:r>
          </a:p>
          <a:p>
            <a:pPr marL="0" indent="0">
              <a:buNone/>
            </a:pPr>
            <a:r>
              <a:rPr lang="en-US" sz="2400">
                <a:solidFill>
                  <a:schemeClr val="tx1">
                    <a:lumMod val="95000"/>
                    <a:lumOff val="5000"/>
                  </a:schemeClr>
                </a:solidFill>
              </a:rPr>
              <a:t>Lab:  Implement FP-Growth Algorithm on ABC dataset</a:t>
            </a: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6" name="TextBox 5">
            <a:extLst>
              <a:ext uri="{FF2B5EF4-FFF2-40B4-BE49-F238E27FC236}">
                <a16:creationId xmlns:a16="http://schemas.microsoft.com/office/drawing/2014/main" id="{63B53FBC-1A00-AACA-CA63-BAF4BA524481}"/>
              </a:ext>
            </a:extLst>
          </p:cNvPr>
          <p:cNvSpPr txBox="1"/>
          <p:nvPr/>
        </p:nvSpPr>
        <p:spPr>
          <a:xfrm>
            <a:off x="255996" y="2297707"/>
            <a:ext cx="11741817" cy="1429622"/>
          </a:xfrm>
          <a:prstGeom prst="rect">
            <a:avLst/>
          </a:prstGeom>
          <a:noFill/>
        </p:spPr>
        <p:txBody>
          <a:bodyPr wrap="square" rtlCol="0">
            <a:spAutoFit/>
          </a:bodyPr>
          <a:lstStyle/>
          <a:p>
            <a:pPr algn="just">
              <a:lnSpc>
                <a:spcPct val="150000"/>
              </a:lnSpc>
            </a:pPr>
            <a:r>
              <a:rPr lang="en-IN" sz="2000" b="1"/>
              <a:t>Steps:</a:t>
            </a:r>
          </a:p>
          <a:p>
            <a:pPr marL="704850" indent="-342900" algn="just" defTabSz="1165225">
              <a:lnSpc>
                <a:spcPct val="150000"/>
              </a:lnSpc>
              <a:buFont typeface="+mj-lt"/>
              <a:buAutoNum type="arabicPeriod" startAt="5"/>
            </a:pPr>
            <a:r>
              <a:rPr lang="en-IN" sz="2000" b="1"/>
              <a:t>Insights and Recommendations </a:t>
            </a:r>
          </a:p>
          <a:p>
            <a:pPr marL="361950" algn="just" defTabSz="1165225">
              <a:lnSpc>
                <a:spcPct val="150000"/>
              </a:lnSpc>
            </a:pPr>
            <a:r>
              <a:rPr lang="en-IN" sz="2000"/>
              <a:t>	</a:t>
            </a:r>
            <a:r>
              <a:rPr lang="en-US" sz="2000"/>
              <a:t> Analyze the generated rules to derive insights and make recommendations. </a:t>
            </a:r>
            <a:endParaRPr lang="en-US" sz="2000" b="1" i="1">
              <a:solidFill>
                <a:schemeClr val="accent1"/>
              </a:solidFill>
            </a:endParaRPr>
          </a:p>
        </p:txBody>
      </p:sp>
    </p:spTree>
    <p:extLst>
      <p:ext uri="{BB962C8B-B14F-4D97-AF65-F5344CB8AC3E}">
        <p14:creationId xmlns:p14="http://schemas.microsoft.com/office/powerpoint/2010/main" val="3776067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8117168" cy="1086887"/>
          </a:xfrm>
        </p:spPr>
        <p:txBody>
          <a:bodyPr/>
          <a:lstStyle/>
          <a:p>
            <a:pPr marL="0" indent="0">
              <a:lnSpc>
                <a:spcPct val="100000"/>
              </a:lnSpc>
              <a:buNone/>
            </a:pPr>
            <a:r>
              <a:rPr lang="en-US">
                <a:solidFill>
                  <a:srgbClr val="5583D1"/>
                </a:solidFill>
              </a:rPr>
              <a:t>Introduction to Unsupervised Learning</a:t>
            </a:r>
          </a:p>
          <a:p>
            <a:pPr marL="0" indent="0">
              <a:lnSpc>
                <a:spcPct val="100000"/>
              </a:lnSpc>
              <a:buNone/>
            </a:pPr>
            <a:r>
              <a:rPr lang="en-US" sz="2400">
                <a:solidFill>
                  <a:srgbClr val="242424"/>
                </a:solidFill>
              </a:rPr>
              <a:t>Applications of Unsupervised Learning</a:t>
            </a:r>
            <a:endParaRPr lang="en-US" sz="1800" b="0">
              <a:solidFill>
                <a:srgbClr val="242424"/>
              </a:solidFill>
            </a:endParaRPr>
          </a:p>
        </p:txBody>
      </p:sp>
      <p:grpSp>
        <p:nvGrpSpPr>
          <p:cNvPr id="5" name="Group 4">
            <a:extLst>
              <a:ext uri="{FF2B5EF4-FFF2-40B4-BE49-F238E27FC236}">
                <a16:creationId xmlns:a16="http://schemas.microsoft.com/office/drawing/2014/main" id="{07498E38-73C2-2864-82AC-94A162668FD7}"/>
              </a:ext>
            </a:extLst>
          </p:cNvPr>
          <p:cNvGrpSpPr/>
          <p:nvPr/>
        </p:nvGrpSpPr>
        <p:grpSpPr>
          <a:xfrm>
            <a:off x="1357307" y="2480043"/>
            <a:ext cx="9815766" cy="3731806"/>
            <a:chOff x="1906948" y="2580652"/>
            <a:chExt cx="8683301" cy="3301260"/>
          </a:xfrm>
        </p:grpSpPr>
        <p:sp>
          <p:nvSpPr>
            <p:cNvPr id="56" name="Google Shape;149;p28">
              <a:extLst>
                <a:ext uri="{FF2B5EF4-FFF2-40B4-BE49-F238E27FC236}">
                  <a16:creationId xmlns:a16="http://schemas.microsoft.com/office/drawing/2014/main" id="{C3AE8521-B75E-CC5F-80AC-083A24201A00}"/>
                </a:ext>
              </a:extLst>
            </p:cNvPr>
            <p:cNvSpPr txBox="1"/>
            <p:nvPr/>
          </p:nvSpPr>
          <p:spPr>
            <a:xfrm>
              <a:off x="2193243" y="3832667"/>
              <a:ext cx="2410395"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1">
                  <a:ea typeface="Fira Sans Medium"/>
                  <a:cs typeface="Fira Sans Medium"/>
                  <a:sym typeface="Fira Sans Medium"/>
                </a:rPr>
                <a:t>Market Basket Analysis</a:t>
              </a:r>
              <a:endParaRPr b="1">
                <a:ea typeface="Fira Sans Medium"/>
                <a:cs typeface="Fira Sans Medium"/>
                <a:sym typeface="Fira Sans Medium"/>
              </a:endParaRPr>
            </a:p>
          </p:txBody>
        </p:sp>
        <p:sp>
          <p:nvSpPr>
            <p:cNvPr id="57" name="Google Shape;150;p28">
              <a:extLst>
                <a:ext uri="{FF2B5EF4-FFF2-40B4-BE49-F238E27FC236}">
                  <a16:creationId xmlns:a16="http://schemas.microsoft.com/office/drawing/2014/main" id="{9592CD0E-4CE2-DF22-4E51-C94A8FED1AD0}"/>
                </a:ext>
              </a:extLst>
            </p:cNvPr>
            <p:cNvSpPr txBox="1"/>
            <p:nvPr/>
          </p:nvSpPr>
          <p:spPr>
            <a:xfrm>
              <a:off x="2186530" y="4201826"/>
              <a:ext cx="3276758"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t>Cross-selling, upselling, and inventory management.</a:t>
              </a:r>
              <a:endParaRPr sz="1600">
                <a:ea typeface="Roboto"/>
                <a:cs typeface="Roboto"/>
                <a:sym typeface="Roboto"/>
              </a:endParaRPr>
            </a:p>
          </p:txBody>
        </p:sp>
        <p:sp>
          <p:nvSpPr>
            <p:cNvPr id="61" name="Google Shape;149;p28">
              <a:extLst>
                <a:ext uri="{FF2B5EF4-FFF2-40B4-BE49-F238E27FC236}">
                  <a16:creationId xmlns:a16="http://schemas.microsoft.com/office/drawing/2014/main" id="{F3DA8F85-3218-5051-5948-CC2B37E6A3F2}"/>
                </a:ext>
              </a:extLst>
            </p:cNvPr>
            <p:cNvSpPr txBox="1"/>
            <p:nvPr/>
          </p:nvSpPr>
          <p:spPr>
            <a:xfrm>
              <a:off x="6659768" y="3903435"/>
              <a:ext cx="2410395"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1">
                  <a:ea typeface="Fira Sans Medium"/>
                  <a:cs typeface="Fira Sans Medium"/>
                  <a:sym typeface="Fira Sans Medium"/>
                </a:rPr>
                <a:t>Dimensionality Reduction</a:t>
              </a:r>
              <a:endParaRPr b="1">
                <a:ea typeface="Fira Sans Medium"/>
                <a:cs typeface="Fira Sans Medium"/>
                <a:sym typeface="Fira Sans Medium"/>
              </a:endParaRPr>
            </a:p>
          </p:txBody>
        </p:sp>
        <p:sp>
          <p:nvSpPr>
            <p:cNvPr id="62" name="Google Shape;150;p28">
              <a:extLst>
                <a:ext uri="{FF2B5EF4-FFF2-40B4-BE49-F238E27FC236}">
                  <a16:creationId xmlns:a16="http://schemas.microsoft.com/office/drawing/2014/main" id="{F685A3C6-2760-43AD-85C2-38C111414332}"/>
                </a:ext>
              </a:extLst>
            </p:cNvPr>
            <p:cNvSpPr txBox="1"/>
            <p:nvPr/>
          </p:nvSpPr>
          <p:spPr>
            <a:xfrm>
              <a:off x="6651679" y="4164159"/>
              <a:ext cx="3276758"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Data compression, noise reduction, and visualization..</a:t>
              </a:r>
              <a:endParaRPr sz="1600" dirty="0">
                <a:ea typeface="Roboto"/>
                <a:cs typeface="Roboto"/>
                <a:sym typeface="Roboto"/>
              </a:endParaRPr>
            </a:p>
          </p:txBody>
        </p:sp>
        <p:sp>
          <p:nvSpPr>
            <p:cNvPr id="66" name="Google Shape;149;p28">
              <a:extLst>
                <a:ext uri="{FF2B5EF4-FFF2-40B4-BE49-F238E27FC236}">
                  <a16:creationId xmlns:a16="http://schemas.microsoft.com/office/drawing/2014/main" id="{A758005D-63AB-4CB1-F0EA-08FEB05937D1}"/>
                </a:ext>
              </a:extLst>
            </p:cNvPr>
            <p:cNvSpPr txBox="1"/>
            <p:nvPr/>
          </p:nvSpPr>
          <p:spPr>
            <a:xfrm>
              <a:off x="2194619" y="5071235"/>
              <a:ext cx="2410395"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1" dirty="0">
                  <a:ea typeface="Fira Sans Medium"/>
                  <a:cs typeface="Fira Sans Medium"/>
                  <a:sym typeface="Fira Sans Medium"/>
                </a:rPr>
                <a:t>Image Segmentation</a:t>
              </a:r>
              <a:endParaRPr b="1" dirty="0">
                <a:ea typeface="Fira Sans Medium"/>
                <a:cs typeface="Fira Sans Medium"/>
                <a:sym typeface="Fira Sans Medium"/>
              </a:endParaRPr>
            </a:p>
          </p:txBody>
        </p:sp>
        <p:sp>
          <p:nvSpPr>
            <p:cNvPr id="67" name="Google Shape;150;p28">
              <a:extLst>
                <a:ext uri="{FF2B5EF4-FFF2-40B4-BE49-F238E27FC236}">
                  <a16:creationId xmlns:a16="http://schemas.microsoft.com/office/drawing/2014/main" id="{563E3738-634C-F832-D874-30159971B7CA}"/>
                </a:ext>
              </a:extLst>
            </p:cNvPr>
            <p:cNvSpPr txBox="1"/>
            <p:nvPr/>
          </p:nvSpPr>
          <p:spPr>
            <a:xfrm>
              <a:off x="2186530" y="5418670"/>
              <a:ext cx="3276758"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t>Medical imaging, autonomous vehicles, and object recognition.</a:t>
              </a:r>
              <a:endParaRPr sz="1600">
                <a:ea typeface="Roboto"/>
                <a:cs typeface="Roboto"/>
                <a:sym typeface="Roboto"/>
              </a:endParaRPr>
            </a:p>
          </p:txBody>
        </p:sp>
        <p:sp>
          <p:nvSpPr>
            <p:cNvPr id="71" name="Google Shape;149;p28">
              <a:extLst>
                <a:ext uri="{FF2B5EF4-FFF2-40B4-BE49-F238E27FC236}">
                  <a16:creationId xmlns:a16="http://schemas.microsoft.com/office/drawing/2014/main" id="{FE3CC353-91D4-D0BC-E7E7-5AEABD854C1C}"/>
                </a:ext>
              </a:extLst>
            </p:cNvPr>
            <p:cNvSpPr txBox="1"/>
            <p:nvPr/>
          </p:nvSpPr>
          <p:spPr>
            <a:xfrm>
              <a:off x="6657155" y="5054478"/>
              <a:ext cx="2410395"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1">
                  <a:ea typeface="Fira Sans Medium"/>
                  <a:cs typeface="Fira Sans Medium"/>
                  <a:sym typeface="Fira Sans Medium"/>
                </a:rPr>
                <a:t>Document Clustering</a:t>
              </a:r>
              <a:endParaRPr b="1">
                <a:ea typeface="Fira Sans Medium"/>
                <a:cs typeface="Fira Sans Medium"/>
                <a:sym typeface="Fira Sans Medium"/>
              </a:endParaRPr>
            </a:p>
          </p:txBody>
        </p:sp>
        <p:sp>
          <p:nvSpPr>
            <p:cNvPr id="72" name="Google Shape;150;p28">
              <a:extLst>
                <a:ext uri="{FF2B5EF4-FFF2-40B4-BE49-F238E27FC236}">
                  <a16:creationId xmlns:a16="http://schemas.microsoft.com/office/drawing/2014/main" id="{885EF722-FBB3-DDDA-44BE-D6A3F592C00C}"/>
                </a:ext>
              </a:extLst>
            </p:cNvPr>
            <p:cNvSpPr txBox="1"/>
            <p:nvPr/>
          </p:nvSpPr>
          <p:spPr>
            <a:xfrm>
              <a:off x="6651679" y="5405087"/>
              <a:ext cx="3276758"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t>Topic modeling, information retrieval, and recommendation systems</a:t>
              </a:r>
              <a:endParaRPr sz="1600">
                <a:ea typeface="Roboto"/>
                <a:cs typeface="Roboto"/>
                <a:sym typeface="Roboto"/>
              </a:endParaRPr>
            </a:p>
          </p:txBody>
        </p:sp>
        <p:sp>
          <p:nvSpPr>
            <p:cNvPr id="78" name="Google Shape;149;p28">
              <a:extLst>
                <a:ext uri="{FF2B5EF4-FFF2-40B4-BE49-F238E27FC236}">
                  <a16:creationId xmlns:a16="http://schemas.microsoft.com/office/drawing/2014/main" id="{3ADAFE51-D5F6-E3B9-3605-4B7001D061C3}"/>
                </a:ext>
              </a:extLst>
            </p:cNvPr>
            <p:cNvSpPr txBox="1"/>
            <p:nvPr/>
          </p:nvSpPr>
          <p:spPr>
            <a:xfrm>
              <a:off x="2193243" y="2653476"/>
              <a:ext cx="2410395"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1" dirty="0">
                  <a:ea typeface="Fira Sans Medium"/>
                  <a:cs typeface="Fira Sans Medium"/>
                  <a:sym typeface="Fira Sans Medium"/>
                </a:rPr>
                <a:t>Customer Segmentation</a:t>
              </a:r>
              <a:endParaRPr b="1" dirty="0">
                <a:ea typeface="Fira Sans Medium"/>
                <a:cs typeface="Fira Sans Medium"/>
                <a:sym typeface="Fira Sans Medium"/>
              </a:endParaRPr>
            </a:p>
          </p:txBody>
        </p:sp>
        <p:sp>
          <p:nvSpPr>
            <p:cNvPr id="79" name="Google Shape;150;p28">
              <a:extLst>
                <a:ext uri="{FF2B5EF4-FFF2-40B4-BE49-F238E27FC236}">
                  <a16:creationId xmlns:a16="http://schemas.microsoft.com/office/drawing/2014/main" id="{1D428A24-EE5C-80D5-EC12-3A4E70F8FD17}"/>
                </a:ext>
              </a:extLst>
            </p:cNvPr>
            <p:cNvSpPr txBox="1"/>
            <p:nvPr/>
          </p:nvSpPr>
          <p:spPr>
            <a:xfrm>
              <a:off x="2182751" y="2974584"/>
              <a:ext cx="3276758"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Marketing strategies, personalized advertising, and recommendation systems</a:t>
              </a:r>
              <a:endParaRPr sz="1600" dirty="0">
                <a:ea typeface="Roboto"/>
                <a:cs typeface="Roboto"/>
                <a:sym typeface="Roboto"/>
              </a:endParaRPr>
            </a:p>
          </p:txBody>
        </p:sp>
        <p:sp>
          <p:nvSpPr>
            <p:cNvPr id="80" name="Google Shape;142;p28">
              <a:extLst>
                <a:ext uri="{FF2B5EF4-FFF2-40B4-BE49-F238E27FC236}">
                  <a16:creationId xmlns:a16="http://schemas.microsoft.com/office/drawing/2014/main" id="{4CAEA017-7C32-921F-274C-06965C84D2C5}"/>
                </a:ext>
              </a:extLst>
            </p:cNvPr>
            <p:cNvSpPr/>
            <p:nvPr/>
          </p:nvSpPr>
          <p:spPr>
            <a:xfrm>
              <a:off x="1906948" y="2580652"/>
              <a:ext cx="4172041" cy="928410"/>
            </a:xfrm>
            <a:custGeom>
              <a:avLst/>
              <a:gdLst/>
              <a:ahLst/>
              <a:cxnLst/>
              <a:rect l="l" t="t" r="r" b="b"/>
              <a:pathLst>
                <a:path w="125664" h="22253" extrusionOk="0">
                  <a:moveTo>
                    <a:pt x="1268" y="908"/>
                  </a:moveTo>
                  <a:cubicBezTo>
                    <a:pt x="4530" y="1288"/>
                    <a:pt x="7855" y="1225"/>
                    <a:pt x="11117" y="1288"/>
                  </a:cubicBezTo>
                  <a:cubicBezTo>
                    <a:pt x="13580" y="1310"/>
                    <a:pt x="31514" y="1333"/>
                    <a:pt x="43039" y="1333"/>
                  </a:cubicBezTo>
                  <a:cubicBezTo>
                    <a:pt x="47813" y="1333"/>
                    <a:pt x="51488" y="1329"/>
                    <a:pt x="52508" y="1320"/>
                  </a:cubicBezTo>
                  <a:cubicBezTo>
                    <a:pt x="54962" y="1296"/>
                    <a:pt x="57433" y="1235"/>
                    <a:pt x="59910" y="1235"/>
                  </a:cubicBezTo>
                  <a:cubicBezTo>
                    <a:pt x="60694" y="1235"/>
                    <a:pt x="61478" y="1241"/>
                    <a:pt x="62262" y="1256"/>
                  </a:cubicBezTo>
                  <a:cubicBezTo>
                    <a:pt x="65366" y="1351"/>
                    <a:pt x="68438" y="1541"/>
                    <a:pt x="71573" y="1668"/>
                  </a:cubicBezTo>
                  <a:cubicBezTo>
                    <a:pt x="74059" y="1791"/>
                    <a:pt x="88436" y="1905"/>
                    <a:pt x="101473" y="1905"/>
                  </a:cubicBezTo>
                  <a:cubicBezTo>
                    <a:pt x="111857" y="1905"/>
                    <a:pt x="121390" y="1833"/>
                    <a:pt x="123384" y="1636"/>
                  </a:cubicBezTo>
                  <a:cubicBezTo>
                    <a:pt x="123542" y="4645"/>
                    <a:pt x="123764" y="7780"/>
                    <a:pt x="123985" y="10789"/>
                  </a:cubicBezTo>
                  <a:cubicBezTo>
                    <a:pt x="124080" y="11770"/>
                    <a:pt x="124270" y="15064"/>
                    <a:pt x="124302" y="15317"/>
                  </a:cubicBezTo>
                  <a:cubicBezTo>
                    <a:pt x="124429" y="17122"/>
                    <a:pt x="124397" y="18928"/>
                    <a:pt x="124334" y="20701"/>
                  </a:cubicBezTo>
                  <a:cubicBezTo>
                    <a:pt x="124270" y="20701"/>
                    <a:pt x="124207" y="20669"/>
                    <a:pt x="124144" y="20669"/>
                  </a:cubicBezTo>
                  <a:cubicBezTo>
                    <a:pt x="120740" y="20554"/>
                    <a:pt x="113276" y="20510"/>
                    <a:pt x="103718" y="20510"/>
                  </a:cubicBezTo>
                  <a:cubicBezTo>
                    <a:pt x="73798" y="20510"/>
                    <a:pt x="23357" y="20946"/>
                    <a:pt x="12700" y="21018"/>
                  </a:cubicBezTo>
                  <a:lnTo>
                    <a:pt x="6810" y="21018"/>
                  </a:lnTo>
                  <a:cubicBezTo>
                    <a:pt x="5760" y="21018"/>
                    <a:pt x="4721" y="20997"/>
                    <a:pt x="3680" y="20997"/>
                  </a:cubicBezTo>
                  <a:cubicBezTo>
                    <a:pt x="2900" y="20997"/>
                    <a:pt x="2118" y="21009"/>
                    <a:pt x="1331" y="21049"/>
                  </a:cubicBezTo>
                  <a:cubicBezTo>
                    <a:pt x="1458" y="17661"/>
                    <a:pt x="1394" y="14272"/>
                    <a:pt x="1363" y="10884"/>
                  </a:cubicBezTo>
                  <a:cubicBezTo>
                    <a:pt x="1331" y="9174"/>
                    <a:pt x="1331" y="7463"/>
                    <a:pt x="1299" y="5753"/>
                  </a:cubicBezTo>
                  <a:cubicBezTo>
                    <a:pt x="1268" y="4138"/>
                    <a:pt x="1394" y="2491"/>
                    <a:pt x="1268" y="908"/>
                  </a:cubicBezTo>
                  <a:close/>
                  <a:moveTo>
                    <a:pt x="741" y="1"/>
                  </a:moveTo>
                  <a:cubicBezTo>
                    <a:pt x="528" y="1"/>
                    <a:pt x="322" y="120"/>
                    <a:pt x="286" y="370"/>
                  </a:cubicBezTo>
                  <a:cubicBezTo>
                    <a:pt x="1" y="2016"/>
                    <a:pt x="64" y="3790"/>
                    <a:pt x="64" y="5468"/>
                  </a:cubicBezTo>
                  <a:cubicBezTo>
                    <a:pt x="33" y="7178"/>
                    <a:pt x="64" y="8889"/>
                    <a:pt x="96" y="10599"/>
                  </a:cubicBezTo>
                  <a:cubicBezTo>
                    <a:pt x="128" y="14114"/>
                    <a:pt x="191" y="17661"/>
                    <a:pt x="64" y="21176"/>
                  </a:cubicBezTo>
                  <a:cubicBezTo>
                    <a:pt x="40" y="21638"/>
                    <a:pt x="370" y="21876"/>
                    <a:pt x="696" y="21876"/>
                  </a:cubicBezTo>
                  <a:cubicBezTo>
                    <a:pt x="795" y="21876"/>
                    <a:pt x="894" y="21854"/>
                    <a:pt x="983" y="21809"/>
                  </a:cubicBezTo>
                  <a:cubicBezTo>
                    <a:pt x="4340" y="22253"/>
                    <a:pt x="7792" y="22158"/>
                    <a:pt x="11180" y="22189"/>
                  </a:cubicBezTo>
                  <a:cubicBezTo>
                    <a:pt x="14695" y="22189"/>
                    <a:pt x="49151" y="22158"/>
                    <a:pt x="52667" y="22094"/>
                  </a:cubicBezTo>
                  <a:cubicBezTo>
                    <a:pt x="59697" y="21999"/>
                    <a:pt x="66728" y="21841"/>
                    <a:pt x="73790" y="21809"/>
                  </a:cubicBezTo>
                  <a:cubicBezTo>
                    <a:pt x="77780" y="21809"/>
                    <a:pt x="120090" y="21841"/>
                    <a:pt x="124080" y="21968"/>
                  </a:cubicBezTo>
                  <a:cubicBezTo>
                    <a:pt x="124239" y="21968"/>
                    <a:pt x="124365" y="21936"/>
                    <a:pt x="124460" y="21841"/>
                  </a:cubicBezTo>
                  <a:cubicBezTo>
                    <a:pt x="124587" y="21979"/>
                    <a:pt x="124767" y="22050"/>
                    <a:pt x="124948" y="22050"/>
                  </a:cubicBezTo>
                  <a:cubicBezTo>
                    <a:pt x="125264" y="22050"/>
                    <a:pt x="125580" y="21830"/>
                    <a:pt x="125601" y="21366"/>
                  </a:cubicBezTo>
                  <a:cubicBezTo>
                    <a:pt x="125664" y="19498"/>
                    <a:pt x="124492" y="4265"/>
                    <a:pt x="124112" y="1415"/>
                  </a:cubicBezTo>
                  <a:cubicBezTo>
                    <a:pt x="124503" y="1024"/>
                    <a:pt x="124323" y="204"/>
                    <a:pt x="123680" y="204"/>
                  </a:cubicBezTo>
                  <a:cubicBezTo>
                    <a:pt x="123646" y="204"/>
                    <a:pt x="123610" y="206"/>
                    <a:pt x="123574" y="211"/>
                  </a:cubicBezTo>
                  <a:cubicBezTo>
                    <a:pt x="121096" y="514"/>
                    <a:pt x="111968" y="615"/>
                    <a:pt x="101721" y="615"/>
                  </a:cubicBezTo>
                  <a:cubicBezTo>
                    <a:pt x="87342" y="615"/>
                    <a:pt x="70761" y="417"/>
                    <a:pt x="67266" y="306"/>
                  </a:cubicBezTo>
                  <a:cubicBezTo>
                    <a:pt x="64952" y="216"/>
                    <a:pt x="62637" y="186"/>
                    <a:pt x="60323" y="186"/>
                  </a:cubicBezTo>
                  <a:cubicBezTo>
                    <a:pt x="56113" y="186"/>
                    <a:pt x="51904" y="286"/>
                    <a:pt x="47695" y="306"/>
                  </a:cubicBezTo>
                  <a:cubicBezTo>
                    <a:pt x="45066" y="306"/>
                    <a:pt x="11497" y="275"/>
                    <a:pt x="8837" y="243"/>
                  </a:cubicBezTo>
                  <a:cubicBezTo>
                    <a:pt x="7116" y="221"/>
                    <a:pt x="5365" y="156"/>
                    <a:pt x="3626" y="156"/>
                  </a:cubicBezTo>
                  <a:cubicBezTo>
                    <a:pt x="2804" y="156"/>
                    <a:pt x="1985" y="171"/>
                    <a:pt x="1173" y="211"/>
                  </a:cubicBezTo>
                  <a:cubicBezTo>
                    <a:pt x="1076" y="73"/>
                    <a:pt x="906" y="1"/>
                    <a:pt x="741"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3;p28">
              <a:extLst>
                <a:ext uri="{FF2B5EF4-FFF2-40B4-BE49-F238E27FC236}">
                  <a16:creationId xmlns:a16="http://schemas.microsoft.com/office/drawing/2014/main" id="{E2152D7E-6E1C-F593-AF28-9D03AFE2C22D}"/>
                </a:ext>
              </a:extLst>
            </p:cNvPr>
            <p:cNvSpPr/>
            <p:nvPr/>
          </p:nvSpPr>
          <p:spPr>
            <a:xfrm>
              <a:off x="5482483" y="2606916"/>
              <a:ext cx="466831" cy="874508"/>
            </a:xfrm>
            <a:custGeom>
              <a:avLst/>
              <a:gdLst/>
              <a:ahLst/>
              <a:cxnLst/>
              <a:rect l="l" t="t" r="r" b="b"/>
              <a:pathLst>
                <a:path w="34583" h="20961" extrusionOk="0">
                  <a:moveTo>
                    <a:pt x="13605" y="1"/>
                  </a:moveTo>
                  <a:cubicBezTo>
                    <a:pt x="6572" y="1"/>
                    <a:pt x="313" y="55"/>
                    <a:pt x="285" y="249"/>
                  </a:cubicBezTo>
                  <a:cubicBezTo>
                    <a:pt x="0" y="1896"/>
                    <a:pt x="190" y="2973"/>
                    <a:pt x="159" y="4651"/>
                  </a:cubicBezTo>
                  <a:cubicBezTo>
                    <a:pt x="159" y="6361"/>
                    <a:pt x="159" y="8072"/>
                    <a:pt x="190" y="9782"/>
                  </a:cubicBezTo>
                  <a:cubicBezTo>
                    <a:pt x="254" y="13297"/>
                    <a:pt x="285" y="16844"/>
                    <a:pt x="159" y="20359"/>
                  </a:cubicBezTo>
                  <a:cubicBezTo>
                    <a:pt x="159" y="20961"/>
                    <a:pt x="30403" y="20707"/>
                    <a:pt x="34424" y="20834"/>
                  </a:cubicBezTo>
                  <a:cubicBezTo>
                    <a:pt x="34583" y="20834"/>
                    <a:pt x="32968" y="91"/>
                    <a:pt x="32968" y="91"/>
                  </a:cubicBezTo>
                  <a:cubicBezTo>
                    <a:pt x="32968" y="91"/>
                    <a:pt x="22647" y="1"/>
                    <a:pt x="13605" y="1"/>
                  </a:cubicBezTo>
                  <a:close/>
                </a:path>
              </a:pathLst>
            </a:custGeom>
            <a:solidFill>
              <a:srgbClr val="73A4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FFFFFF"/>
                  </a:solidFill>
                  <a:ea typeface="Fira Sans"/>
                  <a:cs typeface="Fira Sans"/>
                  <a:sym typeface="Fira Sans"/>
                </a:rPr>
                <a:t>1</a:t>
              </a:r>
              <a:endParaRPr sz="3200">
                <a:solidFill>
                  <a:srgbClr val="FFFFFF"/>
                </a:solidFill>
                <a:ea typeface="Fira Sans"/>
                <a:cs typeface="Fira Sans"/>
                <a:sym typeface="Fira Sans"/>
              </a:endParaRPr>
            </a:p>
          </p:txBody>
        </p:sp>
        <p:sp>
          <p:nvSpPr>
            <p:cNvPr id="82" name="Google Shape;144;p28">
              <a:extLst>
                <a:ext uri="{FF2B5EF4-FFF2-40B4-BE49-F238E27FC236}">
                  <a16:creationId xmlns:a16="http://schemas.microsoft.com/office/drawing/2014/main" id="{C6145BF8-AAC3-66B6-E2A6-87CC0F9EA693}"/>
                </a:ext>
              </a:extLst>
            </p:cNvPr>
            <p:cNvSpPr/>
            <p:nvPr/>
          </p:nvSpPr>
          <p:spPr>
            <a:xfrm>
              <a:off x="1929355" y="2606080"/>
              <a:ext cx="174566" cy="864703"/>
            </a:xfrm>
            <a:custGeom>
              <a:avLst/>
              <a:gdLst/>
              <a:ahLst/>
              <a:cxnLst/>
              <a:rect l="l" t="t" r="r" b="b"/>
              <a:pathLst>
                <a:path w="5258" h="20726" extrusionOk="0">
                  <a:moveTo>
                    <a:pt x="4320" y="1"/>
                  </a:moveTo>
                  <a:cubicBezTo>
                    <a:pt x="3805" y="1"/>
                    <a:pt x="2992" y="48"/>
                    <a:pt x="1760" y="48"/>
                  </a:cubicBezTo>
                  <a:cubicBezTo>
                    <a:pt x="1289" y="48"/>
                    <a:pt x="758" y="41"/>
                    <a:pt x="159" y="22"/>
                  </a:cubicBezTo>
                  <a:cubicBezTo>
                    <a:pt x="1" y="22"/>
                    <a:pt x="32" y="20670"/>
                    <a:pt x="32" y="20670"/>
                  </a:cubicBezTo>
                  <a:cubicBezTo>
                    <a:pt x="32" y="20670"/>
                    <a:pt x="1252" y="20725"/>
                    <a:pt x="2479" y="20725"/>
                  </a:cubicBezTo>
                  <a:cubicBezTo>
                    <a:pt x="3706" y="20725"/>
                    <a:pt x="4941" y="20670"/>
                    <a:pt x="4973" y="20448"/>
                  </a:cubicBezTo>
                  <a:cubicBezTo>
                    <a:pt x="5258" y="18802"/>
                    <a:pt x="5099" y="17725"/>
                    <a:pt x="5099" y="16046"/>
                  </a:cubicBezTo>
                  <a:cubicBezTo>
                    <a:pt x="5131" y="14336"/>
                    <a:pt x="5099" y="12626"/>
                    <a:pt x="5099" y="10916"/>
                  </a:cubicBezTo>
                  <a:cubicBezTo>
                    <a:pt x="5036" y="7369"/>
                    <a:pt x="5004" y="3854"/>
                    <a:pt x="5099" y="339"/>
                  </a:cubicBezTo>
                  <a:cubicBezTo>
                    <a:pt x="5114" y="64"/>
                    <a:pt x="4917" y="1"/>
                    <a:pt x="4320"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9;p28">
              <a:extLst>
                <a:ext uri="{FF2B5EF4-FFF2-40B4-BE49-F238E27FC236}">
                  <a16:creationId xmlns:a16="http://schemas.microsoft.com/office/drawing/2014/main" id="{3A5E5E2D-D3EC-AFA4-0550-00BE54F4A57F}"/>
                </a:ext>
              </a:extLst>
            </p:cNvPr>
            <p:cNvSpPr txBox="1"/>
            <p:nvPr/>
          </p:nvSpPr>
          <p:spPr>
            <a:xfrm>
              <a:off x="6657155" y="2698686"/>
              <a:ext cx="2410395" cy="2758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1">
                  <a:ea typeface="Fira Sans Medium"/>
                  <a:cs typeface="Fira Sans Medium"/>
                  <a:sym typeface="Fira Sans Medium"/>
                </a:rPr>
                <a:t>Anomaly Detection</a:t>
              </a:r>
              <a:endParaRPr b="1">
                <a:ea typeface="Fira Sans Medium"/>
                <a:cs typeface="Fira Sans Medium"/>
                <a:sym typeface="Fira Sans Medium"/>
              </a:endParaRPr>
            </a:p>
          </p:txBody>
        </p:sp>
        <p:sp>
          <p:nvSpPr>
            <p:cNvPr id="84" name="Google Shape;150;p28">
              <a:extLst>
                <a:ext uri="{FF2B5EF4-FFF2-40B4-BE49-F238E27FC236}">
                  <a16:creationId xmlns:a16="http://schemas.microsoft.com/office/drawing/2014/main" id="{FF9353DD-3BBC-26D4-80AE-40CD9E8390F6}"/>
                </a:ext>
              </a:extLst>
            </p:cNvPr>
            <p:cNvSpPr txBox="1"/>
            <p:nvPr/>
          </p:nvSpPr>
          <p:spPr>
            <a:xfrm>
              <a:off x="6651679" y="3024764"/>
              <a:ext cx="3486213" cy="2524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t>Fraud detection in finance, network security, and fault detection in manufacturing.</a:t>
              </a:r>
              <a:endParaRPr sz="1600">
                <a:ea typeface="Roboto"/>
                <a:cs typeface="Roboto"/>
                <a:sym typeface="Roboto"/>
              </a:endParaRPr>
            </a:p>
          </p:txBody>
        </p:sp>
        <p:sp>
          <p:nvSpPr>
            <p:cNvPr id="87" name="Google Shape;142;p28">
              <a:extLst>
                <a:ext uri="{FF2B5EF4-FFF2-40B4-BE49-F238E27FC236}">
                  <a16:creationId xmlns:a16="http://schemas.microsoft.com/office/drawing/2014/main" id="{09AFC83E-919B-206E-0A3B-04882B48B358}"/>
                </a:ext>
              </a:extLst>
            </p:cNvPr>
            <p:cNvSpPr/>
            <p:nvPr/>
          </p:nvSpPr>
          <p:spPr>
            <a:xfrm>
              <a:off x="6370860" y="2591229"/>
              <a:ext cx="4172041" cy="928410"/>
            </a:xfrm>
            <a:custGeom>
              <a:avLst/>
              <a:gdLst/>
              <a:ahLst/>
              <a:cxnLst/>
              <a:rect l="l" t="t" r="r" b="b"/>
              <a:pathLst>
                <a:path w="125664" h="22253" extrusionOk="0">
                  <a:moveTo>
                    <a:pt x="1268" y="908"/>
                  </a:moveTo>
                  <a:cubicBezTo>
                    <a:pt x="4530" y="1288"/>
                    <a:pt x="7855" y="1225"/>
                    <a:pt x="11117" y="1288"/>
                  </a:cubicBezTo>
                  <a:cubicBezTo>
                    <a:pt x="13580" y="1310"/>
                    <a:pt x="31514" y="1333"/>
                    <a:pt x="43039" y="1333"/>
                  </a:cubicBezTo>
                  <a:cubicBezTo>
                    <a:pt x="47813" y="1333"/>
                    <a:pt x="51488" y="1329"/>
                    <a:pt x="52508" y="1320"/>
                  </a:cubicBezTo>
                  <a:cubicBezTo>
                    <a:pt x="54962" y="1296"/>
                    <a:pt x="57433" y="1235"/>
                    <a:pt x="59910" y="1235"/>
                  </a:cubicBezTo>
                  <a:cubicBezTo>
                    <a:pt x="60694" y="1235"/>
                    <a:pt x="61478" y="1241"/>
                    <a:pt x="62262" y="1256"/>
                  </a:cubicBezTo>
                  <a:cubicBezTo>
                    <a:pt x="65366" y="1351"/>
                    <a:pt x="68438" y="1541"/>
                    <a:pt x="71573" y="1668"/>
                  </a:cubicBezTo>
                  <a:cubicBezTo>
                    <a:pt x="74059" y="1791"/>
                    <a:pt x="88436" y="1905"/>
                    <a:pt x="101473" y="1905"/>
                  </a:cubicBezTo>
                  <a:cubicBezTo>
                    <a:pt x="111857" y="1905"/>
                    <a:pt x="121390" y="1833"/>
                    <a:pt x="123384" y="1636"/>
                  </a:cubicBezTo>
                  <a:cubicBezTo>
                    <a:pt x="123542" y="4645"/>
                    <a:pt x="123764" y="7780"/>
                    <a:pt x="123985" y="10789"/>
                  </a:cubicBezTo>
                  <a:cubicBezTo>
                    <a:pt x="124080" y="11770"/>
                    <a:pt x="124270" y="15064"/>
                    <a:pt x="124302" y="15317"/>
                  </a:cubicBezTo>
                  <a:cubicBezTo>
                    <a:pt x="124429" y="17122"/>
                    <a:pt x="124397" y="18928"/>
                    <a:pt x="124334" y="20701"/>
                  </a:cubicBezTo>
                  <a:cubicBezTo>
                    <a:pt x="124270" y="20701"/>
                    <a:pt x="124207" y="20669"/>
                    <a:pt x="124144" y="20669"/>
                  </a:cubicBezTo>
                  <a:cubicBezTo>
                    <a:pt x="120740" y="20554"/>
                    <a:pt x="113276" y="20510"/>
                    <a:pt x="103718" y="20510"/>
                  </a:cubicBezTo>
                  <a:cubicBezTo>
                    <a:pt x="73798" y="20510"/>
                    <a:pt x="23357" y="20946"/>
                    <a:pt x="12700" y="21018"/>
                  </a:cubicBezTo>
                  <a:lnTo>
                    <a:pt x="6810" y="21018"/>
                  </a:lnTo>
                  <a:cubicBezTo>
                    <a:pt x="5760" y="21018"/>
                    <a:pt x="4721" y="20997"/>
                    <a:pt x="3680" y="20997"/>
                  </a:cubicBezTo>
                  <a:cubicBezTo>
                    <a:pt x="2900" y="20997"/>
                    <a:pt x="2118" y="21009"/>
                    <a:pt x="1331" y="21049"/>
                  </a:cubicBezTo>
                  <a:cubicBezTo>
                    <a:pt x="1458" y="17661"/>
                    <a:pt x="1394" y="14272"/>
                    <a:pt x="1363" y="10884"/>
                  </a:cubicBezTo>
                  <a:cubicBezTo>
                    <a:pt x="1331" y="9174"/>
                    <a:pt x="1331" y="7463"/>
                    <a:pt x="1299" y="5753"/>
                  </a:cubicBezTo>
                  <a:cubicBezTo>
                    <a:pt x="1268" y="4138"/>
                    <a:pt x="1394" y="2491"/>
                    <a:pt x="1268" y="908"/>
                  </a:cubicBezTo>
                  <a:close/>
                  <a:moveTo>
                    <a:pt x="741" y="1"/>
                  </a:moveTo>
                  <a:cubicBezTo>
                    <a:pt x="528" y="1"/>
                    <a:pt x="322" y="120"/>
                    <a:pt x="286" y="370"/>
                  </a:cubicBezTo>
                  <a:cubicBezTo>
                    <a:pt x="1" y="2016"/>
                    <a:pt x="64" y="3790"/>
                    <a:pt x="64" y="5468"/>
                  </a:cubicBezTo>
                  <a:cubicBezTo>
                    <a:pt x="33" y="7178"/>
                    <a:pt x="64" y="8889"/>
                    <a:pt x="96" y="10599"/>
                  </a:cubicBezTo>
                  <a:cubicBezTo>
                    <a:pt x="128" y="14114"/>
                    <a:pt x="191" y="17661"/>
                    <a:pt x="64" y="21176"/>
                  </a:cubicBezTo>
                  <a:cubicBezTo>
                    <a:pt x="40" y="21638"/>
                    <a:pt x="370" y="21876"/>
                    <a:pt x="696" y="21876"/>
                  </a:cubicBezTo>
                  <a:cubicBezTo>
                    <a:pt x="795" y="21876"/>
                    <a:pt x="894" y="21854"/>
                    <a:pt x="983" y="21809"/>
                  </a:cubicBezTo>
                  <a:cubicBezTo>
                    <a:pt x="4340" y="22253"/>
                    <a:pt x="7792" y="22158"/>
                    <a:pt x="11180" y="22189"/>
                  </a:cubicBezTo>
                  <a:cubicBezTo>
                    <a:pt x="14695" y="22189"/>
                    <a:pt x="49151" y="22158"/>
                    <a:pt x="52667" y="22094"/>
                  </a:cubicBezTo>
                  <a:cubicBezTo>
                    <a:pt x="59697" y="21999"/>
                    <a:pt x="66728" y="21841"/>
                    <a:pt x="73790" y="21809"/>
                  </a:cubicBezTo>
                  <a:cubicBezTo>
                    <a:pt x="77780" y="21809"/>
                    <a:pt x="120090" y="21841"/>
                    <a:pt x="124080" y="21968"/>
                  </a:cubicBezTo>
                  <a:cubicBezTo>
                    <a:pt x="124239" y="21968"/>
                    <a:pt x="124365" y="21936"/>
                    <a:pt x="124460" y="21841"/>
                  </a:cubicBezTo>
                  <a:cubicBezTo>
                    <a:pt x="124587" y="21979"/>
                    <a:pt x="124767" y="22050"/>
                    <a:pt x="124948" y="22050"/>
                  </a:cubicBezTo>
                  <a:cubicBezTo>
                    <a:pt x="125264" y="22050"/>
                    <a:pt x="125580" y="21830"/>
                    <a:pt x="125601" y="21366"/>
                  </a:cubicBezTo>
                  <a:cubicBezTo>
                    <a:pt x="125664" y="19498"/>
                    <a:pt x="124492" y="4265"/>
                    <a:pt x="124112" y="1415"/>
                  </a:cubicBezTo>
                  <a:cubicBezTo>
                    <a:pt x="124503" y="1024"/>
                    <a:pt x="124323" y="204"/>
                    <a:pt x="123680" y="204"/>
                  </a:cubicBezTo>
                  <a:cubicBezTo>
                    <a:pt x="123646" y="204"/>
                    <a:pt x="123610" y="206"/>
                    <a:pt x="123574" y="211"/>
                  </a:cubicBezTo>
                  <a:cubicBezTo>
                    <a:pt x="121096" y="514"/>
                    <a:pt x="111968" y="615"/>
                    <a:pt x="101721" y="615"/>
                  </a:cubicBezTo>
                  <a:cubicBezTo>
                    <a:pt x="87342" y="615"/>
                    <a:pt x="70761" y="417"/>
                    <a:pt x="67266" y="306"/>
                  </a:cubicBezTo>
                  <a:cubicBezTo>
                    <a:pt x="64952" y="216"/>
                    <a:pt x="62637" y="186"/>
                    <a:pt x="60323" y="186"/>
                  </a:cubicBezTo>
                  <a:cubicBezTo>
                    <a:pt x="56113" y="186"/>
                    <a:pt x="51904" y="286"/>
                    <a:pt x="47695" y="306"/>
                  </a:cubicBezTo>
                  <a:cubicBezTo>
                    <a:pt x="45066" y="306"/>
                    <a:pt x="11497" y="275"/>
                    <a:pt x="8837" y="243"/>
                  </a:cubicBezTo>
                  <a:cubicBezTo>
                    <a:pt x="7116" y="221"/>
                    <a:pt x="5365" y="156"/>
                    <a:pt x="3626" y="156"/>
                  </a:cubicBezTo>
                  <a:cubicBezTo>
                    <a:pt x="2804" y="156"/>
                    <a:pt x="1985" y="171"/>
                    <a:pt x="1173" y="211"/>
                  </a:cubicBezTo>
                  <a:cubicBezTo>
                    <a:pt x="1076" y="73"/>
                    <a:pt x="906" y="1"/>
                    <a:pt x="741"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3;p28">
              <a:extLst>
                <a:ext uri="{FF2B5EF4-FFF2-40B4-BE49-F238E27FC236}">
                  <a16:creationId xmlns:a16="http://schemas.microsoft.com/office/drawing/2014/main" id="{1EC080F2-6D6B-8F26-A3ED-6B3945F0A8C1}"/>
                </a:ext>
              </a:extLst>
            </p:cNvPr>
            <p:cNvSpPr/>
            <p:nvPr/>
          </p:nvSpPr>
          <p:spPr>
            <a:xfrm>
              <a:off x="9946395" y="2617493"/>
              <a:ext cx="466831" cy="874508"/>
            </a:xfrm>
            <a:custGeom>
              <a:avLst/>
              <a:gdLst/>
              <a:ahLst/>
              <a:cxnLst/>
              <a:rect l="l" t="t" r="r" b="b"/>
              <a:pathLst>
                <a:path w="34583" h="20961" extrusionOk="0">
                  <a:moveTo>
                    <a:pt x="13605" y="1"/>
                  </a:moveTo>
                  <a:cubicBezTo>
                    <a:pt x="6572" y="1"/>
                    <a:pt x="313" y="55"/>
                    <a:pt x="285" y="249"/>
                  </a:cubicBezTo>
                  <a:cubicBezTo>
                    <a:pt x="0" y="1896"/>
                    <a:pt x="190" y="2973"/>
                    <a:pt x="159" y="4651"/>
                  </a:cubicBezTo>
                  <a:cubicBezTo>
                    <a:pt x="159" y="6361"/>
                    <a:pt x="159" y="8072"/>
                    <a:pt x="190" y="9782"/>
                  </a:cubicBezTo>
                  <a:cubicBezTo>
                    <a:pt x="254" y="13297"/>
                    <a:pt x="285" y="16844"/>
                    <a:pt x="159" y="20359"/>
                  </a:cubicBezTo>
                  <a:cubicBezTo>
                    <a:pt x="159" y="20961"/>
                    <a:pt x="30403" y="20707"/>
                    <a:pt x="34424" y="20834"/>
                  </a:cubicBezTo>
                  <a:cubicBezTo>
                    <a:pt x="34583" y="20834"/>
                    <a:pt x="32968" y="91"/>
                    <a:pt x="32968" y="91"/>
                  </a:cubicBezTo>
                  <a:cubicBezTo>
                    <a:pt x="32968" y="91"/>
                    <a:pt x="22647" y="1"/>
                    <a:pt x="13605" y="1"/>
                  </a:cubicBezTo>
                  <a:close/>
                </a:path>
              </a:pathLst>
            </a:custGeom>
            <a:solidFill>
              <a:srgbClr val="73A4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FFFFFF"/>
                  </a:solidFill>
                  <a:ea typeface="Fira Sans"/>
                  <a:cs typeface="Fira Sans"/>
                  <a:sym typeface="Fira Sans"/>
                </a:rPr>
                <a:t>4</a:t>
              </a:r>
              <a:endParaRPr sz="3200">
                <a:solidFill>
                  <a:srgbClr val="FFFFFF"/>
                </a:solidFill>
                <a:ea typeface="Fira Sans"/>
                <a:cs typeface="Fira Sans"/>
                <a:sym typeface="Fira Sans"/>
              </a:endParaRPr>
            </a:p>
          </p:txBody>
        </p:sp>
        <p:sp>
          <p:nvSpPr>
            <p:cNvPr id="89" name="Google Shape;144;p28">
              <a:extLst>
                <a:ext uri="{FF2B5EF4-FFF2-40B4-BE49-F238E27FC236}">
                  <a16:creationId xmlns:a16="http://schemas.microsoft.com/office/drawing/2014/main" id="{425312A6-1BAC-3FC4-82EC-E4DC6290285C}"/>
                </a:ext>
              </a:extLst>
            </p:cNvPr>
            <p:cNvSpPr/>
            <p:nvPr/>
          </p:nvSpPr>
          <p:spPr>
            <a:xfrm>
              <a:off x="6393267" y="2616657"/>
              <a:ext cx="174566" cy="864703"/>
            </a:xfrm>
            <a:custGeom>
              <a:avLst/>
              <a:gdLst/>
              <a:ahLst/>
              <a:cxnLst/>
              <a:rect l="l" t="t" r="r" b="b"/>
              <a:pathLst>
                <a:path w="5258" h="20726" extrusionOk="0">
                  <a:moveTo>
                    <a:pt x="4320" y="1"/>
                  </a:moveTo>
                  <a:cubicBezTo>
                    <a:pt x="3805" y="1"/>
                    <a:pt x="2992" y="48"/>
                    <a:pt x="1760" y="48"/>
                  </a:cubicBezTo>
                  <a:cubicBezTo>
                    <a:pt x="1289" y="48"/>
                    <a:pt x="758" y="41"/>
                    <a:pt x="159" y="22"/>
                  </a:cubicBezTo>
                  <a:cubicBezTo>
                    <a:pt x="1" y="22"/>
                    <a:pt x="32" y="20670"/>
                    <a:pt x="32" y="20670"/>
                  </a:cubicBezTo>
                  <a:cubicBezTo>
                    <a:pt x="32" y="20670"/>
                    <a:pt x="1252" y="20725"/>
                    <a:pt x="2479" y="20725"/>
                  </a:cubicBezTo>
                  <a:cubicBezTo>
                    <a:pt x="3706" y="20725"/>
                    <a:pt x="4941" y="20670"/>
                    <a:pt x="4973" y="20448"/>
                  </a:cubicBezTo>
                  <a:cubicBezTo>
                    <a:pt x="5258" y="18802"/>
                    <a:pt x="5099" y="17725"/>
                    <a:pt x="5099" y="16046"/>
                  </a:cubicBezTo>
                  <a:cubicBezTo>
                    <a:pt x="5131" y="14336"/>
                    <a:pt x="5099" y="12626"/>
                    <a:pt x="5099" y="10916"/>
                  </a:cubicBezTo>
                  <a:cubicBezTo>
                    <a:pt x="5036" y="7369"/>
                    <a:pt x="5004" y="3854"/>
                    <a:pt x="5099" y="339"/>
                  </a:cubicBezTo>
                  <a:cubicBezTo>
                    <a:pt x="5114" y="64"/>
                    <a:pt x="4917" y="1"/>
                    <a:pt x="4320"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2;p28">
              <a:extLst>
                <a:ext uri="{FF2B5EF4-FFF2-40B4-BE49-F238E27FC236}">
                  <a16:creationId xmlns:a16="http://schemas.microsoft.com/office/drawing/2014/main" id="{031384CA-E11A-D090-8AB2-EBAE8BA00E13}"/>
                </a:ext>
              </a:extLst>
            </p:cNvPr>
            <p:cNvSpPr/>
            <p:nvPr/>
          </p:nvSpPr>
          <p:spPr>
            <a:xfrm>
              <a:off x="6418208" y="3745431"/>
              <a:ext cx="4172041" cy="928410"/>
            </a:xfrm>
            <a:custGeom>
              <a:avLst/>
              <a:gdLst/>
              <a:ahLst/>
              <a:cxnLst/>
              <a:rect l="l" t="t" r="r" b="b"/>
              <a:pathLst>
                <a:path w="125664" h="22253" extrusionOk="0">
                  <a:moveTo>
                    <a:pt x="1268" y="908"/>
                  </a:moveTo>
                  <a:cubicBezTo>
                    <a:pt x="4530" y="1288"/>
                    <a:pt x="7855" y="1225"/>
                    <a:pt x="11117" y="1288"/>
                  </a:cubicBezTo>
                  <a:cubicBezTo>
                    <a:pt x="13580" y="1310"/>
                    <a:pt x="31514" y="1333"/>
                    <a:pt x="43039" y="1333"/>
                  </a:cubicBezTo>
                  <a:cubicBezTo>
                    <a:pt x="47813" y="1333"/>
                    <a:pt x="51488" y="1329"/>
                    <a:pt x="52508" y="1320"/>
                  </a:cubicBezTo>
                  <a:cubicBezTo>
                    <a:pt x="54962" y="1296"/>
                    <a:pt x="57433" y="1235"/>
                    <a:pt x="59910" y="1235"/>
                  </a:cubicBezTo>
                  <a:cubicBezTo>
                    <a:pt x="60694" y="1235"/>
                    <a:pt x="61478" y="1241"/>
                    <a:pt x="62262" y="1256"/>
                  </a:cubicBezTo>
                  <a:cubicBezTo>
                    <a:pt x="65366" y="1351"/>
                    <a:pt x="68438" y="1541"/>
                    <a:pt x="71573" y="1668"/>
                  </a:cubicBezTo>
                  <a:cubicBezTo>
                    <a:pt x="74059" y="1791"/>
                    <a:pt x="88436" y="1905"/>
                    <a:pt x="101473" y="1905"/>
                  </a:cubicBezTo>
                  <a:cubicBezTo>
                    <a:pt x="111857" y="1905"/>
                    <a:pt x="121390" y="1833"/>
                    <a:pt x="123384" y="1636"/>
                  </a:cubicBezTo>
                  <a:cubicBezTo>
                    <a:pt x="123542" y="4645"/>
                    <a:pt x="123764" y="7780"/>
                    <a:pt x="123985" y="10789"/>
                  </a:cubicBezTo>
                  <a:cubicBezTo>
                    <a:pt x="124080" y="11770"/>
                    <a:pt x="124270" y="15064"/>
                    <a:pt x="124302" y="15317"/>
                  </a:cubicBezTo>
                  <a:cubicBezTo>
                    <a:pt x="124429" y="17122"/>
                    <a:pt x="124397" y="18928"/>
                    <a:pt x="124334" y="20701"/>
                  </a:cubicBezTo>
                  <a:cubicBezTo>
                    <a:pt x="124270" y="20701"/>
                    <a:pt x="124207" y="20669"/>
                    <a:pt x="124144" y="20669"/>
                  </a:cubicBezTo>
                  <a:cubicBezTo>
                    <a:pt x="120740" y="20554"/>
                    <a:pt x="113276" y="20510"/>
                    <a:pt x="103718" y="20510"/>
                  </a:cubicBezTo>
                  <a:cubicBezTo>
                    <a:pt x="73798" y="20510"/>
                    <a:pt x="23357" y="20946"/>
                    <a:pt x="12700" y="21018"/>
                  </a:cubicBezTo>
                  <a:lnTo>
                    <a:pt x="6810" y="21018"/>
                  </a:lnTo>
                  <a:cubicBezTo>
                    <a:pt x="5760" y="21018"/>
                    <a:pt x="4721" y="20997"/>
                    <a:pt x="3680" y="20997"/>
                  </a:cubicBezTo>
                  <a:cubicBezTo>
                    <a:pt x="2900" y="20997"/>
                    <a:pt x="2118" y="21009"/>
                    <a:pt x="1331" y="21049"/>
                  </a:cubicBezTo>
                  <a:cubicBezTo>
                    <a:pt x="1458" y="17661"/>
                    <a:pt x="1394" y="14272"/>
                    <a:pt x="1363" y="10884"/>
                  </a:cubicBezTo>
                  <a:cubicBezTo>
                    <a:pt x="1331" y="9174"/>
                    <a:pt x="1331" y="7463"/>
                    <a:pt x="1299" y="5753"/>
                  </a:cubicBezTo>
                  <a:cubicBezTo>
                    <a:pt x="1268" y="4138"/>
                    <a:pt x="1394" y="2491"/>
                    <a:pt x="1268" y="908"/>
                  </a:cubicBezTo>
                  <a:close/>
                  <a:moveTo>
                    <a:pt x="741" y="1"/>
                  </a:moveTo>
                  <a:cubicBezTo>
                    <a:pt x="528" y="1"/>
                    <a:pt x="322" y="120"/>
                    <a:pt x="286" y="370"/>
                  </a:cubicBezTo>
                  <a:cubicBezTo>
                    <a:pt x="1" y="2016"/>
                    <a:pt x="64" y="3790"/>
                    <a:pt x="64" y="5468"/>
                  </a:cubicBezTo>
                  <a:cubicBezTo>
                    <a:pt x="33" y="7178"/>
                    <a:pt x="64" y="8889"/>
                    <a:pt x="96" y="10599"/>
                  </a:cubicBezTo>
                  <a:cubicBezTo>
                    <a:pt x="128" y="14114"/>
                    <a:pt x="191" y="17661"/>
                    <a:pt x="64" y="21176"/>
                  </a:cubicBezTo>
                  <a:cubicBezTo>
                    <a:pt x="40" y="21638"/>
                    <a:pt x="370" y="21876"/>
                    <a:pt x="696" y="21876"/>
                  </a:cubicBezTo>
                  <a:cubicBezTo>
                    <a:pt x="795" y="21876"/>
                    <a:pt x="894" y="21854"/>
                    <a:pt x="983" y="21809"/>
                  </a:cubicBezTo>
                  <a:cubicBezTo>
                    <a:pt x="4340" y="22253"/>
                    <a:pt x="7792" y="22158"/>
                    <a:pt x="11180" y="22189"/>
                  </a:cubicBezTo>
                  <a:cubicBezTo>
                    <a:pt x="14695" y="22189"/>
                    <a:pt x="49151" y="22158"/>
                    <a:pt x="52667" y="22094"/>
                  </a:cubicBezTo>
                  <a:cubicBezTo>
                    <a:pt x="59697" y="21999"/>
                    <a:pt x="66728" y="21841"/>
                    <a:pt x="73790" y="21809"/>
                  </a:cubicBezTo>
                  <a:cubicBezTo>
                    <a:pt x="77780" y="21809"/>
                    <a:pt x="120090" y="21841"/>
                    <a:pt x="124080" y="21968"/>
                  </a:cubicBezTo>
                  <a:cubicBezTo>
                    <a:pt x="124239" y="21968"/>
                    <a:pt x="124365" y="21936"/>
                    <a:pt x="124460" y="21841"/>
                  </a:cubicBezTo>
                  <a:cubicBezTo>
                    <a:pt x="124587" y="21979"/>
                    <a:pt x="124767" y="22050"/>
                    <a:pt x="124948" y="22050"/>
                  </a:cubicBezTo>
                  <a:cubicBezTo>
                    <a:pt x="125264" y="22050"/>
                    <a:pt x="125580" y="21830"/>
                    <a:pt x="125601" y="21366"/>
                  </a:cubicBezTo>
                  <a:cubicBezTo>
                    <a:pt x="125664" y="19498"/>
                    <a:pt x="124492" y="4265"/>
                    <a:pt x="124112" y="1415"/>
                  </a:cubicBezTo>
                  <a:cubicBezTo>
                    <a:pt x="124503" y="1024"/>
                    <a:pt x="124323" y="204"/>
                    <a:pt x="123680" y="204"/>
                  </a:cubicBezTo>
                  <a:cubicBezTo>
                    <a:pt x="123646" y="204"/>
                    <a:pt x="123610" y="206"/>
                    <a:pt x="123574" y="211"/>
                  </a:cubicBezTo>
                  <a:cubicBezTo>
                    <a:pt x="121096" y="514"/>
                    <a:pt x="111968" y="615"/>
                    <a:pt x="101721" y="615"/>
                  </a:cubicBezTo>
                  <a:cubicBezTo>
                    <a:pt x="87342" y="615"/>
                    <a:pt x="70761" y="417"/>
                    <a:pt x="67266" y="306"/>
                  </a:cubicBezTo>
                  <a:cubicBezTo>
                    <a:pt x="64952" y="216"/>
                    <a:pt x="62637" y="186"/>
                    <a:pt x="60323" y="186"/>
                  </a:cubicBezTo>
                  <a:cubicBezTo>
                    <a:pt x="56113" y="186"/>
                    <a:pt x="51904" y="286"/>
                    <a:pt x="47695" y="306"/>
                  </a:cubicBezTo>
                  <a:cubicBezTo>
                    <a:pt x="45066" y="306"/>
                    <a:pt x="11497" y="275"/>
                    <a:pt x="8837" y="243"/>
                  </a:cubicBezTo>
                  <a:cubicBezTo>
                    <a:pt x="7116" y="221"/>
                    <a:pt x="5365" y="156"/>
                    <a:pt x="3626" y="156"/>
                  </a:cubicBezTo>
                  <a:cubicBezTo>
                    <a:pt x="2804" y="156"/>
                    <a:pt x="1985" y="171"/>
                    <a:pt x="1173" y="211"/>
                  </a:cubicBezTo>
                  <a:cubicBezTo>
                    <a:pt x="1076" y="73"/>
                    <a:pt x="906" y="1"/>
                    <a:pt x="741"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3;p28">
              <a:extLst>
                <a:ext uri="{FF2B5EF4-FFF2-40B4-BE49-F238E27FC236}">
                  <a16:creationId xmlns:a16="http://schemas.microsoft.com/office/drawing/2014/main" id="{F037E923-8AD7-4C99-77C7-1E4363797B29}"/>
                </a:ext>
              </a:extLst>
            </p:cNvPr>
            <p:cNvSpPr/>
            <p:nvPr/>
          </p:nvSpPr>
          <p:spPr>
            <a:xfrm>
              <a:off x="9993743" y="3771695"/>
              <a:ext cx="466831" cy="874508"/>
            </a:xfrm>
            <a:custGeom>
              <a:avLst/>
              <a:gdLst/>
              <a:ahLst/>
              <a:cxnLst/>
              <a:rect l="l" t="t" r="r" b="b"/>
              <a:pathLst>
                <a:path w="34583" h="20961" extrusionOk="0">
                  <a:moveTo>
                    <a:pt x="13605" y="1"/>
                  </a:moveTo>
                  <a:cubicBezTo>
                    <a:pt x="6572" y="1"/>
                    <a:pt x="313" y="55"/>
                    <a:pt x="285" y="249"/>
                  </a:cubicBezTo>
                  <a:cubicBezTo>
                    <a:pt x="0" y="1896"/>
                    <a:pt x="190" y="2973"/>
                    <a:pt x="159" y="4651"/>
                  </a:cubicBezTo>
                  <a:cubicBezTo>
                    <a:pt x="159" y="6361"/>
                    <a:pt x="159" y="8072"/>
                    <a:pt x="190" y="9782"/>
                  </a:cubicBezTo>
                  <a:cubicBezTo>
                    <a:pt x="254" y="13297"/>
                    <a:pt x="285" y="16844"/>
                    <a:pt x="159" y="20359"/>
                  </a:cubicBezTo>
                  <a:cubicBezTo>
                    <a:pt x="159" y="20961"/>
                    <a:pt x="30403" y="20707"/>
                    <a:pt x="34424" y="20834"/>
                  </a:cubicBezTo>
                  <a:cubicBezTo>
                    <a:pt x="34583" y="20834"/>
                    <a:pt x="32968" y="91"/>
                    <a:pt x="32968" y="91"/>
                  </a:cubicBezTo>
                  <a:cubicBezTo>
                    <a:pt x="32968" y="91"/>
                    <a:pt x="22647" y="1"/>
                    <a:pt x="13605" y="1"/>
                  </a:cubicBezTo>
                  <a:close/>
                </a:path>
              </a:pathLst>
            </a:custGeom>
            <a:solidFill>
              <a:srgbClr val="73A4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FFFFFF"/>
                  </a:solidFill>
                  <a:ea typeface="Fira Sans"/>
                  <a:cs typeface="Fira Sans"/>
                  <a:sym typeface="Fira Sans"/>
                </a:rPr>
                <a:t>5</a:t>
              </a:r>
              <a:endParaRPr sz="3200">
                <a:solidFill>
                  <a:srgbClr val="FFFFFF"/>
                </a:solidFill>
                <a:ea typeface="Fira Sans"/>
                <a:cs typeface="Fira Sans"/>
                <a:sym typeface="Fira Sans"/>
              </a:endParaRPr>
            </a:p>
          </p:txBody>
        </p:sp>
        <p:sp>
          <p:nvSpPr>
            <p:cNvPr id="92" name="Google Shape;144;p28">
              <a:extLst>
                <a:ext uri="{FF2B5EF4-FFF2-40B4-BE49-F238E27FC236}">
                  <a16:creationId xmlns:a16="http://schemas.microsoft.com/office/drawing/2014/main" id="{FC67BA7C-07A9-AF40-7B9A-44080186155C}"/>
                </a:ext>
              </a:extLst>
            </p:cNvPr>
            <p:cNvSpPr/>
            <p:nvPr/>
          </p:nvSpPr>
          <p:spPr>
            <a:xfrm>
              <a:off x="6440615" y="3770859"/>
              <a:ext cx="174566" cy="864703"/>
            </a:xfrm>
            <a:custGeom>
              <a:avLst/>
              <a:gdLst/>
              <a:ahLst/>
              <a:cxnLst/>
              <a:rect l="l" t="t" r="r" b="b"/>
              <a:pathLst>
                <a:path w="5258" h="20726" extrusionOk="0">
                  <a:moveTo>
                    <a:pt x="4320" y="1"/>
                  </a:moveTo>
                  <a:cubicBezTo>
                    <a:pt x="3805" y="1"/>
                    <a:pt x="2992" y="48"/>
                    <a:pt x="1760" y="48"/>
                  </a:cubicBezTo>
                  <a:cubicBezTo>
                    <a:pt x="1289" y="48"/>
                    <a:pt x="758" y="41"/>
                    <a:pt x="159" y="22"/>
                  </a:cubicBezTo>
                  <a:cubicBezTo>
                    <a:pt x="1" y="22"/>
                    <a:pt x="32" y="20670"/>
                    <a:pt x="32" y="20670"/>
                  </a:cubicBezTo>
                  <a:cubicBezTo>
                    <a:pt x="32" y="20670"/>
                    <a:pt x="1252" y="20725"/>
                    <a:pt x="2479" y="20725"/>
                  </a:cubicBezTo>
                  <a:cubicBezTo>
                    <a:pt x="3706" y="20725"/>
                    <a:pt x="4941" y="20670"/>
                    <a:pt x="4973" y="20448"/>
                  </a:cubicBezTo>
                  <a:cubicBezTo>
                    <a:pt x="5258" y="18802"/>
                    <a:pt x="5099" y="17725"/>
                    <a:pt x="5099" y="16046"/>
                  </a:cubicBezTo>
                  <a:cubicBezTo>
                    <a:pt x="5131" y="14336"/>
                    <a:pt x="5099" y="12626"/>
                    <a:pt x="5099" y="10916"/>
                  </a:cubicBezTo>
                  <a:cubicBezTo>
                    <a:pt x="5036" y="7369"/>
                    <a:pt x="5004" y="3854"/>
                    <a:pt x="5099" y="339"/>
                  </a:cubicBezTo>
                  <a:cubicBezTo>
                    <a:pt x="5114" y="64"/>
                    <a:pt x="4917" y="1"/>
                    <a:pt x="4320"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2;p28">
              <a:extLst>
                <a:ext uri="{FF2B5EF4-FFF2-40B4-BE49-F238E27FC236}">
                  <a16:creationId xmlns:a16="http://schemas.microsoft.com/office/drawing/2014/main" id="{7D6B1527-8052-08BA-04B8-8FE69A98427B}"/>
                </a:ext>
              </a:extLst>
            </p:cNvPr>
            <p:cNvSpPr/>
            <p:nvPr/>
          </p:nvSpPr>
          <p:spPr>
            <a:xfrm>
              <a:off x="6418208" y="4953502"/>
              <a:ext cx="4172041" cy="928410"/>
            </a:xfrm>
            <a:custGeom>
              <a:avLst/>
              <a:gdLst/>
              <a:ahLst/>
              <a:cxnLst/>
              <a:rect l="l" t="t" r="r" b="b"/>
              <a:pathLst>
                <a:path w="125664" h="22253" extrusionOk="0">
                  <a:moveTo>
                    <a:pt x="1268" y="908"/>
                  </a:moveTo>
                  <a:cubicBezTo>
                    <a:pt x="4530" y="1288"/>
                    <a:pt x="7855" y="1225"/>
                    <a:pt x="11117" y="1288"/>
                  </a:cubicBezTo>
                  <a:cubicBezTo>
                    <a:pt x="13580" y="1310"/>
                    <a:pt x="31514" y="1333"/>
                    <a:pt x="43039" y="1333"/>
                  </a:cubicBezTo>
                  <a:cubicBezTo>
                    <a:pt x="47813" y="1333"/>
                    <a:pt x="51488" y="1329"/>
                    <a:pt x="52508" y="1320"/>
                  </a:cubicBezTo>
                  <a:cubicBezTo>
                    <a:pt x="54962" y="1296"/>
                    <a:pt x="57433" y="1235"/>
                    <a:pt x="59910" y="1235"/>
                  </a:cubicBezTo>
                  <a:cubicBezTo>
                    <a:pt x="60694" y="1235"/>
                    <a:pt x="61478" y="1241"/>
                    <a:pt x="62262" y="1256"/>
                  </a:cubicBezTo>
                  <a:cubicBezTo>
                    <a:pt x="65366" y="1351"/>
                    <a:pt x="68438" y="1541"/>
                    <a:pt x="71573" y="1668"/>
                  </a:cubicBezTo>
                  <a:cubicBezTo>
                    <a:pt x="74059" y="1791"/>
                    <a:pt x="88436" y="1905"/>
                    <a:pt x="101473" y="1905"/>
                  </a:cubicBezTo>
                  <a:cubicBezTo>
                    <a:pt x="111857" y="1905"/>
                    <a:pt x="121390" y="1833"/>
                    <a:pt x="123384" y="1636"/>
                  </a:cubicBezTo>
                  <a:cubicBezTo>
                    <a:pt x="123542" y="4645"/>
                    <a:pt x="123764" y="7780"/>
                    <a:pt x="123985" y="10789"/>
                  </a:cubicBezTo>
                  <a:cubicBezTo>
                    <a:pt x="124080" y="11770"/>
                    <a:pt x="124270" y="15064"/>
                    <a:pt x="124302" y="15317"/>
                  </a:cubicBezTo>
                  <a:cubicBezTo>
                    <a:pt x="124429" y="17122"/>
                    <a:pt x="124397" y="18928"/>
                    <a:pt x="124334" y="20701"/>
                  </a:cubicBezTo>
                  <a:cubicBezTo>
                    <a:pt x="124270" y="20701"/>
                    <a:pt x="124207" y="20669"/>
                    <a:pt x="124144" y="20669"/>
                  </a:cubicBezTo>
                  <a:cubicBezTo>
                    <a:pt x="120740" y="20554"/>
                    <a:pt x="113276" y="20510"/>
                    <a:pt x="103718" y="20510"/>
                  </a:cubicBezTo>
                  <a:cubicBezTo>
                    <a:pt x="73798" y="20510"/>
                    <a:pt x="23357" y="20946"/>
                    <a:pt x="12700" y="21018"/>
                  </a:cubicBezTo>
                  <a:lnTo>
                    <a:pt x="6810" y="21018"/>
                  </a:lnTo>
                  <a:cubicBezTo>
                    <a:pt x="5760" y="21018"/>
                    <a:pt x="4721" y="20997"/>
                    <a:pt x="3680" y="20997"/>
                  </a:cubicBezTo>
                  <a:cubicBezTo>
                    <a:pt x="2900" y="20997"/>
                    <a:pt x="2118" y="21009"/>
                    <a:pt x="1331" y="21049"/>
                  </a:cubicBezTo>
                  <a:cubicBezTo>
                    <a:pt x="1458" y="17661"/>
                    <a:pt x="1394" y="14272"/>
                    <a:pt x="1363" y="10884"/>
                  </a:cubicBezTo>
                  <a:cubicBezTo>
                    <a:pt x="1331" y="9174"/>
                    <a:pt x="1331" y="7463"/>
                    <a:pt x="1299" y="5753"/>
                  </a:cubicBezTo>
                  <a:cubicBezTo>
                    <a:pt x="1268" y="4138"/>
                    <a:pt x="1394" y="2491"/>
                    <a:pt x="1268" y="908"/>
                  </a:cubicBezTo>
                  <a:close/>
                  <a:moveTo>
                    <a:pt x="741" y="1"/>
                  </a:moveTo>
                  <a:cubicBezTo>
                    <a:pt x="528" y="1"/>
                    <a:pt x="322" y="120"/>
                    <a:pt x="286" y="370"/>
                  </a:cubicBezTo>
                  <a:cubicBezTo>
                    <a:pt x="1" y="2016"/>
                    <a:pt x="64" y="3790"/>
                    <a:pt x="64" y="5468"/>
                  </a:cubicBezTo>
                  <a:cubicBezTo>
                    <a:pt x="33" y="7178"/>
                    <a:pt x="64" y="8889"/>
                    <a:pt x="96" y="10599"/>
                  </a:cubicBezTo>
                  <a:cubicBezTo>
                    <a:pt x="128" y="14114"/>
                    <a:pt x="191" y="17661"/>
                    <a:pt x="64" y="21176"/>
                  </a:cubicBezTo>
                  <a:cubicBezTo>
                    <a:pt x="40" y="21638"/>
                    <a:pt x="370" y="21876"/>
                    <a:pt x="696" y="21876"/>
                  </a:cubicBezTo>
                  <a:cubicBezTo>
                    <a:pt x="795" y="21876"/>
                    <a:pt x="894" y="21854"/>
                    <a:pt x="983" y="21809"/>
                  </a:cubicBezTo>
                  <a:cubicBezTo>
                    <a:pt x="4340" y="22253"/>
                    <a:pt x="7792" y="22158"/>
                    <a:pt x="11180" y="22189"/>
                  </a:cubicBezTo>
                  <a:cubicBezTo>
                    <a:pt x="14695" y="22189"/>
                    <a:pt x="49151" y="22158"/>
                    <a:pt x="52667" y="22094"/>
                  </a:cubicBezTo>
                  <a:cubicBezTo>
                    <a:pt x="59697" y="21999"/>
                    <a:pt x="66728" y="21841"/>
                    <a:pt x="73790" y="21809"/>
                  </a:cubicBezTo>
                  <a:cubicBezTo>
                    <a:pt x="77780" y="21809"/>
                    <a:pt x="120090" y="21841"/>
                    <a:pt x="124080" y="21968"/>
                  </a:cubicBezTo>
                  <a:cubicBezTo>
                    <a:pt x="124239" y="21968"/>
                    <a:pt x="124365" y="21936"/>
                    <a:pt x="124460" y="21841"/>
                  </a:cubicBezTo>
                  <a:cubicBezTo>
                    <a:pt x="124587" y="21979"/>
                    <a:pt x="124767" y="22050"/>
                    <a:pt x="124948" y="22050"/>
                  </a:cubicBezTo>
                  <a:cubicBezTo>
                    <a:pt x="125264" y="22050"/>
                    <a:pt x="125580" y="21830"/>
                    <a:pt x="125601" y="21366"/>
                  </a:cubicBezTo>
                  <a:cubicBezTo>
                    <a:pt x="125664" y="19498"/>
                    <a:pt x="124492" y="4265"/>
                    <a:pt x="124112" y="1415"/>
                  </a:cubicBezTo>
                  <a:cubicBezTo>
                    <a:pt x="124503" y="1024"/>
                    <a:pt x="124323" y="204"/>
                    <a:pt x="123680" y="204"/>
                  </a:cubicBezTo>
                  <a:cubicBezTo>
                    <a:pt x="123646" y="204"/>
                    <a:pt x="123610" y="206"/>
                    <a:pt x="123574" y="211"/>
                  </a:cubicBezTo>
                  <a:cubicBezTo>
                    <a:pt x="121096" y="514"/>
                    <a:pt x="111968" y="615"/>
                    <a:pt x="101721" y="615"/>
                  </a:cubicBezTo>
                  <a:cubicBezTo>
                    <a:pt x="87342" y="615"/>
                    <a:pt x="70761" y="417"/>
                    <a:pt x="67266" y="306"/>
                  </a:cubicBezTo>
                  <a:cubicBezTo>
                    <a:pt x="64952" y="216"/>
                    <a:pt x="62637" y="186"/>
                    <a:pt x="60323" y="186"/>
                  </a:cubicBezTo>
                  <a:cubicBezTo>
                    <a:pt x="56113" y="186"/>
                    <a:pt x="51904" y="286"/>
                    <a:pt x="47695" y="306"/>
                  </a:cubicBezTo>
                  <a:cubicBezTo>
                    <a:pt x="45066" y="306"/>
                    <a:pt x="11497" y="275"/>
                    <a:pt x="8837" y="243"/>
                  </a:cubicBezTo>
                  <a:cubicBezTo>
                    <a:pt x="7116" y="221"/>
                    <a:pt x="5365" y="156"/>
                    <a:pt x="3626" y="156"/>
                  </a:cubicBezTo>
                  <a:cubicBezTo>
                    <a:pt x="2804" y="156"/>
                    <a:pt x="1985" y="171"/>
                    <a:pt x="1173" y="211"/>
                  </a:cubicBezTo>
                  <a:cubicBezTo>
                    <a:pt x="1076" y="73"/>
                    <a:pt x="906" y="1"/>
                    <a:pt x="741"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3;p28">
              <a:extLst>
                <a:ext uri="{FF2B5EF4-FFF2-40B4-BE49-F238E27FC236}">
                  <a16:creationId xmlns:a16="http://schemas.microsoft.com/office/drawing/2014/main" id="{B0C8E81A-1303-B5F8-6C07-0C7CB9380BCD}"/>
                </a:ext>
              </a:extLst>
            </p:cNvPr>
            <p:cNvSpPr/>
            <p:nvPr/>
          </p:nvSpPr>
          <p:spPr>
            <a:xfrm>
              <a:off x="9993743" y="4979766"/>
              <a:ext cx="466831" cy="874508"/>
            </a:xfrm>
            <a:custGeom>
              <a:avLst/>
              <a:gdLst/>
              <a:ahLst/>
              <a:cxnLst/>
              <a:rect l="l" t="t" r="r" b="b"/>
              <a:pathLst>
                <a:path w="34583" h="20961" extrusionOk="0">
                  <a:moveTo>
                    <a:pt x="13605" y="1"/>
                  </a:moveTo>
                  <a:cubicBezTo>
                    <a:pt x="6572" y="1"/>
                    <a:pt x="313" y="55"/>
                    <a:pt x="285" y="249"/>
                  </a:cubicBezTo>
                  <a:cubicBezTo>
                    <a:pt x="0" y="1896"/>
                    <a:pt x="190" y="2973"/>
                    <a:pt x="159" y="4651"/>
                  </a:cubicBezTo>
                  <a:cubicBezTo>
                    <a:pt x="159" y="6361"/>
                    <a:pt x="159" y="8072"/>
                    <a:pt x="190" y="9782"/>
                  </a:cubicBezTo>
                  <a:cubicBezTo>
                    <a:pt x="254" y="13297"/>
                    <a:pt x="285" y="16844"/>
                    <a:pt x="159" y="20359"/>
                  </a:cubicBezTo>
                  <a:cubicBezTo>
                    <a:pt x="159" y="20961"/>
                    <a:pt x="30403" y="20707"/>
                    <a:pt x="34424" y="20834"/>
                  </a:cubicBezTo>
                  <a:cubicBezTo>
                    <a:pt x="34583" y="20834"/>
                    <a:pt x="32968" y="91"/>
                    <a:pt x="32968" y="91"/>
                  </a:cubicBezTo>
                  <a:cubicBezTo>
                    <a:pt x="32968" y="91"/>
                    <a:pt x="22647" y="1"/>
                    <a:pt x="13605" y="1"/>
                  </a:cubicBezTo>
                  <a:close/>
                </a:path>
              </a:pathLst>
            </a:custGeom>
            <a:solidFill>
              <a:srgbClr val="73A4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FFFFFF"/>
                  </a:solidFill>
                  <a:ea typeface="Fira Sans"/>
                  <a:cs typeface="Fira Sans"/>
                  <a:sym typeface="Fira Sans"/>
                </a:rPr>
                <a:t>6</a:t>
              </a:r>
              <a:endParaRPr sz="3200">
                <a:solidFill>
                  <a:srgbClr val="FFFFFF"/>
                </a:solidFill>
                <a:ea typeface="Fira Sans"/>
                <a:cs typeface="Fira Sans"/>
                <a:sym typeface="Fira Sans"/>
              </a:endParaRPr>
            </a:p>
          </p:txBody>
        </p:sp>
        <p:sp>
          <p:nvSpPr>
            <p:cNvPr id="98" name="Google Shape;144;p28">
              <a:extLst>
                <a:ext uri="{FF2B5EF4-FFF2-40B4-BE49-F238E27FC236}">
                  <a16:creationId xmlns:a16="http://schemas.microsoft.com/office/drawing/2014/main" id="{DD0057BC-547A-3C3B-C853-469C0BCC3A66}"/>
                </a:ext>
              </a:extLst>
            </p:cNvPr>
            <p:cNvSpPr/>
            <p:nvPr/>
          </p:nvSpPr>
          <p:spPr>
            <a:xfrm>
              <a:off x="6440615" y="4978930"/>
              <a:ext cx="174566" cy="864703"/>
            </a:xfrm>
            <a:custGeom>
              <a:avLst/>
              <a:gdLst/>
              <a:ahLst/>
              <a:cxnLst/>
              <a:rect l="l" t="t" r="r" b="b"/>
              <a:pathLst>
                <a:path w="5258" h="20726" extrusionOk="0">
                  <a:moveTo>
                    <a:pt x="4320" y="1"/>
                  </a:moveTo>
                  <a:cubicBezTo>
                    <a:pt x="3805" y="1"/>
                    <a:pt x="2992" y="48"/>
                    <a:pt x="1760" y="48"/>
                  </a:cubicBezTo>
                  <a:cubicBezTo>
                    <a:pt x="1289" y="48"/>
                    <a:pt x="758" y="41"/>
                    <a:pt x="159" y="22"/>
                  </a:cubicBezTo>
                  <a:cubicBezTo>
                    <a:pt x="1" y="22"/>
                    <a:pt x="32" y="20670"/>
                    <a:pt x="32" y="20670"/>
                  </a:cubicBezTo>
                  <a:cubicBezTo>
                    <a:pt x="32" y="20670"/>
                    <a:pt x="1252" y="20725"/>
                    <a:pt x="2479" y="20725"/>
                  </a:cubicBezTo>
                  <a:cubicBezTo>
                    <a:pt x="3706" y="20725"/>
                    <a:pt x="4941" y="20670"/>
                    <a:pt x="4973" y="20448"/>
                  </a:cubicBezTo>
                  <a:cubicBezTo>
                    <a:pt x="5258" y="18802"/>
                    <a:pt x="5099" y="17725"/>
                    <a:pt x="5099" y="16046"/>
                  </a:cubicBezTo>
                  <a:cubicBezTo>
                    <a:pt x="5131" y="14336"/>
                    <a:pt x="5099" y="12626"/>
                    <a:pt x="5099" y="10916"/>
                  </a:cubicBezTo>
                  <a:cubicBezTo>
                    <a:pt x="5036" y="7369"/>
                    <a:pt x="5004" y="3854"/>
                    <a:pt x="5099" y="339"/>
                  </a:cubicBezTo>
                  <a:cubicBezTo>
                    <a:pt x="5114" y="64"/>
                    <a:pt x="4917" y="1"/>
                    <a:pt x="4320"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p28">
              <a:extLst>
                <a:ext uri="{FF2B5EF4-FFF2-40B4-BE49-F238E27FC236}">
                  <a16:creationId xmlns:a16="http://schemas.microsoft.com/office/drawing/2014/main" id="{483BE262-5AE0-6E80-075D-1B0DB309BDD0}"/>
                </a:ext>
              </a:extLst>
            </p:cNvPr>
            <p:cNvSpPr/>
            <p:nvPr/>
          </p:nvSpPr>
          <p:spPr>
            <a:xfrm>
              <a:off x="1906948" y="3709980"/>
              <a:ext cx="4172041" cy="928410"/>
            </a:xfrm>
            <a:custGeom>
              <a:avLst/>
              <a:gdLst/>
              <a:ahLst/>
              <a:cxnLst/>
              <a:rect l="l" t="t" r="r" b="b"/>
              <a:pathLst>
                <a:path w="125664" h="22253" extrusionOk="0">
                  <a:moveTo>
                    <a:pt x="1268" y="908"/>
                  </a:moveTo>
                  <a:cubicBezTo>
                    <a:pt x="4530" y="1288"/>
                    <a:pt x="7855" y="1225"/>
                    <a:pt x="11117" y="1288"/>
                  </a:cubicBezTo>
                  <a:cubicBezTo>
                    <a:pt x="13580" y="1310"/>
                    <a:pt x="31514" y="1333"/>
                    <a:pt x="43039" y="1333"/>
                  </a:cubicBezTo>
                  <a:cubicBezTo>
                    <a:pt x="47813" y="1333"/>
                    <a:pt x="51488" y="1329"/>
                    <a:pt x="52508" y="1320"/>
                  </a:cubicBezTo>
                  <a:cubicBezTo>
                    <a:pt x="54962" y="1296"/>
                    <a:pt x="57433" y="1235"/>
                    <a:pt x="59910" y="1235"/>
                  </a:cubicBezTo>
                  <a:cubicBezTo>
                    <a:pt x="60694" y="1235"/>
                    <a:pt x="61478" y="1241"/>
                    <a:pt x="62262" y="1256"/>
                  </a:cubicBezTo>
                  <a:cubicBezTo>
                    <a:pt x="65366" y="1351"/>
                    <a:pt x="68438" y="1541"/>
                    <a:pt x="71573" y="1668"/>
                  </a:cubicBezTo>
                  <a:cubicBezTo>
                    <a:pt x="74059" y="1791"/>
                    <a:pt x="88436" y="1905"/>
                    <a:pt x="101473" y="1905"/>
                  </a:cubicBezTo>
                  <a:cubicBezTo>
                    <a:pt x="111857" y="1905"/>
                    <a:pt x="121390" y="1833"/>
                    <a:pt x="123384" y="1636"/>
                  </a:cubicBezTo>
                  <a:cubicBezTo>
                    <a:pt x="123542" y="4645"/>
                    <a:pt x="123764" y="7780"/>
                    <a:pt x="123985" y="10789"/>
                  </a:cubicBezTo>
                  <a:cubicBezTo>
                    <a:pt x="124080" y="11770"/>
                    <a:pt x="124270" y="15064"/>
                    <a:pt x="124302" y="15317"/>
                  </a:cubicBezTo>
                  <a:cubicBezTo>
                    <a:pt x="124429" y="17122"/>
                    <a:pt x="124397" y="18928"/>
                    <a:pt x="124334" y="20701"/>
                  </a:cubicBezTo>
                  <a:cubicBezTo>
                    <a:pt x="124270" y="20701"/>
                    <a:pt x="124207" y="20669"/>
                    <a:pt x="124144" y="20669"/>
                  </a:cubicBezTo>
                  <a:cubicBezTo>
                    <a:pt x="120740" y="20554"/>
                    <a:pt x="113276" y="20510"/>
                    <a:pt x="103718" y="20510"/>
                  </a:cubicBezTo>
                  <a:cubicBezTo>
                    <a:pt x="73798" y="20510"/>
                    <a:pt x="23357" y="20946"/>
                    <a:pt x="12700" y="21018"/>
                  </a:cubicBezTo>
                  <a:lnTo>
                    <a:pt x="6810" y="21018"/>
                  </a:lnTo>
                  <a:cubicBezTo>
                    <a:pt x="5760" y="21018"/>
                    <a:pt x="4721" y="20997"/>
                    <a:pt x="3680" y="20997"/>
                  </a:cubicBezTo>
                  <a:cubicBezTo>
                    <a:pt x="2900" y="20997"/>
                    <a:pt x="2118" y="21009"/>
                    <a:pt x="1331" y="21049"/>
                  </a:cubicBezTo>
                  <a:cubicBezTo>
                    <a:pt x="1458" y="17661"/>
                    <a:pt x="1394" y="14272"/>
                    <a:pt x="1363" y="10884"/>
                  </a:cubicBezTo>
                  <a:cubicBezTo>
                    <a:pt x="1331" y="9174"/>
                    <a:pt x="1331" y="7463"/>
                    <a:pt x="1299" y="5753"/>
                  </a:cubicBezTo>
                  <a:cubicBezTo>
                    <a:pt x="1268" y="4138"/>
                    <a:pt x="1394" y="2491"/>
                    <a:pt x="1268" y="908"/>
                  </a:cubicBezTo>
                  <a:close/>
                  <a:moveTo>
                    <a:pt x="741" y="1"/>
                  </a:moveTo>
                  <a:cubicBezTo>
                    <a:pt x="528" y="1"/>
                    <a:pt x="322" y="120"/>
                    <a:pt x="286" y="370"/>
                  </a:cubicBezTo>
                  <a:cubicBezTo>
                    <a:pt x="1" y="2016"/>
                    <a:pt x="64" y="3790"/>
                    <a:pt x="64" y="5468"/>
                  </a:cubicBezTo>
                  <a:cubicBezTo>
                    <a:pt x="33" y="7178"/>
                    <a:pt x="64" y="8889"/>
                    <a:pt x="96" y="10599"/>
                  </a:cubicBezTo>
                  <a:cubicBezTo>
                    <a:pt x="128" y="14114"/>
                    <a:pt x="191" y="17661"/>
                    <a:pt x="64" y="21176"/>
                  </a:cubicBezTo>
                  <a:cubicBezTo>
                    <a:pt x="40" y="21638"/>
                    <a:pt x="370" y="21876"/>
                    <a:pt x="696" y="21876"/>
                  </a:cubicBezTo>
                  <a:cubicBezTo>
                    <a:pt x="795" y="21876"/>
                    <a:pt x="894" y="21854"/>
                    <a:pt x="983" y="21809"/>
                  </a:cubicBezTo>
                  <a:cubicBezTo>
                    <a:pt x="4340" y="22253"/>
                    <a:pt x="7792" y="22158"/>
                    <a:pt x="11180" y="22189"/>
                  </a:cubicBezTo>
                  <a:cubicBezTo>
                    <a:pt x="14695" y="22189"/>
                    <a:pt x="49151" y="22158"/>
                    <a:pt x="52667" y="22094"/>
                  </a:cubicBezTo>
                  <a:cubicBezTo>
                    <a:pt x="59697" y="21999"/>
                    <a:pt x="66728" y="21841"/>
                    <a:pt x="73790" y="21809"/>
                  </a:cubicBezTo>
                  <a:cubicBezTo>
                    <a:pt x="77780" y="21809"/>
                    <a:pt x="120090" y="21841"/>
                    <a:pt x="124080" y="21968"/>
                  </a:cubicBezTo>
                  <a:cubicBezTo>
                    <a:pt x="124239" y="21968"/>
                    <a:pt x="124365" y="21936"/>
                    <a:pt x="124460" y="21841"/>
                  </a:cubicBezTo>
                  <a:cubicBezTo>
                    <a:pt x="124587" y="21979"/>
                    <a:pt x="124767" y="22050"/>
                    <a:pt x="124948" y="22050"/>
                  </a:cubicBezTo>
                  <a:cubicBezTo>
                    <a:pt x="125264" y="22050"/>
                    <a:pt x="125580" y="21830"/>
                    <a:pt x="125601" y="21366"/>
                  </a:cubicBezTo>
                  <a:cubicBezTo>
                    <a:pt x="125664" y="19498"/>
                    <a:pt x="124492" y="4265"/>
                    <a:pt x="124112" y="1415"/>
                  </a:cubicBezTo>
                  <a:cubicBezTo>
                    <a:pt x="124503" y="1024"/>
                    <a:pt x="124323" y="204"/>
                    <a:pt x="123680" y="204"/>
                  </a:cubicBezTo>
                  <a:cubicBezTo>
                    <a:pt x="123646" y="204"/>
                    <a:pt x="123610" y="206"/>
                    <a:pt x="123574" y="211"/>
                  </a:cubicBezTo>
                  <a:cubicBezTo>
                    <a:pt x="121096" y="514"/>
                    <a:pt x="111968" y="615"/>
                    <a:pt x="101721" y="615"/>
                  </a:cubicBezTo>
                  <a:cubicBezTo>
                    <a:pt x="87342" y="615"/>
                    <a:pt x="70761" y="417"/>
                    <a:pt x="67266" y="306"/>
                  </a:cubicBezTo>
                  <a:cubicBezTo>
                    <a:pt x="64952" y="216"/>
                    <a:pt x="62637" y="186"/>
                    <a:pt x="60323" y="186"/>
                  </a:cubicBezTo>
                  <a:cubicBezTo>
                    <a:pt x="56113" y="186"/>
                    <a:pt x="51904" y="286"/>
                    <a:pt x="47695" y="306"/>
                  </a:cubicBezTo>
                  <a:cubicBezTo>
                    <a:pt x="45066" y="306"/>
                    <a:pt x="11497" y="275"/>
                    <a:pt x="8837" y="243"/>
                  </a:cubicBezTo>
                  <a:cubicBezTo>
                    <a:pt x="7116" y="221"/>
                    <a:pt x="5365" y="156"/>
                    <a:pt x="3626" y="156"/>
                  </a:cubicBezTo>
                  <a:cubicBezTo>
                    <a:pt x="2804" y="156"/>
                    <a:pt x="1985" y="171"/>
                    <a:pt x="1173" y="211"/>
                  </a:cubicBezTo>
                  <a:cubicBezTo>
                    <a:pt x="1076" y="73"/>
                    <a:pt x="906" y="1"/>
                    <a:pt x="741"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3;p28">
              <a:extLst>
                <a:ext uri="{FF2B5EF4-FFF2-40B4-BE49-F238E27FC236}">
                  <a16:creationId xmlns:a16="http://schemas.microsoft.com/office/drawing/2014/main" id="{5E0ABF31-025A-FD78-6303-23A4EB09D2BD}"/>
                </a:ext>
              </a:extLst>
            </p:cNvPr>
            <p:cNvSpPr/>
            <p:nvPr/>
          </p:nvSpPr>
          <p:spPr>
            <a:xfrm>
              <a:off x="5482483" y="3736244"/>
              <a:ext cx="466831" cy="874508"/>
            </a:xfrm>
            <a:custGeom>
              <a:avLst/>
              <a:gdLst/>
              <a:ahLst/>
              <a:cxnLst/>
              <a:rect l="l" t="t" r="r" b="b"/>
              <a:pathLst>
                <a:path w="34583" h="20961" extrusionOk="0">
                  <a:moveTo>
                    <a:pt x="13605" y="1"/>
                  </a:moveTo>
                  <a:cubicBezTo>
                    <a:pt x="6572" y="1"/>
                    <a:pt x="313" y="55"/>
                    <a:pt x="285" y="249"/>
                  </a:cubicBezTo>
                  <a:cubicBezTo>
                    <a:pt x="0" y="1896"/>
                    <a:pt x="190" y="2973"/>
                    <a:pt x="159" y="4651"/>
                  </a:cubicBezTo>
                  <a:cubicBezTo>
                    <a:pt x="159" y="6361"/>
                    <a:pt x="159" y="8072"/>
                    <a:pt x="190" y="9782"/>
                  </a:cubicBezTo>
                  <a:cubicBezTo>
                    <a:pt x="254" y="13297"/>
                    <a:pt x="285" y="16844"/>
                    <a:pt x="159" y="20359"/>
                  </a:cubicBezTo>
                  <a:cubicBezTo>
                    <a:pt x="159" y="20961"/>
                    <a:pt x="30403" y="20707"/>
                    <a:pt x="34424" y="20834"/>
                  </a:cubicBezTo>
                  <a:cubicBezTo>
                    <a:pt x="34583" y="20834"/>
                    <a:pt x="32968" y="91"/>
                    <a:pt x="32968" y="91"/>
                  </a:cubicBezTo>
                  <a:cubicBezTo>
                    <a:pt x="32968" y="91"/>
                    <a:pt x="22647" y="1"/>
                    <a:pt x="13605" y="1"/>
                  </a:cubicBezTo>
                  <a:close/>
                </a:path>
              </a:pathLst>
            </a:custGeom>
            <a:solidFill>
              <a:srgbClr val="73A4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200">
                  <a:solidFill>
                    <a:srgbClr val="FFFFFF"/>
                  </a:solidFill>
                  <a:ea typeface="Fira Sans"/>
                  <a:cs typeface="Fira Sans"/>
                  <a:sym typeface="Fira Sans"/>
                </a:rPr>
                <a:t>2</a:t>
              </a:r>
              <a:endParaRPr sz="3200">
                <a:solidFill>
                  <a:srgbClr val="FFFFFF"/>
                </a:solidFill>
                <a:ea typeface="Fira Sans"/>
                <a:cs typeface="Fira Sans"/>
                <a:sym typeface="Fira Sans"/>
              </a:endParaRPr>
            </a:p>
          </p:txBody>
        </p:sp>
        <p:sp>
          <p:nvSpPr>
            <p:cNvPr id="101" name="Google Shape;144;p28">
              <a:extLst>
                <a:ext uri="{FF2B5EF4-FFF2-40B4-BE49-F238E27FC236}">
                  <a16:creationId xmlns:a16="http://schemas.microsoft.com/office/drawing/2014/main" id="{9649576E-1204-F448-81FF-F4E4203EE06E}"/>
                </a:ext>
              </a:extLst>
            </p:cNvPr>
            <p:cNvSpPr/>
            <p:nvPr/>
          </p:nvSpPr>
          <p:spPr>
            <a:xfrm>
              <a:off x="1929355" y="3735408"/>
              <a:ext cx="174566" cy="864703"/>
            </a:xfrm>
            <a:custGeom>
              <a:avLst/>
              <a:gdLst/>
              <a:ahLst/>
              <a:cxnLst/>
              <a:rect l="l" t="t" r="r" b="b"/>
              <a:pathLst>
                <a:path w="5258" h="20726" extrusionOk="0">
                  <a:moveTo>
                    <a:pt x="4320" y="1"/>
                  </a:moveTo>
                  <a:cubicBezTo>
                    <a:pt x="3805" y="1"/>
                    <a:pt x="2992" y="48"/>
                    <a:pt x="1760" y="48"/>
                  </a:cubicBezTo>
                  <a:cubicBezTo>
                    <a:pt x="1289" y="48"/>
                    <a:pt x="758" y="41"/>
                    <a:pt x="159" y="22"/>
                  </a:cubicBezTo>
                  <a:cubicBezTo>
                    <a:pt x="1" y="22"/>
                    <a:pt x="32" y="20670"/>
                    <a:pt x="32" y="20670"/>
                  </a:cubicBezTo>
                  <a:cubicBezTo>
                    <a:pt x="32" y="20670"/>
                    <a:pt x="1252" y="20725"/>
                    <a:pt x="2479" y="20725"/>
                  </a:cubicBezTo>
                  <a:cubicBezTo>
                    <a:pt x="3706" y="20725"/>
                    <a:pt x="4941" y="20670"/>
                    <a:pt x="4973" y="20448"/>
                  </a:cubicBezTo>
                  <a:cubicBezTo>
                    <a:pt x="5258" y="18802"/>
                    <a:pt x="5099" y="17725"/>
                    <a:pt x="5099" y="16046"/>
                  </a:cubicBezTo>
                  <a:cubicBezTo>
                    <a:pt x="5131" y="14336"/>
                    <a:pt x="5099" y="12626"/>
                    <a:pt x="5099" y="10916"/>
                  </a:cubicBezTo>
                  <a:cubicBezTo>
                    <a:pt x="5036" y="7369"/>
                    <a:pt x="5004" y="3854"/>
                    <a:pt x="5099" y="339"/>
                  </a:cubicBezTo>
                  <a:cubicBezTo>
                    <a:pt x="5114" y="64"/>
                    <a:pt x="4917" y="1"/>
                    <a:pt x="4320"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2;p28">
              <a:extLst>
                <a:ext uri="{FF2B5EF4-FFF2-40B4-BE49-F238E27FC236}">
                  <a16:creationId xmlns:a16="http://schemas.microsoft.com/office/drawing/2014/main" id="{500855F1-45F4-74A3-B80B-CECCAC84A2AC}"/>
                </a:ext>
              </a:extLst>
            </p:cNvPr>
            <p:cNvSpPr/>
            <p:nvPr/>
          </p:nvSpPr>
          <p:spPr>
            <a:xfrm>
              <a:off x="1934433" y="4953502"/>
              <a:ext cx="4172041" cy="928410"/>
            </a:xfrm>
            <a:custGeom>
              <a:avLst/>
              <a:gdLst/>
              <a:ahLst/>
              <a:cxnLst/>
              <a:rect l="l" t="t" r="r" b="b"/>
              <a:pathLst>
                <a:path w="125664" h="22253" extrusionOk="0">
                  <a:moveTo>
                    <a:pt x="1268" y="908"/>
                  </a:moveTo>
                  <a:cubicBezTo>
                    <a:pt x="4530" y="1288"/>
                    <a:pt x="7855" y="1225"/>
                    <a:pt x="11117" y="1288"/>
                  </a:cubicBezTo>
                  <a:cubicBezTo>
                    <a:pt x="13580" y="1310"/>
                    <a:pt x="31514" y="1333"/>
                    <a:pt x="43039" y="1333"/>
                  </a:cubicBezTo>
                  <a:cubicBezTo>
                    <a:pt x="47813" y="1333"/>
                    <a:pt x="51488" y="1329"/>
                    <a:pt x="52508" y="1320"/>
                  </a:cubicBezTo>
                  <a:cubicBezTo>
                    <a:pt x="54962" y="1296"/>
                    <a:pt x="57433" y="1235"/>
                    <a:pt x="59910" y="1235"/>
                  </a:cubicBezTo>
                  <a:cubicBezTo>
                    <a:pt x="60694" y="1235"/>
                    <a:pt x="61478" y="1241"/>
                    <a:pt x="62262" y="1256"/>
                  </a:cubicBezTo>
                  <a:cubicBezTo>
                    <a:pt x="65366" y="1351"/>
                    <a:pt x="68438" y="1541"/>
                    <a:pt x="71573" y="1668"/>
                  </a:cubicBezTo>
                  <a:cubicBezTo>
                    <a:pt x="74059" y="1791"/>
                    <a:pt x="88436" y="1905"/>
                    <a:pt x="101473" y="1905"/>
                  </a:cubicBezTo>
                  <a:cubicBezTo>
                    <a:pt x="111857" y="1905"/>
                    <a:pt x="121390" y="1833"/>
                    <a:pt x="123384" y="1636"/>
                  </a:cubicBezTo>
                  <a:cubicBezTo>
                    <a:pt x="123542" y="4645"/>
                    <a:pt x="123764" y="7780"/>
                    <a:pt x="123985" y="10789"/>
                  </a:cubicBezTo>
                  <a:cubicBezTo>
                    <a:pt x="124080" y="11770"/>
                    <a:pt x="124270" y="15064"/>
                    <a:pt x="124302" y="15317"/>
                  </a:cubicBezTo>
                  <a:cubicBezTo>
                    <a:pt x="124429" y="17122"/>
                    <a:pt x="124397" y="18928"/>
                    <a:pt x="124334" y="20701"/>
                  </a:cubicBezTo>
                  <a:cubicBezTo>
                    <a:pt x="124270" y="20701"/>
                    <a:pt x="124207" y="20669"/>
                    <a:pt x="124144" y="20669"/>
                  </a:cubicBezTo>
                  <a:cubicBezTo>
                    <a:pt x="120740" y="20554"/>
                    <a:pt x="113276" y="20510"/>
                    <a:pt x="103718" y="20510"/>
                  </a:cubicBezTo>
                  <a:cubicBezTo>
                    <a:pt x="73798" y="20510"/>
                    <a:pt x="23357" y="20946"/>
                    <a:pt x="12700" y="21018"/>
                  </a:cubicBezTo>
                  <a:lnTo>
                    <a:pt x="6810" y="21018"/>
                  </a:lnTo>
                  <a:cubicBezTo>
                    <a:pt x="5760" y="21018"/>
                    <a:pt x="4721" y="20997"/>
                    <a:pt x="3680" y="20997"/>
                  </a:cubicBezTo>
                  <a:cubicBezTo>
                    <a:pt x="2900" y="20997"/>
                    <a:pt x="2118" y="21009"/>
                    <a:pt x="1331" y="21049"/>
                  </a:cubicBezTo>
                  <a:cubicBezTo>
                    <a:pt x="1458" y="17661"/>
                    <a:pt x="1394" y="14272"/>
                    <a:pt x="1363" y="10884"/>
                  </a:cubicBezTo>
                  <a:cubicBezTo>
                    <a:pt x="1331" y="9174"/>
                    <a:pt x="1331" y="7463"/>
                    <a:pt x="1299" y="5753"/>
                  </a:cubicBezTo>
                  <a:cubicBezTo>
                    <a:pt x="1268" y="4138"/>
                    <a:pt x="1394" y="2491"/>
                    <a:pt x="1268" y="908"/>
                  </a:cubicBezTo>
                  <a:close/>
                  <a:moveTo>
                    <a:pt x="741" y="1"/>
                  </a:moveTo>
                  <a:cubicBezTo>
                    <a:pt x="528" y="1"/>
                    <a:pt x="322" y="120"/>
                    <a:pt x="286" y="370"/>
                  </a:cubicBezTo>
                  <a:cubicBezTo>
                    <a:pt x="1" y="2016"/>
                    <a:pt x="64" y="3790"/>
                    <a:pt x="64" y="5468"/>
                  </a:cubicBezTo>
                  <a:cubicBezTo>
                    <a:pt x="33" y="7178"/>
                    <a:pt x="64" y="8889"/>
                    <a:pt x="96" y="10599"/>
                  </a:cubicBezTo>
                  <a:cubicBezTo>
                    <a:pt x="128" y="14114"/>
                    <a:pt x="191" y="17661"/>
                    <a:pt x="64" y="21176"/>
                  </a:cubicBezTo>
                  <a:cubicBezTo>
                    <a:pt x="40" y="21638"/>
                    <a:pt x="370" y="21876"/>
                    <a:pt x="696" y="21876"/>
                  </a:cubicBezTo>
                  <a:cubicBezTo>
                    <a:pt x="795" y="21876"/>
                    <a:pt x="894" y="21854"/>
                    <a:pt x="983" y="21809"/>
                  </a:cubicBezTo>
                  <a:cubicBezTo>
                    <a:pt x="4340" y="22253"/>
                    <a:pt x="7792" y="22158"/>
                    <a:pt x="11180" y="22189"/>
                  </a:cubicBezTo>
                  <a:cubicBezTo>
                    <a:pt x="14695" y="22189"/>
                    <a:pt x="49151" y="22158"/>
                    <a:pt x="52667" y="22094"/>
                  </a:cubicBezTo>
                  <a:cubicBezTo>
                    <a:pt x="59697" y="21999"/>
                    <a:pt x="66728" y="21841"/>
                    <a:pt x="73790" y="21809"/>
                  </a:cubicBezTo>
                  <a:cubicBezTo>
                    <a:pt x="77780" y="21809"/>
                    <a:pt x="120090" y="21841"/>
                    <a:pt x="124080" y="21968"/>
                  </a:cubicBezTo>
                  <a:cubicBezTo>
                    <a:pt x="124239" y="21968"/>
                    <a:pt x="124365" y="21936"/>
                    <a:pt x="124460" y="21841"/>
                  </a:cubicBezTo>
                  <a:cubicBezTo>
                    <a:pt x="124587" y="21979"/>
                    <a:pt x="124767" y="22050"/>
                    <a:pt x="124948" y="22050"/>
                  </a:cubicBezTo>
                  <a:cubicBezTo>
                    <a:pt x="125264" y="22050"/>
                    <a:pt x="125580" y="21830"/>
                    <a:pt x="125601" y="21366"/>
                  </a:cubicBezTo>
                  <a:cubicBezTo>
                    <a:pt x="125664" y="19498"/>
                    <a:pt x="124492" y="4265"/>
                    <a:pt x="124112" y="1415"/>
                  </a:cubicBezTo>
                  <a:cubicBezTo>
                    <a:pt x="124503" y="1024"/>
                    <a:pt x="124323" y="204"/>
                    <a:pt x="123680" y="204"/>
                  </a:cubicBezTo>
                  <a:cubicBezTo>
                    <a:pt x="123646" y="204"/>
                    <a:pt x="123610" y="206"/>
                    <a:pt x="123574" y="211"/>
                  </a:cubicBezTo>
                  <a:cubicBezTo>
                    <a:pt x="121096" y="514"/>
                    <a:pt x="111968" y="615"/>
                    <a:pt x="101721" y="615"/>
                  </a:cubicBezTo>
                  <a:cubicBezTo>
                    <a:pt x="87342" y="615"/>
                    <a:pt x="70761" y="417"/>
                    <a:pt x="67266" y="306"/>
                  </a:cubicBezTo>
                  <a:cubicBezTo>
                    <a:pt x="64952" y="216"/>
                    <a:pt x="62637" y="186"/>
                    <a:pt x="60323" y="186"/>
                  </a:cubicBezTo>
                  <a:cubicBezTo>
                    <a:pt x="56113" y="186"/>
                    <a:pt x="51904" y="286"/>
                    <a:pt x="47695" y="306"/>
                  </a:cubicBezTo>
                  <a:cubicBezTo>
                    <a:pt x="45066" y="306"/>
                    <a:pt x="11497" y="275"/>
                    <a:pt x="8837" y="243"/>
                  </a:cubicBezTo>
                  <a:cubicBezTo>
                    <a:pt x="7116" y="221"/>
                    <a:pt x="5365" y="156"/>
                    <a:pt x="3626" y="156"/>
                  </a:cubicBezTo>
                  <a:cubicBezTo>
                    <a:pt x="2804" y="156"/>
                    <a:pt x="1985" y="171"/>
                    <a:pt x="1173" y="211"/>
                  </a:cubicBezTo>
                  <a:cubicBezTo>
                    <a:pt x="1076" y="73"/>
                    <a:pt x="906" y="1"/>
                    <a:pt x="741"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p28">
              <a:extLst>
                <a:ext uri="{FF2B5EF4-FFF2-40B4-BE49-F238E27FC236}">
                  <a16:creationId xmlns:a16="http://schemas.microsoft.com/office/drawing/2014/main" id="{4AE47399-8396-2406-B064-1EA70093F6A2}"/>
                </a:ext>
              </a:extLst>
            </p:cNvPr>
            <p:cNvSpPr/>
            <p:nvPr/>
          </p:nvSpPr>
          <p:spPr>
            <a:xfrm>
              <a:off x="5509968" y="4979766"/>
              <a:ext cx="466831" cy="874508"/>
            </a:xfrm>
            <a:custGeom>
              <a:avLst/>
              <a:gdLst/>
              <a:ahLst/>
              <a:cxnLst/>
              <a:rect l="l" t="t" r="r" b="b"/>
              <a:pathLst>
                <a:path w="34583" h="20961" extrusionOk="0">
                  <a:moveTo>
                    <a:pt x="13605" y="1"/>
                  </a:moveTo>
                  <a:cubicBezTo>
                    <a:pt x="6572" y="1"/>
                    <a:pt x="313" y="55"/>
                    <a:pt x="285" y="249"/>
                  </a:cubicBezTo>
                  <a:cubicBezTo>
                    <a:pt x="0" y="1896"/>
                    <a:pt x="190" y="2973"/>
                    <a:pt x="159" y="4651"/>
                  </a:cubicBezTo>
                  <a:cubicBezTo>
                    <a:pt x="159" y="6361"/>
                    <a:pt x="159" y="8072"/>
                    <a:pt x="190" y="9782"/>
                  </a:cubicBezTo>
                  <a:cubicBezTo>
                    <a:pt x="254" y="13297"/>
                    <a:pt x="285" y="16844"/>
                    <a:pt x="159" y="20359"/>
                  </a:cubicBezTo>
                  <a:cubicBezTo>
                    <a:pt x="159" y="20961"/>
                    <a:pt x="30403" y="20707"/>
                    <a:pt x="34424" y="20834"/>
                  </a:cubicBezTo>
                  <a:cubicBezTo>
                    <a:pt x="34583" y="20834"/>
                    <a:pt x="32968" y="91"/>
                    <a:pt x="32968" y="91"/>
                  </a:cubicBezTo>
                  <a:cubicBezTo>
                    <a:pt x="32968" y="91"/>
                    <a:pt x="22647" y="1"/>
                    <a:pt x="13605" y="1"/>
                  </a:cubicBezTo>
                  <a:close/>
                </a:path>
              </a:pathLst>
            </a:custGeom>
            <a:solidFill>
              <a:srgbClr val="73A4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200">
                  <a:solidFill>
                    <a:srgbClr val="FFFFFF"/>
                  </a:solidFill>
                  <a:ea typeface="Fira Sans"/>
                  <a:cs typeface="Fira Sans"/>
                  <a:sym typeface="Fira Sans"/>
                </a:rPr>
                <a:t>3</a:t>
              </a:r>
              <a:endParaRPr sz="3200">
                <a:solidFill>
                  <a:srgbClr val="FFFFFF"/>
                </a:solidFill>
                <a:ea typeface="Fira Sans"/>
                <a:cs typeface="Fira Sans"/>
                <a:sym typeface="Fira Sans"/>
              </a:endParaRPr>
            </a:p>
          </p:txBody>
        </p:sp>
        <p:sp>
          <p:nvSpPr>
            <p:cNvPr id="104" name="Google Shape;144;p28">
              <a:extLst>
                <a:ext uri="{FF2B5EF4-FFF2-40B4-BE49-F238E27FC236}">
                  <a16:creationId xmlns:a16="http://schemas.microsoft.com/office/drawing/2014/main" id="{E48394E9-E65F-2A01-DA1D-BCD962C96E16}"/>
                </a:ext>
              </a:extLst>
            </p:cNvPr>
            <p:cNvSpPr/>
            <p:nvPr/>
          </p:nvSpPr>
          <p:spPr>
            <a:xfrm>
              <a:off x="1956840" y="4978930"/>
              <a:ext cx="174566" cy="864703"/>
            </a:xfrm>
            <a:custGeom>
              <a:avLst/>
              <a:gdLst/>
              <a:ahLst/>
              <a:cxnLst/>
              <a:rect l="l" t="t" r="r" b="b"/>
              <a:pathLst>
                <a:path w="5258" h="20726" extrusionOk="0">
                  <a:moveTo>
                    <a:pt x="4320" y="1"/>
                  </a:moveTo>
                  <a:cubicBezTo>
                    <a:pt x="3805" y="1"/>
                    <a:pt x="2992" y="48"/>
                    <a:pt x="1760" y="48"/>
                  </a:cubicBezTo>
                  <a:cubicBezTo>
                    <a:pt x="1289" y="48"/>
                    <a:pt x="758" y="41"/>
                    <a:pt x="159" y="22"/>
                  </a:cubicBezTo>
                  <a:cubicBezTo>
                    <a:pt x="1" y="22"/>
                    <a:pt x="32" y="20670"/>
                    <a:pt x="32" y="20670"/>
                  </a:cubicBezTo>
                  <a:cubicBezTo>
                    <a:pt x="32" y="20670"/>
                    <a:pt x="1252" y="20725"/>
                    <a:pt x="2479" y="20725"/>
                  </a:cubicBezTo>
                  <a:cubicBezTo>
                    <a:pt x="3706" y="20725"/>
                    <a:pt x="4941" y="20670"/>
                    <a:pt x="4973" y="20448"/>
                  </a:cubicBezTo>
                  <a:cubicBezTo>
                    <a:pt x="5258" y="18802"/>
                    <a:pt x="5099" y="17725"/>
                    <a:pt x="5099" y="16046"/>
                  </a:cubicBezTo>
                  <a:cubicBezTo>
                    <a:pt x="5131" y="14336"/>
                    <a:pt x="5099" y="12626"/>
                    <a:pt x="5099" y="10916"/>
                  </a:cubicBezTo>
                  <a:cubicBezTo>
                    <a:pt x="5036" y="7369"/>
                    <a:pt x="5004" y="3854"/>
                    <a:pt x="5099" y="339"/>
                  </a:cubicBezTo>
                  <a:cubicBezTo>
                    <a:pt x="5114" y="64"/>
                    <a:pt x="4917" y="1"/>
                    <a:pt x="4320"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370371C3-377A-4531-4C14-94A0F1C66E8C}"/>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596659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3364" cy="5379967"/>
              </a:xfrm>
            </p:spPr>
            <p:txBody>
              <a:bodyPr vert="horz" lIns="91440" tIns="45720" rIns="91440" bIns="45720" rtlCol="0">
                <a:noAutofit/>
              </a:bodyPr>
              <a:lstStyle/>
              <a:p>
                <a:pPr marL="0" indent="0">
                  <a:lnSpc>
                    <a:spcPct val="100000"/>
                  </a:lnSpc>
                  <a:buNone/>
                </a:pPr>
                <a:r>
                  <a:rPr lang="en-US">
                    <a:solidFill>
                      <a:srgbClr val="5583D1"/>
                    </a:solidFill>
                  </a:rPr>
                  <a:t>Evaluation Metrics for Association Rule Mining</a:t>
                </a:r>
              </a:p>
              <a:p>
                <a:pPr marL="0" indent="0">
                  <a:lnSpc>
                    <a:spcPct val="100000"/>
                  </a:lnSpc>
                  <a:buNone/>
                </a:pPr>
                <a:r>
                  <a:rPr lang="en-IN" sz="2400">
                    <a:solidFill>
                      <a:srgbClr val="242424"/>
                    </a:solidFill>
                    <a:cs typeface="Calibri" panose="020F0502020204030204" pitchFamily="34" charset="0"/>
                  </a:rPr>
                  <a:t>Overview of evaluation metrics</a:t>
                </a:r>
              </a:p>
              <a:p>
                <a:pPr marL="228600" lvl="2">
                  <a:lnSpc>
                    <a:spcPct val="100000"/>
                  </a:lnSpc>
                </a:pPr>
                <a:r>
                  <a:rPr lang="en-US" sz="2400">
                    <a:solidFill>
                      <a:srgbClr val="242424"/>
                    </a:solidFill>
                    <a:cs typeface="Calibri" panose="020F0502020204030204" pitchFamily="34" charset="0"/>
                  </a:rPr>
                  <a:t>Evaluation metrics for unsupervised learning differ from those used in supervised learning because unsupervised learning does not rely on labeled data.</a:t>
                </a:r>
              </a:p>
              <a:p>
                <a:pPr marL="228600" lvl="2">
                  <a:lnSpc>
                    <a:spcPct val="100000"/>
                  </a:lnSpc>
                </a:pPr>
                <a:r>
                  <a:rPr lang="en-US" sz="2400">
                    <a:solidFill>
                      <a:srgbClr val="242424"/>
                    </a:solidFill>
                    <a:cs typeface="Calibri" panose="020F0502020204030204" pitchFamily="34" charset="0"/>
                  </a:rPr>
                  <a:t>Silhouette Score</a:t>
                </a:r>
              </a:p>
              <a:p>
                <a:pPr marL="685800" lvl="4">
                  <a:lnSpc>
                    <a:spcPct val="100000"/>
                  </a:lnSpc>
                </a:pPr>
                <a:r>
                  <a:rPr lang="en-US" sz="2400">
                    <a:solidFill>
                      <a:srgbClr val="242424"/>
                    </a:solidFill>
                    <a:cs typeface="Calibri" panose="020F0502020204030204" pitchFamily="34" charset="0"/>
                  </a:rPr>
                  <a:t>Measures how similar an object is to its own cluster compared to other clusters.</a:t>
                </a:r>
              </a:p>
              <a:p>
                <a:pPr marL="685800" lvl="4">
                  <a:lnSpc>
                    <a:spcPct val="100000"/>
                  </a:lnSpc>
                </a:pPr>
                <a:r>
                  <a:rPr lang="en-US" sz="2400">
                    <a:solidFill>
                      <a:srgbClr val="242424"/>
                    </a:solidFill>
                    <a:cs typeface="Calibri" panose="020F0502020204030204" pitchFamily="34" charset="0"/>
                  </a:rPr>
                  <a:t>Ranges from -1 (incorrect clustering) to +1 (highly dense clustering).</a:t>
                </a:r>
              </a:p>
              <a:p>
                <a:pPr marL="685800" lvl="4">
                  <a:lnSpc>
                    <a:spcPct val="100000"/>
                  </a:lnSpc>
                </a:pPr>
                <a:r>
                  <a:rPr lang="en-US" sz="2400">
                    <a:solidFill>
                      <a:srgbClr val="242424"/>
                    </a:solidFill>
                    <a:cs typeface="Calibri" panose="020F0502020204030204" pitchFamily="34" charset="0"/>
                  </a:rPr>
                  <a:t>Formula:</a:t>
                </a:r>
              </a:p>
              <a:p>
                <a:pPr marL="1600200" lvl="7">
                  <a:lnSpc>
                    <a:spcPct val="100000"/>
                  </a:lnSpc>
                  <a:buNone/>
                </a:pPr>
                <a:r>
                  <a:rPr lang="en-US" sz="2400" i="1">
                    <a:solidFill>
                      <a:srgbClr val="242424"/>
                    </a:solidFill>
                    <a:latin typeface="Cambria Math" panose="02040503050406030204" pitchFamily="18" charset="0"/>
                    <a:cs typeface="Calibri" panose="020F0502020204030204" pitchFamily="34" charset="0"/>
                  </a:rPr>
                  <a:t>Silhouette </a:t>
                </a:r>
                <a14:m>
                  <m:oMath xmlns:m="http://schemas.openxmlformats.org/officeDocument/2006/math">
                    <m:r>
                      <a:rPr lang="en-US" sz="2400" i="1" dirty="0">
                        <a:solidFill>
                          <a:srgbClr val="242424"/>
                        </a:solidFill>
                        <a:latin typeface="Cambria Math" panose="02040503050406030204" pitchFamily="18" charset="0"/>
                        <a:cs typeface="Calibri" panose="020F0502020204030204" pitchFamily="34" charset="0"/>
                      </a:rPr>
                      <m:t>𝑆𝑐𝑜𝑟𝑒</m:t>
                    </m:r>
                    <m:r>
                      <a:rPr lang="en-US" sz="2400" i="1" dirty="0">
                        <a:solidFill>
                          <a:srgbClr val="242424"/>
                        </a:solidFill>
                        <a:latin typeface="Cambria Math" panose="02040503050406030204" pitchFamily="18" charset="0"/>
                        <a:cs typeface="Calibri" panose="020F0502020204030204" pitchFamily="34" charset="0"/>
                      </a:rPr>
                      <m:t>=</m:t>
                    </m:r>
                    <m:f>
                      <m:fPr>
                        <m:ctrlPr>
                          <a:rPr lang="en-US" sz="2400" i="1" dirty="0">
                            <a:solidFill>
                              <a:srgbClr val="242424"/>
                            </a:solidFill>
                            <a:latin typeface="Cambria Math" panose="02040503050406030204" pitchFamily="18" charset="0"/>
                            <a:cs typeface="Calibri" panose="020F0502020204030204" pitchFamily="34" charset="0"/>
                          </a:rPr>
                        </m:ctrlPr>
                      </m:fPr>
                      <m:num>
                        <m:r>
                          <a:rPr lang="en-US" sz="2400" i="1" dirty="0">
                            <a:solidFill>
                              <a:srgbClr val="242424"/>
                            </a:solidFill>
                            <a:latin typeface="Cambria Math" panose="02040503050406030204" pitchFamily="18" charset="0"/>
                            <a:cs typeface="Calibri" panose="020F0502020204030204" pitchFamily="34" charset="0"/>
                          </a:rPr>
                          <m:t>𝑏</m:t>
                        </m:r>
                        <m:r>
                          <a:rPr lang="en-US" sz="2400" i="1" dirty="0">
                            <a:solidFill>
                              <a:srgbClr val="242424"/>
                            </a:solidFill>
                            <a:latin typeface="Cambria Math" panose="02040503050406030204" pitchFamily="18" charset="0"/>
                            <a:cs typeface="Calibri" panose="020F0502020204030204" pitchFamily="34" charset="0"/>
                          </a:rPr>
                          <m:t>(</m:t>
                        </m:r>
                        <m:r>
                          <a:rPr lang="en-US" sz="2400" i="1" dirty="0">
                            <a:solidFill>
                              <a:srgbClr val="242424"/>
                            </a:solidFill>
                            <a:latin typeface="Cambria Math" panose="02040503050406030204" pitchFamily="18" charset="0"/>
                            <a:cs typeface="Calibri" panose="020F0502020204030204" pitchFamily="34" charset="0"/>
                          </a:rPr>
                          <m:t>𝑖</m:t>
                        </m:r>
                        <m:r>
                          <a:rPr lang="en-US" sz="2400" i="1" dirty="0">
                            <a:solidFill>
                              <a:srgbClr val="242424"/>
                            </a:solidFill>
                            <a:latin typeface="Cambria Math" panose="02040503050406030204" pitchFamily="18" charset="0"/>
                            <a:cs typeface="Calibri" panose="020F0502020204030204" pitchFamily="34" charset="0"/>
                          </a:rPr>
                          <m:t>)−</m:t>
                        </m:r>
                        <m:r>
                          <a:rPr lang="en-US" sz="2400" i="1" dirty="0">
                            <a:solidFill>
                              <a:srgbClr val="242424"/>
                            </a:solidFill>
                            <a:latin typeface="Cambria Math" panose="02040503050406030204" pitchFamily="18" charset="0"/>
                            <a:cs typeface="Calibri" panose="020F0502020204030204" pitchFamily="34" charset="0"/>
                          </a:rPr>
                          <m:t>𝑎</m:t>
                        </m:r>
                        <m:r>
                          <a:rPr lang="en-US" sz="2400" i="1" dirty="0">
                            <a:solidFill>
                              <a:srgbClr val="242424"/>
                            </a:solidFill>
                            <a:latin typeface="Cambria Math" panose="02040503050406030204" pitchFamily="18" charset="0"/>
                            <a:cs typeface="Calibri" panose="020F0502020204030204" pitchFamily="34" charset="0"/>
                          </a:rPr>
                          <m:t>(</m:t>
                        </m:r>
                        <m:r>
                          <a:rPr lang="en-US" sz="2400" i="1" dirty="0">
                            <a:solidFill>
                              <a:srgbClr val="242424"/>
                            </a:solidFill>
                            <a:latin typeface="Cambria Math" panose="02040503050406030204" pitchFamily="18" charset="0"/>
                            <a:cs typeface="Calibri" panose="020F0502020204030204" pitchFamily="34" charset="0"/>
                          </a:rPr>
                          <m:t>𝑖</m:t>
                        </m:r>
                        <m:r>
                          <a:rPr lang="en-US" sz="2400" i="1" dirty="0">
                            <a:solidFill>
                              <a:srgbClr val="242424"/>
                            </a:solidFill>
                            <a:latin typeface="Cambria Math" panose="02040503050406030204" pitchFamily="18" charset="0"/>
                            <a:cs typeface="Calibri" panose="020F0502020204030204" pitchFamily="34" charset="0"/>
                          </a:rPr>
                          <m:t>)</m:t>
                        </m:r>
                      </m:num>
                      <m:den>
                        <m:r>
                          <a:rPr lang="en-US" sz="2400" i="1" dirty="0">
                            <a:solidFill>
                              <a:srgbClr val="242424"/>
                            </a:solidFill>
                            <a:latin typeface="Cambria Math" panose="02040503050406030204" pitchFamily="18" charset="0"/>
                            <a:cs typeface="Calibri" panose="020F0502020204030204" pitchFamily="34" charset="0"/>
                          </a:rPr>
                          <m:t>𝑚𝑎𝑥</m:t>
                        </m:r>
                        <m:r>
                          <a:rPr lang="en-US" sz="2400" i="1" dirty="0">
                            <a:solidFill>
                              <a:srgbClr val="242424"/>
                            </a:solidFill>
                            <a:latin typeface="Cambria Math" panose="02040503050406030204" pitchFamily="18" charset="0"/>
                            <a:cs typeface="Calibri" panose="020F0502020204030204" pitchFamily="34" charset="0"/>
                          </a:rPr>
                          <m:t>⁡(</m:t>
                        </m:r>
                        <m:r>
                          <a:rPr lang="en-US" sz="2400" i="1" dirty="0">
                            <a:solidFill>
                              <a:srgbClr val="242424"/>
                            </a:solidFill>
                            <a:latin typeface="Cambria Math" panose="02040503050406030204" pitchFamily="18" charset="0"/>
                            <a:cs typeface="Calibri" panose="020F0502020204030204" pitchFamily="34" charset="0"/>
                          </a:rPr>
                          <m:t>𝑎</m:t>
                        </m:r>
                        <m:r>
                          <a:rPr lang="en-US" sz="2400" i="1" dirty="0">
                            <a:solidFill>
                              <a:srgbClr val="242424"/>
                            </a:solidFill>
                            <a:latin typeface="Cambria Math" panose="02040503050406030204" pitchFamily="18" charset="0"/>
                            <a:cs typeface="Calibri" panose="020F0502020204030204" pitchFamily="34" charset="0"/>
                          </a:rPr>
                          <m:t>(</m:t>
                        </m:r>
                        <m:r>
                          <a:rPr lang="en-US" sz="2400" i="1" dirty="0">
                            <a:solidFill>
                              <a:srgbClr val="242424"/>
                            </a:solidFill>
                            <a:latin typeface="Cambria Math" panose="02040503050406030204" pitchFamily="18" charset="0"/>
                            <a:cs typeface="Calibri" panose="020F0502020204030204" pitchFamily="34" charset="0"/>
                          </a:rPr>
                          <m:t>𝑖</m:t>
                        </m:r>
                        <m:r>
                          <a:rPr lang="en-US" sz="2400" i="1" dirty="0">
                            <a:solidFill>
                              <a:srgbClr val="242424"/>
                            </a:solidFill>
                            <a:latin typeface="Cambria Math" panose="02040503050406030204" pitchFamily="18" charset="0"/>
                            <a:cs typeface="Calibri" panose="020F0502020204030204" pitchFamily="34" charset="0"/>
                          </a:rPr>
                          <m:t>),</m:t>
                        </m:r>
                        <m:r>
                          <a:rPr lang="en-US" sz="2400" i="1" dirty="0">
                            <a:solidFill>
                              <a:srgbClr val="242424"/>
                            </a:solidFill>
                            <a:latin typeface="Cambria Math" panose="02040503050406030204" pitchFamily="18" charset="0"/>
                            <a:cs typeface="Calibri" panose="020F0502020204030204" pitchFamily="34" charset="0"/>
                          </a:rPr>
                          <m:t>𝑏</m:t>
                        </m:r>
                        <m:r>
                          <a:rPr lang="en-US" sz="2400" i="1" dirty="0">
                            <a:solidFill>
                              <a:srgbClr val="242424"/>
                            </a:solidFill>
                            <a:latin typeface="Cambria Math" panose="02040503050406030204" pitchFamily="18" charset="0"/>
                            <a:cs typeface="Calibri" panose="020F0502020204030204" pitchFamily="34" charset="0"/>
                          </a:rPr>
                          <m:t>(</m:t>
                        </m:r>
                        <m:r>
                          <a:rPr lang="en-US" sz="2400" i="1" dirty="0">
                            <a:solidFill>
                              <a:srgbClr val="242424"/>
                            </a:solidFill>
                            <a:latin typeface="Cambria Math" panose="02040503050406030204" pitchFamily="18" charset="0"/>
                            <a:cs typeface="Calibri" panose="020F0502020204030204" pitchFamily="34" charset="0"/>
                          </a:rPr>
                          <m:t>𝑖</m:t>
                        </m:r>
                        <m:r>
                          <a:rPr lang="en-US" sz="2400" i="1" dirty="0">
                            <a:solidFill>
                              <a:srgbClr val="242424"/>
                            </a:solidFill>
                            <a:latin typeface="Cambria Math" panose="02040503050406030204" pitchFamily="18" charset="0"/>
                            <a:cs typeface="Calibri" panose="020F0502020204030204" pitchFamily="34" charset="0"/>
                          </a:rPr>
                          <m:t>))</m:t>
                        </m:r>
                      </m:den>
                    </m:f>
                  </m:oMath>
                </a14:m>
                <a:endParaRPr lang="en-US" sz="2400" i="1">
                  <a:solidFill>
                    <a:srgbClr val="242424"/>
                  </a:solidFill>
                  <a:latin typeface="Cambria Math" panose="02040503050406030204" pitchFamily="18" charset="0"/>
                  <a:cs typeface="Calibri" panose="020F0502020204030204" pitchFamily="34" charset="0"/>
                </a:endParaRPr>
              </a:p>
              <a:p>
                <a:pPr marL="1600200" lvl="7">
                  <a:lnSpc>
                    <a:spcPct val="100000"/>
                  </a:lnSpc>
                  <a:buNone/>
                </a:pPr>
                <a:r>
                  <a:rPr lang="en-US" sz="2400">
                    <a:solidFill>
                      <a:srgbClr val="242424"/>
                    </a:solidFill>
                    <a:cs typeface="Calibri" panose="020F0502020204030204" pitchFamily="34" charset="0"/>
                  </a:rPr>
                  <a:t>𝑎(𝑖): average intra-cluster distance for point 𝑖.</a:t>
                </a:r>
              </a:p>
              <a:p>
                <a:pPr marL="1600200" lvl="7">
                  <a:lnSpc>
                    <a:spcPct val="100000"/>
                  </a:lnSpc>
                  <a:buNone/>
                </a:pPr>
                <a:r>
                  <a:rPr lang="en-US" sz="2400">
                    <a:solidFill>
                      <a:srgbClr val="242424"/>
                    </a:solidFill>
                    <a:cs typeface="Calibri" panose="020F0502020204030204" pitchFamily="34" charset="0"/>
                  </a:rPr>
                  <a:t>𝑏(𝑖): average nearest-cluster distance for point 𝑖.</a:t>
                </a:r>
              </a:p>
              <a:p>
                <a:pPr lvl="4">
                  <a:lnSpc>
                    <a:spcPct val="100000"/>
                  </a:lnSpc>
                </a:pPr>
                <a:endParaRPr lang="en-IN">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00000"/>
                  </a:lnSpc>
                  <a:spcBef>
                    <a:spcPts val="1000"/>
                  </a:spcBef>
                </a:pPr>
                <a:endParaRPr lang="en-US">
                  <a:solidFill>
                    <a:srgbClr val="242424"/>
                  </a:solidFill>
                  <a:cs typeface="Calibri" panose="020F0502020204030204" pitchFamily="34" charset="0"/>
                </a:endParaRPr>
              </a:p>
              <a:p>
                <a:pPr marL="1766887" lvl="2" indent="-342900" algn="just">
                  <a:lnSpc>
                    <a:spcPct val="100000"/>
                  </a:lnSpc>
                  <a:spcBef>
                    <a:spcPts val="1000"/>
                  </a:spcBef>
                </a:pPr>
                <a:endParaRPr lang="en-US">
                  <a:solidFill>
                    <a:srgbClr val="242424"/>
                  </a:solidFill>
                  <a:cs typeface="Calibri" panose="020F0502020204030204" pitchFamily="34" charset="0"/>
                </a:endParaRPr>
              </a:p>
              <a:p>
                <a:pPr marL="1766887" lvl="2" indent="-342900" algn="just">
                  <a:lnSpc>
                    <a:spcPct val="100000"/>
                  </a:lnSpc>
                  <a:spcBef>
                    <a:spcPts val="1000"/>
                  </a:spcBef>
                </a:pPr>
                <a:endParaRPr lang="en-US">
                  <a:solidFill>
                    <a:srgbClr val="242424"/>
                  </a:solidFill>
                  <a:cs typeface="Calibri" panose="020F0502020204030204" pitchFamily="34" charset="0"/>
                </a:endParaRPr>
              </a:p>
              <a:p>
                <a:pPr lvl="4"/>
                <a:endParaRPr lang="en-US"/>
              </a:p>
            </p:txBody>
          </p:sp>
        </mc:Choice>
        <mc:Fallback xmlns="">
          <p:sp>
            <p:nvSpPr>
              <p:cNvPr id="23" name="Text Placeholder 1">
                <a:extLst>
                  <a:ext uri="{FF2B5EF4-FFF2-40B4-BE49-F238E27FC236}">
                    <a16:creationId xmlns:a16="http://schemas.microsoft.com/office/drawing/2014/main" id="{CB50755A-C1C2-F4BF-54AD-71DDDC69BB2F}"/>
                  </a:ext>
                </a:extLst>
              </p:cNvPr>
              <p:cNvSpPr>
                <a:spLocks noGrp="1" noRot="1" noChangeAspect="1" noMove="1" noResize="1" noEditPoints="1" noAdjustHandles="1" noChangeArrowheads="1" noChangeShapeType="1" noTextEdit="1"/>
              </p:cNvSpPr>
              <p:nvPr>
                <p:ph type="body" sz="quarter" idx="13"/>
              </p:nvPr>
            </p:nvSpPr>
            <p:spPr>
              <a:xfrm>
                <a:off x="256032" y="1271016"/>
                <a:ext cx="11133364" cy="5379967"/>
              </a:xfrm>
              <a:blipFill>
                <a:blip r:embed="rId3"/>
                <a:stretch>
                  <a:fillRect l="-1095" t="-113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69734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wd">
                                    <p:tmAbs val="300"/>
                                  </p:iterate>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wd">
                                    <p:tmAbs val="300"/>
                                  </p:iterate>
                                  <p:childTnLst>
                                    <p:set>
                                      <p:cBhvr>
                                        <p:cTn id="38"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wd">
                                    <p:tmAbs val="300"/>
                                  </p:iterate>
                                  <p:childTnLst>
                                    <p:set>
                                      <p:cBhvr>
                                        <p:cTn id="42"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3364" cy="5379967"/>
              </a:xfrm>
            </p:spPr>
            <p:txBody>
              <a:bodyPr vert="horz" lIns="91440" tIns="45720" rIns="91440" bIns="45720" rtlCol="0">
                <a:noAutofit/>
              </a:bodyPr>
              <a:lstStyle/>
              <a:p>
                <a:pPr marL="0" indent="0">
                  <a:lnSpc>
                    <a:spcPct val="100000"/>
                  </a:lnSpc>
                  <a:buNone/>
                </a:pPr>
                <a:r>
                  <a:rPr lang="en-US">
                    <a:solidFill>
                      <a:srgbClr val="5583D1"/>
                    </a:solidFill>
                  </a:rPr>
                  <a:t>Evaluation Metrics for Association Rule Mining</a:t>
                </a:r>
              </a:p>
              <a:p>
                <a:pPr marL="0" indent="0">
                  <a:lnSpc>
                    <a:spcPct val="100000"/>
                  </a:lnSpc>
                  <a:buNone/>
                </a:pPr>
                <a:r>
                  <a:rPr lang="en-IN" sz="2400">
                    <a:solidFill>
                      <a:srgbClr val="242424"/>
                    </a:solidFill>
                  </a:rPr>
                  <a:t>Overview of evaluation metrics</a:t>
                </a:r>
              </a:p>
              <a:p>
                <a:pPr marL="0" lvl="2" indent="0">
                  <a:lnSpc>
                    <a:spcPct val="100000"/>
                  </a:lnSpc>
                </a:pPr>
                <a:r>
                  <a:rPr lang="en-US" sz="2400">
                    <a:solidFill>
                      <a:srgbClr val="242424"/>
                    </a:solidFill>
                    <a:cs typeface="Calibri" panose="020F0502020204030204" pitchFamily="34" charset="0"/>
                  </a:rPr>
                  <a:t>Davies-Bouldin Index</a:t>
                </a:r>
              </a:p>
              <a:p>
                <a:pPr marL="457200" lvl="4" indent="0">
                  <a:lnSpc>
                    <a:spcPct val="100000"/>
                  </a:lnSpc>
                </a:pPr>
                <a:r>
                  <a:rPr lang="en-US" sz="2400">
                    <a:solidFill>
                      <a:srgbClr val="242424"/>
                    </a:solidFill>
                    <a:cs typeface="Calibri" panose="020F0502020204030204" pitchFamily="34" charset="0"/>
                  </a:rPr>
                  <a:t>Evaluates clustering by computing the average similarity ratio of each cluster with its most similar cluster.</a:t>
                </a:r>
              </a:p>
              <a:p>
                <a:pPr marL="457200" lvl="4" indent="0">
                  <a:lnSpc>
                    <a:spcPct val="100000"/>
                  </a:lnSpc>
                </a:pPr>
                <a:r>
                  <a:rPr lang="en-US" sz="2400">
                    <a:solidFill>
                      <a:srgbClr val="242424"/>
                    </a:solidFill>
                    <a:cs typeface="Calibri" panose="020F0502020204030204" pitchFamily="34" charset="0"/>
                  </a:rPr>
                  <a:t>Lower values indicate better clustering.</a:t>
                </a:r>
              </a:p>
              <a:p>
                <a:pPr marL="457200" lvl="4" indent="0">
                  <a:lnSpc>
                    <a:spcPct val="100000"/>
                  </a:lnSpc>
                </a:pPr>
                <a:r>
                  <a:rPr lang="en-US" sz="2400">
                    <a:solidFill>
                      <a:srgbClr val="242424"/>
                    </a:solidFill>
                    <a:cs typeface="Calibri" panose="020F0502020204030204" pitchFamily="34" charset="0"/>
                  </a:rPr>
                  <a:t>Formula: </a:t>
                </a:r>
                <a:endParaRPr lang="en-IN" sz="2400" i="1">
                  <a:solidFill>
                    <a:srgbClr val="242424"/>
                  </a:solidFill>
                  <a:latin typeface="Cambria Math" panose="02040503050406030204" pitchFamily="18" charset="0"/>
                  <a:cs typeface="Calibri" panose="020F0502020204030204" pitchFamily="34" charset="0"/>
                </a:endParaRPr>
              </a:p>
              <a:p>
                <a:pPr marL="457200" lvl="5" indent="0">
                  <a:lnSpc>
                    <a:spcPct val="100000"/>
                  </a:lnSpc>
                  <a:buNone/>
                </a:pPr>
                <a14:m>
                  <m:oMathPara xmlns:m="http://schemas.openxmlformats.org/officeDocument/2006/math">
                    <m:oMathParaPr>
                      <m:jc m:val="centerGroup"/>
                    </m:oMathParaPr>
                    <m:oMath xmlns:m="http://schemas.openxmlformats.org/officeDocument/2006/math">
                      <m:r>
                        <a:rPr lang="en-US" sz="2400" i="1" dirty="0" smtClean="0">
                          <a:solidFill>
                            <a:srgbClr val="242424"/>
                          </a:solidFill>
                          <a:latin typeface="Cambria Math" panose="02040503050406030204" pitchFamily="18" charset="0"/>
                          <a:cs typeface="Calibri" panose="020F0502020204030204" pitchFamily="34" charset="0"/>
                        </a:rPr>
                        <m:t>𝐷𝐵𝐼</m:t>
                      </m:r>
                      <m:r>
                        <a:rPr lang="en-US" sz="2400" i="1" dirty="0" smtClean="0">
                          <a:solidFill>
                            <a:srgbClr val="242424"/>
                          </a:solidFill>
                          <a:latin typeface="Cambria Math" panose="02040503050406030204" pitchFamily="18" charset="0"/>
                          <a:cs typeface="Calibri" panose="020F0502020204030204" pitchFamily="34" charset="0"/>
                        </a:rPr>
                        <m:t>=</m:t>
                      </m:r>
                      <m:f>
                        <m:fPr>
                          <m:ctrlPr>
                            <a:rPr lang="en-US" sz="2400" i="1" dirty="0" smtClean="0">
                              <a:solidFill>
                                <a:srgbClr val="242424"/>
                              </a:solidFill>
                              <a:latin typeface="Cambria Math" panose="02040503050406030204" pitchFamily="18" charset="0"/>
                              <a:cs typeface="Calibri" panose="020F0502020204030204" pitchFamily="34" charset="0"/>
                            </a:rPr>
                          </m:ctrlPr>
                        </m:fPr>
                        <m:num>
                          <m:r>
                            <a:rPr lang="en-IN" sz="2400" b="0" i="1" dirty="0" smtClean="0">
                              <a:solidFill>
                                <a:srgbClr val="242424"/>
                              </a:solidFill>
                              <a:latin typeface="Cambria Math" panose="02040503050406030204" pitchFamily="18" charset="0"/>
                              <a:cs typeface="Calibri" panose="020F0502020204030204" pitchFamily="34" charset="0"/>
                            </a:rPr>
                            <m:t>1</m:t>
                          </m:r>
                        </m:num>
                        <m:den>
                          <m:r>
                            <a:rPr lang="en-IN" sz="2400" b="0" i="1" dirty="0" smtClean="0">
                              <a:solidFill>
                                <a:srgbClr val="242424"/>
                              </a:solidFill>
                              <a:latin typeface="Cambria Math" panose="02040503050406030204" pitchFamily="18" charset="0"/>
                              <a:cs typeface="Calibri" panose="020F0502020204030204" pitchFamily="34" charset="0"/>
                            </a:rPr>
                            <m:t>𝑛</m:t>
                          </m:r>
                        </m:den>
                      </m:f>
                      <m:nary>
                        <m:naryPr>
                          <m:chr m:val="∑"/>
                          <m:ctrlPr>
                            <a:rPr lang="en-US" sz="2400" i="1" dirty="0" smtClean="0">
                              <a:solidFill>
                                <a:srgbClr val="242424"/>
                              </a:solidFill>
                              <a:latin typeface="Cambria Math" panose="02040503050406030204" pitchFamily="18" charset="0"/>
                              <a:cs typeface="Calibri" panose="020F0502020204030204" pitchFamily="34" charset="0"/>
                            </a:rPr>
                          </m:ctrlPr>
                        </m:naryPr>
                        <m:sub>
                          <m:r>
                            <m:rPr>
                              <m:brk m:alnAt="23"/>
                            </m:rPr>
                            <a:rPr lang="en-IN" sz="2400" b="0" i="1" dirty="0" smtClean="0">
                              <a:solidFill>
                                <a:srgbClr val="242424"/>
                              </a:solidFill>
                              <a:latin typeface="Cambria Math" panose="02040503050406030204" pitchFamily="18" charset="0"/>
                              <a:cs typeface="Calibri" panose="020F0502020204030204" pitchFamily="34" charset="0"/>
                            </a:rPr>
                            <m:t>𝑖</m:t>
                          </m:r>
                          <m:r>
                            <a:rPr lang="en-IN" sz="2400" b="0" i="1" dirty="0" smtClean="0">
                              <a:solidFill>
                                <a:srgbClr val="242424"/>
                              </a:solidFill>
                              <a:latin typeface="Cambria Math" panose="02040503050406030204" pitchFamily="18" charset="0"/>
                              <a:cs typeface="Calibri" panose="020F0502020204030204" pitchFamily="34" charset="0"/>
                            </a:rPr>
                            <m:t>=1</m:t>
                          </m:r>
                        </m:sub>
                        <m:sup>
                          <m:r>
                            <a:rPr lang="en-IN" sz="2400" b="0" i="1" dirty="0" smtClean="0">
                              <a:solidFill>
                                <a:srgbClr val="242424"/>
                              </a:solidFill>
                              <a:latin typeface="Cambria Math" panose="02040503050406030204" pitchFamily="18" charset="0"/>
                              <a:cs typeface="Calibri" panose="020F0502020204030204" pitchFamily="34" charset="0"/>
                            </a:rPr>
                            <m:t>𝑛</m:t>
                          </m:r>
                        </m:sup>
                        <m:e>
                          <m:sSub>
                            <m:sSubPr>
                              <m:ctrlPr>
                                <a:rPr lang="en-IN" sz="2400" b="0" i="1" dirty="0" smtClean="0">
                                  <a:solidFill>
                                    <a:srgbClr val="242424"/>
                                  </a:solidFill>
                                  <a:latin typeface="Cambria Math" panose="02040503050406030204" pitchFamily="18" charset="0"/>
                                  <a:cs typeface="Calibri" panose="020F0502020204030204" pitchFamily="34" charset="0"/>
                                </a:rPr>
                              </m:ctrlPr>
                            </m:sSubPr>
                            <m:e>
                              <m:r>
                                <a:rPr lang="en-IN" sz="2400" b="0" i="1" dirty="0" smtClean="0">
                                  <a:solidFill>
                                    <a:srgbClr val="242424"/>
                                  </a:solidFill>
                                  <a:latin typeface="Cambria Math" panose="02040503050406030204" pitchFamily="18" charset="0"/>
                                  <a:cs typeface="Calibri" panose="020F0502020204030204" pitchFamily="34" charset="0"/>
                                </a:rPr>
                                <m:t>𝑚𝑎𝑥</m:t>
                              </m:r>
                            </m:e>
                            <m:sub>
                              <m:r>
                                <a:rPr lang="en-IN" sz="2400" b="0" i="1" dirty="0" smtClean="0">
                                  <a:solidFill>
                                    <a:srgbClr val="242424"/>
                                  </a:solidFill>
                                  <a:latin typeface="Cambria Math" panose="02040503050406030204" pitchFamily="18" charset="0"/>
                                  <a:cs typeface="Calibri" panose="020F0502020204030204" pitchFamily="34" charset="0"/>
                                </a:rPr>
                                <m:t>𝑗</m:t>
                              </m:r>
                              <m:r>
                                <a:rPr lang="en-IN" sz="2400" b="0" i="1" dirty="0" smtClean="0">
                                  <a:solidFill>
                                    <a:srgbClr val="242424"/>
                                  </a:solidFill>
                                  <a:latin typeface="Cambria Math" panose="02040503050406030204" pitchFamily="18" charset="0"/>
                                  <a:ea typeface="Cambria Math" panose="02040503050406030204" pitchFamily="18" charset="0"/>
                                  <a:cs typeface="Calibri" panose="020F0502020204030204" pitchFamily="34" charset="0"/>
                                </a:rPr>
                                <m:t>≠</m:t>
                              </m:r>
                              <m:r>
                                <a:rPr lang="en-IN" sz="2400" b="0" i="1" dirty="0" smtClean="0">
                                  <a:solidFill>
                                    <a:srgbClr val="242424"/>
                                  </a:solidFill>
                                  <a:latin typeface="Cambria Math" panose="02040503050406030204" pitchFamily="18" charset="0"/>
                                  <a:ea typeface="Cambria Math" panose="02040503050406030204" pitchFamily="18" charset="0"/>
                                  <a:cs typeface="Calibri" panose="020F0502020204030204" pitchFamily="34" charset="0"/>
                                </a:rPr>
                                <m:t>𝑖</m:t>
                              </m:r>
                            </m:sub>
                          </m:sSub>
                          <m:r>
                            <a:rPr lang="en-IN" sz="2400" b="0" i="1" dirty="0" smtClean="0">
                              <a:solidFill>
                                <a:srgbClr val="242424"/>
                              </a:solidFill>
                              <a:latin typeface="Cambria Math" panose="02040503050406030204" pitchFamily="18" charset="0"/>
                              <a:cs typeface="Calibri" panose="020F0502020204030204" pitchFamily="34" charset="0"/>
                            </a:rPr>
                            <m:t>(</m:t>
                          </m:r>
                          <m:f>
                            <m:fPr>
                              <m:ctrlPr>
                                <a:rPr lang="en-IN" sz="2400" b="0" i="1" dirty="0" smtClean="0">
                                  <a:solidFill>
                                    <a:srgbClr val="242424"/>
                                  </a:solidFill>
                                  <a:latin typeface="Cambria Math" panose="02040503050406030204" pitchFamily="18" charset="0"/>
                                  <a:cs typeface="Calibri" panose="020F0502020204030204" pitchFamily="34" charset="0"/>
                                </a:rPr>
                              </m:ctrlPr>
                            </m:fPr>
                            <m:num>
                              <m:sSub>
                                <m:sSubPr>
                                  <m:ctrlPr>
                                    <a:rPr lang="en-IN" sz="2400" b="0" i="1" dirty="0" smtClean="0">
                                      <a:solidFill>
                                        <a:srgbClr val="242424"/>
                                      </a:solidFill>
                                      <a:latin typeface="Cambria Math" panose="02040503050406030204" pitchFamily="18" charset="0"/>
                                      <a:cs typeface="Calibri" panose="020F0502020204030204" pitchFamily="34" charset="0"/>
                                    </a:rPr>
                                  </m:ctrlPr>
                                </m:sSubPr>
                                <m:e>
                                  <m:r>
                                    <a:rPr lang="en-IN" sz="2400" b="0" i="1" dirty="0" smtClean="0">
                                      <a:solidFill>
                                        <a:srgbClr val="242424"/>
                                      </a:solidFill>
                                      <a:latin typeface="Cambria Math" panose="02040503050406030204" pitchFamily="18" charset="0"/>
                                      <a:cs typeface="Calibri" panose="020F0502020204030204" pitchFamily="34" charset="0"/>
                                    </a:rPr>
                                    <m:t>𝑠</m:t>
                                  </m:r>
                                </m:e>
                                <m:sub>
                                  <m:r>
                                    <a:rPr lang="en-IN" sz="2400" b="0" i="1" dirty="0" smtClean="0">
                                      <a:solidFill>
                                        <a:srgbClr val="242424"/>
                                      </a:solidFill>
                                      <a:latin typeface="Cambria Math" panose="02040503050406030204" pitchFamily="18" charset="0"/>
                                      <a:cs typeface="Calibri" panose="020F0502020204030204" pitchFamily="34" charset="0"/>
                                    </a:rPr>
                                    <m:t>𝑖</m:t>
                                  </m:r>
                                </m:sub>
                              </m:sSub>
                              <m:r>
                                <a:rPr lang="en-IN" sz="2400" b="0" i="1" dirty="0" smtClean="0">
                                  <a:solidFill>
                                    <a:srgbClr val="242424"/>
                                  </a:solidFill>
                                  <a:latin typeface="Cambria Math" panose="02040503050406030204" pitchFamily="18" charset="0"/>
                                  <a:cs typeface="Calibri" panose="020F0502020204030204" pitchFamily="34" charset="0"/>
                                </a:rPr>
                                <m:t>+</m:t>
                              </m:r>
                              <m:sSub>
                                <m:sSubPr>
                                  <m:ctrlPr>
                                    <a:rPr lang="en-IN" sz="2400" b="0" i="1" dirty="0" smtClean="0">
                                      <a:solidFill>
                                        <a:srgbClr val="242424"/>
                                      </a:solidFill>
                                      <a:latin typeface="Cambria Math" panose="02040503050406030204" pitchFamily="18" charset="0"/>
                                      <a:cs typeface="Calibri" panose="020F0502020204030204" pitchFamily="34" charset="0"/>
                                    </a:rPr>
                                  </m:ctrlPr>
                                </m:sSubPr>
                                <m:e>
                                  <m:r>
                                    <a:rPr lang="en-IN" sz="2400" b="0" i="1" dirty="0" smtClean="0">
                                      <a:solidFill>
                                        <a:srgbClr val="242424"/>
                                      </a:solidFill>
                                      <a:latin typeface="Cambria Math" panose="02040503050406030204" pitchFamily="18" charset="0"/>
                                      <a:cs typeface="Calibri" panose="020F0502020204030204" pitchFamily="34" charset="0"/>
                                    </a:rPr>
                                    <m:t>𝑠</m:t>
                                  </m:r>
                                </m:e>
                                <m:sub>
                                  <m:r>
                                    <a:rPr lang="en-IN" sz="2400" b="0" i="1" dirty="0" smtClean="0">
                                      <a:solidFill>
                                        <a:srgbClr val="242424"/>
                                      </a:solidFill>
                                      <a:latin typeface="Cambria Math" panose="02040503050406030204" pitchFamily="18" charset="0"/>
                                      <a:cs typeface="Calibri" panose="020F0502020204030204" pitchFamily="34" charset="0"/>
                                    </a:rPr>
                                    <m:t>𝑗</m:t>
                                  </m:r>
                                </m:sub>
                              </m:sSub>
                            </m:num>
                            <m:den>
                              <m:sSub>
                                <m:sSubPr>
                                  <m:ctrlPr>
                                    <a:rPr lang="en-IN" sz="2400" b="0" i="1" dirty="0" smtClean="0">
                                      <a:solidFill>
                                        <a:srgbClr val="242424"/>
                                      </a:solidFill>
                                      <a:latin typeface="Cambria Math" panose="02040503050406030204" pitchFamily="18" charset="0"/>
                                      <a:cs typeface="Calibri" panose="020F0502020204030204" pitchFamily="34" charset="0"/>
                                    </a:rPr>
                                  </m:ctrlPr>
                                </m:sSubPr>
                                <m:e>
                                  <m:r>
                                    <a:rPr lang="en-IN" sz="2400" b="0" i="1" dirty="0" smtClean="0">
                                      <a:solidFill>
                                        <a:srgbClr val="242424"/>
                                      </a:solidFill>
                                      <a:latin typeface="Cambria Math" panose="02040503050406030204" pitchFamily="18" charset="0"/>
                                      <a:cs typeface="Calibri" panose="020F0502020204030204" pitchFamily="34" charset="0"/>
                                    </a:rPr>
                                    <m:t>𝑑</m:t>
                                  </m:r>
                                </m:e>
                                <m:sub>
                                  <m:r>
                                    <a:rPr lang="en-IN" sz="2400" b="0" i="1" dirty="0" smtClean="0">
                                      <a:solidFill>
                                        <a:srgbClr val="242424"/>
                                      </a:solidFill>
                                      <a:latin typeface="Cambria Math" panose="02040503050406030204" pitchFamily="18" charset="0"/>
                                      <a:cs typeface="Calibri" panose="020F0502020204030204" pitchFamily="34" charset="0"/>
                                    </a:rPr>
                                    <m:t>𝑖𝑗</m:t>
                                  </m:r>
                                </m:sub>
                              </m:sSub>
                            </m:den>
                          </m:f>
                          <m:r>
                            <a:rPr lang="en-IN" sz="2400" b="0" i="1" dirty="0" smtClean="0">
                              <a:solidFill>
                                <a:srgbClr val="242424"/>
                              </a:solidFill>
                              <a:latin typeface="Cambria Math" panose="02040503050406030204" pitchFamily="18" charset="0"/>
                              <a:cs typeface="Calibri" panose="020F0502020204030204" pitchFamily="34" charset="0"/>
                            </a:rPr>
                            <m:t>)</m:t>
                          </m:r>
                        </m:e>
                      </m:nary>
                    </m:oMath>
                  </m:oMathPara>
                </a14:m>
                <a:endParaRPr lang="en-US" sz="2400">
                  <a:solidFill>
                    <a:srgbClr val="242424"/>
                  </a:solidFill>
                  <a:cs typeface="Calibri" panose="020F0502020204030204" pitchFamily="34" charset="0"/>
                </a:endParaRPr>
              </a:p>
              <a:p>
                <a:pPr marL="457200" lvl="5" indent="0">
                  <a:lnSpc>
                    <a:spcPct val="100000"/>
                  </a:lnSpc>
                  <a:buNone/>
                </a:pPr>
                <a:r>
                  <a:rPr lang="en-US" sz="2400">
                    <a:solidFill>
                      <a:srgbClr val="242424"/>
                    </a:solidFill>
                    <a:cs typeface="Calibri" panose="020F0502020204030204" pitchFamily="34" charset="0"/>
                  </a:rPr>
                  <a:t>	</a:t>
                </a:r>
                <a:r>
                  <a:rPr lang="en-IN" sz="2400">
                    <a:solidFill>
                      <a:srgbClr val="242424"/>
                    </a:solidFill>
                    <a:cs typeface="Calibri" panose="020F0502020204030204" pitchFamily="34" charset="0"/>
                  </a:rPr>
                  <a:t> </a:t>
                </a:r>
                <a14:m>
                  <m:oMath xmlns:m="http://schemas.openxmlformats.org/officeDocument/2006/math">
                    <m:sSub>
                      <m:sSubPr>
                        <m:ctrlPr>
                          <a:rPr lang="en-IN" sz="2400" i="1" dirty="0">
                            <a:solidFill>
                              <a:srgbClr val="242424"/>
                            </a:solidFill>
                            <a:latin typeface="Cambria Math" panose="02040503050406030204" pitchFamily="18" charset="0"/>
                            <a:cs typeface="Calibri" panose="020F0502020204030204" pitchFamily="34" charset="0"/>
                          </a:rPr>
                        </m:ctrlPr>
                      </m:sSubPr>
                      <m:e>
                        <m:r>
                          <a:rPr lang="en-IN" sz="2400" i="1" dirty="0">
                            <a:solidFill>
                              <a:srgbClr val="242424"/>
                            </a:solidFill>
                            <a:latin typeface="Cambria Math" panose="02040503050406030204" pitchFamily="18" charset="0"/>
                            <a:cs typeface="Calibri" panose="020F0502020204030204" pitchFamily="34" charset="0"/>
                          </a:rPr>
                          <m:t>𝑠</m:t>
                        </m:r>
                      </m:e>
                      <m:sub>
                        <m:r>
                          <a:rPr lang="en-IN" sz="2400" i="1" dirty="0">
                            <a:solidFill>
                              <a:srgbClr val="242424"/>
                            </a:solidFill>
                            <a:latin typeface="Cambria Math" panose="02040503050406030204" pitchFamily="18" charset="0"/>
                            <a:cs typeface="Calibri" panose="020F0502020204030204" pitchFamily="34" charset="0"/>
                          </a:rPr>
                          <m:t>𝑖</m:t>
                        </m:r>
                      </m:sub>
                    </m:sSub>
                    <m:r>
                      <a:rPr lang="en-IN" sz="2400" i="1" dirty="0">
                        <a:solidFill>
                          <a:srgbClr val="242424"/>
                        </a:solidFill>
                        <a:latin typeface="Cambria Math" panose="02040503050406030204" pitchFamily="18" charset="0"/>
                        <a:cs typeface="Calibri" panose="020F0502020204030204" pitchFamily="34" charset="0"/>
                      </a:rPr>
                      <m:t> </m:t>
                    </m:r>
                  </m:oMath>
                </a14:m>
                <a:r>
                  <a:rPr lang="en-US" sz="2400">
                    <a:solidFill>
                      <a:srgbClr val="242424"/>
                    </a:solidFill>
                    <a:cs typeface="Calibri" panose="020F0502020204030204" pitchFamily="34" charset="0"/>
                  </a:rPr>
                  <a:t>: average distance of cluster 𝑖 to its centroid.</a:t>
                </a:r>
              </a:p>
              <a:p>
                <a:pPr marL="457200" lvl="3" indent="0">
                  <a:lnSpc>
                    <a:spcPct val="100000"/>
                  </a:lnSpc>
                  <a:buNone/>
                </a:pPr>
                <a:r>
                  <a:rPr lang="en-US" sz="2400">
                    <a:solidFill>
                      <a:srgbClr val="242424"/>
                    </a:solidFill>
                    <a:cs typeface="Calibri" panose="020F0502020204030204" pitchFamily="34" charset="0"/>
                  </a:rPr>
                  <a:t>		</a:t>
                </a:r>
                <a:r>
                  <a:rPr lang="en-IN" sz="2400">
                    <a:solidFill>
                      <a:srgbClr val="242424"/>
                    </a:solidFill>
                    <a:cs typeface="Calibri" panose="020F0502020204030204" pitchFamily="34" charset="0"/>
                  </a:rPr>
                  <a:t> </a:t>
                </a:r>
                <a14:m>
                  <m:oMath xmlns:m="http://schemas.openxmlformats.org/officeDocument/2006/math">
                    <m:sSub>
                      <m:sSubPr>
                        <m:ctrlPr>
                          <a:rPr lang="en-IN" sz="2400" i="1" dirty="0">
                            <a:solidFill>
                              <a:srgbClr val="242424"/>
                            </a:solidFill>
                            <a:latin typeface="Cambria Math" panose="02040503050406030204" pitchFamily="18" charset="0"/>
                            <a:cs typeface="Calibri" panose="020F0502020204030204" pitchFamily="34" charset="0"/>
                          </a:rPr>
                        </m:ctrlPr>
                      </m:sSubPr>
                      <m:e>
                        <m:r>
                          <a:rPr lang="en-IN" sz="2400" i="1" dirty="0">
                            <a:solidFill>
                              <a:srgbClr val="242424"/>
                            </a:solidFill>
                            <a:latin typeface="Cambria Math" panose="02040503050406030204" pitchFamily="18" charset="0"/>
                            <a:cs typeface="Calibri" panose="020F0502020204030204" pitchFamily="34" charset="0"/>
                          </a:rPr>
                          <m:t>𝑑</m:t>
                        </m:r>
                      </m:e>
                      <m:sub>
                        <m:r>
                          <a:rPr lang="en-IN" sz="2400" i="1" dirty="0">
                            <a:solidFill>
                              <a:srgbClr val="242424"/>
                            </a:solidFill>
                            <a:latin typeface="Cambria Math" panose="02040503050406030204" pitchFamily="18" charset="0"/>
                            <a:cs typeface="Calibri" panose="020F0502020204030204" pitchFamily="34" charset="0"/>
                          </a:rPr>
                          <m:t>𝑖𝑗</m:t>
                        </m:r>
                      </m:sub>
                    </m:sSub>
                    <m:r>
                      <a:rPr lang="en-IN" sz="2400" i="1" dirty="0">
                        <a:solidFill>
                          <a:srgbClr val="242424"/>
                        </a:solidFill>
                        <a:latin typeface="Cambria Math" panose="02040503050406030204" pitchFamily="18" charset="0"/>
                        <a:cs typeface="Calibri" panose="020F0502020204030204" pitchFamily="34" charset="0"/>
                      </a:rPr>
                      <m:t> </m:t>
                    </m:r>
                  </m:oMath>
                </a14:m>
                <a:r>
                  <a:rPr lang="en-US" sz="2400">
                    <a:solidFill>
                      <a:srgbClr val="242424"/>
                    </a:solidFill>
                    <a:cs typeface="Calibri" panose="020F0502020204030204" pitchFamily="34" charset="0"/>
                  </a:rPr>
                  <a:t>: distance between centroids of clusters 𝑖and 𝑗.</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00000"/>
                  </a:lnSpc>
                  <a:spcBef>
                    <a:spcPts val="1000"/>
                  </a:spcBef>
                </a:pPr>
                <a:endParaRPr lang="en-US">
                  <a:solidFill>
                    <a:srgbClr val="242424"/>
                  </a:solidFill>
                  <a:cs typeface="Calibri" panose="020F0502020204030204" pitchFamily="34" charset="0"/>
                </a:endParaRPr>
              </a:p>
              <a:p>
                <a:pPr marL="1766887" lvl="2" indent="-342900" algn="just">
                  <a:lnSpc>
                    <a:spcPct val="100000"/>
                  </a:lnSpc>
                  <a:spcBef>
                    <a:spcPts val="1000"/>
                  </a:spcBef>
                </a:pPr>
                <a:endParaRPr lang="en-US">
                  <a:solidFill>
                    <a:srgbClr val="242424"/>
                  </a:solidFill>
                  <a:cs typeface="Calibri" panose="020F0502020204030204" pitchFamily="34" charset="0"/>
                </a:endParaRPr>
              </a:p>
              <a:p>
                <a:pPr marL="1766887" lvl="2" indent="-342900" algn="just">
                  <a:lnSpc>
                    <a:spcPct val="100000"/>
                  </a:lnSpc>
                  <a:spcBef>
                    <a:spcPts val="1000"/>
                  </a:spcBef>
                </a:pPr>
                <a:endParaRPr lang="en-US">
                  <a:solidFill>
                    <a:srgbClr val="242424"/>
                  </a:solidFill>
                  <a:cs typeface="Calibri" panose="020F0502020204030204" pitchFamily="34" charset="0"/>
                </a:endParaRPr>
              </a:p>
              <a:p>
                <a:pPr lvl="4"/>
                <a:endParaRPr lang="en-US"/>
              </a:p>
            </p:txBody>
          </p:sp>
        </mc:Choice>
        <mc:Fallback xmlns="">
          <p:sp>
            <p:nvSpPr>
              <p:cNvPr id="23" name="Text Placeholder 1">
                <a:extLst>
                  <a:ext uri="{FF2B5EF4-FFF2-40B4-BE49-F238E27FC236}">
                    <a16:creationId xmlns:a16="http://schemas.microsoft.com/office/drawing/2014/main" id="{CB50755A-C1C2-F4BF-54AD-71DDDC69BB2F}"/>
                  </a:ext>
                </a:extLst>
              </p:cNvPr>
              <p:cNvSpPr>
                <a:spLocks noGrp="1" noRot="1" noChangeAspect="1" noMove="1" noResize="1" noEditPoints="1" noAdjustHandles="1" noChangeArrowheads="1" noChangeShapeType="1" noTextEdit="1"/>
              </p:cNvSpPr>
              <p:nvPr>
                <p:ph type="body" sz="quarter" idx="13"/>
              </p:nvPr>
            </p:nvSpPr>
            <p:spPr>
              <a:xfrm>
                <a:off x="256032" y="1271016"/>
                <a:ext cx="11133364" cy="5379967"/>
              </a:xfrm>
              <a:blipFill>
                <a:blip r:embed="rId3"/>
                <a:stretch>
                  <a:fillRect l="-1095" t="-113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89110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wd">
                                    <p:tmAbs val="300"/>
                                  </p:iterate>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wd">
                                    <p:tmAbs val="300"/>
                                  </p:iterate>
                                  <p:childTnLst>
                                    <p:set>
                                      <p:cBhvr>
                                        <p:cTn id="38"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3364" cy="5379967"/>
              </a:xfrm>
            </p:spPr>
            <p:txBody>
              <a:bodyPr vert="horz" lIns="91440" tIns="45720" rIns="91440" bIns="45720" rtlCol="0">
                <a:noAutofit/>
              </a:bodyPr>
              <a:lstStyle/>
              <a:p>
                <a:pPr marL="0" indent="0">
                  <a:lnSpc>
                    <a:spcPct val="100000"/>
                  </a:lnSpc>
                  <a:buNone/>
                </a:pPr>
                <a:r>
                  <a:rPr lang="en-US" dirty="0">
                    <a:solidFill>
                      <a:srgbClr val="5583D1"/>
                    </a:solidFill>
                  </a:rPr>
                  <a:t>Evaluation Metrics for Association Rule Mining</a:t>
                </a:r>
              </a:p>
              <a:p>
                <a:pPr marL="0" indent="0">
                  <a:lnSpc>
                    <a:spcPct val="100000"/>
                  </a:lnSpc>
                  <a:buNone/>
                </a:pPr>
                <a:r>
                  <a:rPr lang="en-IN" sz="2400" dirty="0">
                    <a:solidFill>
                      <a:srgbClr val="242424"/>
                    </a:solidFill>
                  </a:rPr>
                  <a:t>Overview of evaluation metrics</a:t>
                </a:r>
              </a:p>
              <a:p>
                <a:pPr marL="342900" lvl="2" indent="-342900">
                  <a:lnSpc>
                    <a:spcPct val="100000"/>
                  </a:lnSpc>
                </a:pPr>
                <a:r>
                  <a:rPr lang="en-US" sz="2400" dirty="0" err="1">
                    <a:solidFill>
                      <a:srgbClr val="242424"/>
                    </a:solidFill>
                    <a:cs typeface="Calibri" panose="020F0502020204030204" pitchFamily="34" charset="0"/>
                  </a:rPr>
                  <a:t>Calinski-Harabasz</a:t>
                </a:r>
                <a:r>
                  <a:rPr lang="en-US" sz="2400" dirty="0">
                    <a:solidFill>
                      <a:srgbClr val="242424"/>
                    </a:solidFill>
                    <a:cs typeface="Calibri" panose="020F0502020204030204" pitchFamily="34" charset="0"/>
                  </a:rPr>
                  <a:t> Index (Variance Ratio Criterion)</a:t>
                </a:r>
              </a:p>
              <a:p>
                <a:pPr marL="800100" lvl="3" indent="-342900">
                  <a:lnSpc>
                    <a:spcPct val="100000"/>
                  </a:lnSpc>
                </a:pPr>
                <a:r>
                  <a:rPr lang="en-US" sz="2400" dirty="0">
                    <a:solidFill>
                      <a:srgbClr val="242424"/>
                    </a:solidFill>
                    <a:cs typeface="Calibri" panose="020F0502020204030204" pitchFamily="34" charset="0"/>
                  </a:rPr>
                  <a:t>Measures the ratio of the sum of between-cluster dispersion to within-cluster dispersion.</a:t>
                </a:r>
              </a:p>
              <a:p>
                <a:pPr marL="800100" lvl="3" indent="-342900">
                  <a:lnSpc>
                    <a:spcPct val="100000"/>
                  </a:lnSpc>
                </a:pPr>
                <a:r>
                  <a:rPr lang="en-US" sz="2400" dirty="0">
                    <a:solidFill>
                      <a:srgbClr val="242424"/>
                    </a:solidFill>
                    <a:cs typeface="Calibri" panose="020F0502020204030204" pitchFamily="34" charset="0"/>
                  </a:rPr>
                  <a:t>Higher values indicate better-defined clusters.</a:t>
                </a:r>
              </a:p>
              <a:p>
                <a:pPr marL="800100" lvl="3" indent="-342900">
                  <a:lnSpc>
                    <a:spcPct val="100000"/>
                  </a:lnSpc>
                </a:pPr>
                <a:r>
                  <a:rPr lang="en-US" sz="2400" dirty="0">
                    <a:solidFill>
                      <a:srgbClr val="242424"/>
                    </a:solidFill>
                    <a:cs typeface="Calibri" panose="020F0502020204030204" pitchFamily="34" charset="0"/>
                  </a:rPr>
                  <a:t>Formula:</a:t>
                </a:r>
              </a:p>
              <a:p>
                <a:pPr marL="800100" lvl="4" indent="-342900">
                  <a:lnSpc>
                    <a:spcPct val="100000"/>
                  </a:lnSpc>
                  <a:buNone/>
                </a:pPr>
                <a14:m>
                  <m:oMathPara xmlns:m="http://schemas.openxmlformats.org/officeDocument/2006/math">
                    <m:oMathParaPr>
                      <m:jc m:val="centerGroup"/>
                    </m:oMathParaPr>
                    <m:oMath xmlns:m="http://schemas.openxmlformats.org/officeDocument/2006/math">
                      <m:r>
                        <a:rPr lang="en-US" sz="2000" i="1" dirty="0">
                          <a:solidFill>
                            <a:srgbClr val="242424"/>
                          </a:solidFill>
                          <a:latin typeface="Cambria Math" panose="02040503050406030204" pitchFamily="18" charset="0"/>
                          <a:cs typeface="Calibri" panose="020F0502020204030204" pitchFamily="34" charset="0"/>
                        </a:rPr>
                        <m:t>𝐶𝐻</m:t>
                      </m:r>
                      <m:r>
                        <a:rPr lang="en-US" sz="2000" i="1" dirty="0">
                          <a:solidFill>
                            <a:srgbClr val="242424"/>
                          </a:solidFill>
                          <a:latin typeface="Cambria Math" panose="02040503050406030204" pitchFamily="18" charset="0"/>
                          <a:cs typeface="Calibri" panose="020F0502020204030204" pitchFamily="34" charset="0"/>
                        </a:rPr>
                        <m:t> </m:t>
                      </m:r>
                      <m:r>
                        <a:rPr lang="en-US" sz="2000" i="1" dirty="0">
                          <a:solidFill>
                            <a:srgbClr val="242424"/>
                          </a:solidFill>
                          <a:latin typeface="Cambria Math" panose="02040503050406030204" pitchFamily="18" charset="0"/>
                          <a:cs typeface="Calibri" panose="020F0502020204030204" pitchFamily="34" charset="0"/>
                        </a:rPr>
                        <m:t>𝐼𝑛𝑑𝑒𝑥</m:t>
                      </m:r>
                      <m:r>
                        <a:rPr lang="en-US" sz="2000" i="1" dirty="0">
                          <a:solidFill>
                            <a:srgbClr val="242424"/>
                          </a:solidFill>
                          <a:latin typeface="Cambria Math" panose="02040503050406030204" pitchFamily="18" charset="0"/>
                          <a:cs typeface="Calibri" panose="020F0502020204030204" pitchFamily="34" charset="0"/>
                        </a:rPr>
                        <m:t>=</m:t>
                      </m:r>
                      <m:f>
                        <m:fPr>
                          <m:ctrlPr>
                            <a:rPr lang="en-US" sz="2000" i="1" dirty="0" smtClean="0">
                              <a:solidFill>
                                <a:srgbClr val="242424"/>
                              </a:solidFill>
                              <a:latin typeface="Cambria Math" panose="02040503050406030204" pitchFamily="18" charset="0"/>
                              <a:cs typeface="Calibri" panose="020F0502020204030204" pitchFamily="34" charset="0"/>
                            </a:rPr>
                          </m:ctrlPr>
                        </m:fPr>
                        <m:num>
                          <m:r>
                            <a:rPr lang="en-US" sz="2000" i="1" dirty="0">
                              <a:solidFill>
                                <a:srgbClr val="242424"/>
                              </a:solidFill>
                              <a:latin typeface="Cambria Math" panose="02040503050406030204" pitchFamily="18" charset="0"/>
                              <a:cs typeface="Calibri" panose="020F0502020204030204" pitchFamily="34" charset="0"/>
                            </a:rPr>
                            <m:t>𝑡𝑟𝑎𝑐𝑒</m:t>
                          </m:r>
                          <m:r>
                            <a:rPr lang="en-US" sz="2000" i="1" dirty="0">
                              <a:solidFill>
                                <a:srgbClr val="242424"/>
                              </a:solidFill>
                              <a:latin typeface="Cambria Math" panose="02040503050406030204" pitchFamily="18" charset="0"/>
                              <a:cs typeface="Calibri" panose="020F0502020204030204" pitchFamily="34" charset="0"/>
                            </a:rPr>
                            <m:t>(</m:t>
                          </m:r>
                          <m:r>
                            <a:rPr lang="en-US" sz="2000" i="1" dirty="0">
                              <a:solidFill>
                                <a:srgbClr val="242424"/>
                              </a:solidFill>
                              <a:latin typeface="Cambria Math" panose="02040503050406030204" pitchFamily="18" charset="0"/>
                              <a:cs typeface="Calibri" panose="020F0502020204030204" pitchFamily="34" charset="0"/>
                            </a:rPr>
                            <m:t>𝐵𝑘</m:t>
                          </m:r>
                          <m:r>
                            <a:rPr lang="en-US" sz="2000" i="1" dirty="0">
                              <a:solidFill>
                                <a:srgbClr val="242424"/>
                              </a:solidFill>
                              <a:latin typeface="Cambria Math" panose="02040503050406030204" pitchFamily="18" charset="0"/>
                              <a:cs typeface="Calibri" panose="020F0502020204030204" pitchFamily="34" charset="0"/>
                            </a:rPr>
                            <m:t>)</m:t>
                          </m:r>
                        </m:num>
                        <m:den>
                          <m:r>
                            <a:rPr lang="en-US" sz="2000" i="1" dirty="0">
                              <a:solidFill>
                                <a:srgbClr val="242424"/>
                              </a:solidFill>
                              <a:latin typeface="Cambria Math" panose="02040503050406030204" pitchFamily="18" charset="0"/>
                              <a:cs typeface="Calibri" panose="020F0502020204030204" pitchFamily="34" charset="0"/>
                            </a:rPr>
                            <m:t>𝑡𝑟𝑎𝑐𝑒</m:t>
                          </m:r>
                          <m:r>
                            <a:rPr lang="en-US" sz="2000" i="1" dirty="0">
                              <a:solidFill>
                                <a:srgbClr val="242424"/>
                              </a:solidFill>
                              <a:latin typeface="Cambria Math" panose="02040503050406030204" pitchFamily="18" charset="0"/>
                              <a:cs typeface="Calibri" panose="020F0502020204030204" pitchFamily="34" charset="0"/>
                            </a:rPr>
                            <m:t>(</m:t>
                          </m:r>
                          <m:r>
                            <a:rPr lang="en-US" sz="2000" i="1" dirty="0">
                              <a:solidFill>
                                <a:srgbClr val="242424"/>
                              </a:solidFill>
                              <a:latin typeface="Cambria Math" panose="02040503050406030204" pitchFamily="18" charset="0"/>
                              <a:cs typeface="Calibri" panose="020F0502020204030204" pitchFamily="34" charset="0"/>
                            </a:rPr>
                            <m:t>𝑊𝑘</m:t>
                          </m:r>
                          <m:r>
                            <a:rPr lang="en-US" sz="2000" i="1" dirty="0">
                              <a:solidFill>
                                <a:srgbClr val="242424"/>
                              </a:solidFill>
                              <a:latin typeface="Cambria Math" panose="02040503050406030204" pitchFamily="18" charset="0"/>
                              <a:cs typeface="Calibri" panose="020F0502020204030204" pitchFamily="34" charset="0"/>
                            </a:rPr>
                            <m:t>)</m:t>
                          </m:r>
                        </m:den>
                      </m:f>
                      <m:r>
                        <a:rPr lang="en-US" sz="2000" i="1" dirty="0" smtClean="0">
                          <a:solidFill>
                            <a:srgbClr val="242424"/>
                          </a:solidFill>
                          <a:latin typeface="Cambria Math" panose="02040503050406030204" pitchFamily="18" charset="0"/>
                          <a:cs typeface="Calibri" panose="020F0502020204030204" pitchFamily="34" charset="0"/>
                        </a:rPr>
                        <m:t>⋅</m:t>
                      </m:r>
                      <m:f>
                        <m:fPr>
                          <m:ctrlPr>
                            <a:rPr lang="en-US" sz="2000" i="1" dirty="0" smtClean="0">
                              <a:solidFill>
                                <a:srgbClr val="242424"/>
                              </a:solidFill>
                              <a:latin typeface="Cambria Math" panose="02040503050406030204" pitchFamily="18" charset="0"/>
                              <a:cs typeface="Calibri" panose="020F0502020204030204" pitchFamily="34" charset="0"/>
                            </a:rPr>
                          </m:ctrlPr>
                        </m:fPr>
                        <m:num>
                          <m:r>
                            <a:rPr lang="en-US" sz="2000" i="1" dirty="0">
                              <a:solidFill>
                                <a:srgbClr val="242424"/>
                              </a:solidFill>
                              <a:latin typeface="Cambria Math" panose="02040503050406030204" pitchFamily="18" charset="0"/>
                              <a:cs typeface="Calibri" panose="020F0502020204030204" pitchFamily="34" charset="0"/>
                            </a:rPr>
                            <m:t>𝑁</m:t>
                          </m:r>
                          <m:r>
                            <a:rPr lang="en-US" sz="2000" i="1" dirty="0">
                              <a:solidFill>
                                <a:srgbClr val="242424"/>
                              </a:solidFill>
                              <a:latin typeface="Cambria Math" panose="02040503050406030204" pitchFamily="18" charset="0"/>
                              <a:cs typeface="Calibri" panose="020F0502020204030204" pitchFamily="34" charset="0"/>
                            </a:rPr>
                            <m:t>−</m:t>
                          </m:r>
                          <m:r>
                            <a:rPr lang="en-US" sz="2000" i="1" dirty="0">
                              <a:solidFill>
                                <a:srgbClr val="242424"/>
                              </a:solidFill>
                              <a:latin typeface="Cambria Math" panose="02040503050406030204" pitchFamily="18" charset="0"/>
                              <a:cs typeface="Calibri" panose="020F0502020204030204" pitchFamily="34" charset="0"/>
                            </a:rPr>
                            <m:t>𝑘</m:t>
                          </m:r>
                        </m:num>
                        <m:den>
                          <m:r>
                            <a:rPr lang="en-IN" sz="2000" b="0" i="1" dirty="0" smtClean="0">
                              <a:solidFill>
                                <a:srgbClr val="242424"/>
                              </a:solidFill>
                              <a:latin typeface="Cambria Math" panose="02040503050406030204" pitchFamily="18" charset="0"/>
                              <a:cs typeface="Calibri" panose="020F0502020204030204" pitchFamily="34" charset="0"/>
                            </a:rPr>
                            <m:t>𝑘</m:t>
                          </m:r>
                          <m:r>
                            <a:rPr lang="en-IN" sz="2000" b="0" i="1" dirty="0" smtClean="0">
                              <a:solidFill>
                                <a:srgbClr val="242424"/>
                              </a:solidFill>
                              <a:latin typeface="Cambria Math" panose="02040503050406030204" pitchFamily="18" charset="0"/>
                              <a:cs typeface="Calibri" panose="020F0502020204030204" pitchFamily="34" charset="0"/>
                            </a:rPr>
                            <m:t>−1</m:t>
                          </m:r>
                        </m:den>
                      </m:f>
                    </m:oMath>
                  </m:oMathPara>
                </a14:m>
                <a:endParaRPr lang="en-US" sz="2000" dirty="0">
                  <a:solidFill>
                    <a:srgbClr val="242424"/>
                  </a:solidFill>
                  <a:cs typeface="Calibri" panose="020F0502020204030204" pitchFamily="34" charset="0"/>
                </a:endParaRPr>
              </a:p>
              <a:p>
                <a:pPr marL="1257300" lvl="5" indent="-342900">
                  <a:lnSpc>
                    <a:spcPct val="100000"/>
                  </a:lnSpc>
                  <a:buNone/>
                </a:pPr>
                <a:r>
                  <a:rPr lang="en-US" sz="2000" dirty="0">
                    <a:solidFill>
                      <a:srgbClr val="242424"/>
                    </a:solidFill>
                    <a:cs typeface="Calibri" panose="020F0502020204030204" pitchFamily="34" charset="0"/>
                  </a:rPr>
                  <a:t>			𝐵𝑘 : between-cluster dispersion matrix.</a:t>
                </a:r>
              </a:p>
              <a:p>
                <a:pPr marL="1257300" lvl="5" indent="-342900">
                  <a:lnSpc>
                    <a:spcPct val="100000"/>
                  </a:lnSpc>
                  <a:buNone/>
                </a:pPr>
                <a:r>
                  <a:rPr lang="en-US" sz="2000" dirty="0">
                    <a:solidFill>
                      <a:srgbClr val="242424"/>
                    </a:solidFill>
                    <a:cs typeface="Calibri" panose="020F0502020204030204" pitchFamily="34" charset="0"/>
                  </a:rPr>
                  <a:t>			𝑊𝑘: within-cluster dispersion matrix.</a:t>
                </a:r>
              </a:p>
              <a:p>
                <a:pPr marL="1257300" lvl="5" indent="-342900">
                  <a:lnSpc>
                    <a:spcPct val="100000"/>
                  </a:lnSpc>
                  <a:buNone/>
                </a:pPr>
                <a:r>
                  <a:rPr lang="en-US" sz="2000" dirty="0">
                    <a:solidFill>
                      <a:srgbClr val="242424"/>
                    </a:solidFill>
                    <a:cs typeface="Calibri" panose="020F0502020204030204" pitchFamily="34" charset="0"/>
                  </a:rPr>
                  <a:t>			𝑁: number of samples.</a:t>
                </a:r>
              </a:p>
              <a:p>
                <a:pPr marL="1257300" lvl="5" indent="-342900">
                  <a:lnSpc>
                    <a:spcPct val="100000"/>
                  </a:lnSpc>
                  <a:buNone/>
                </a:pPr>
                <a:r>
                  <a:rPr lang="en-US" sz="2000" dirty="0">
                    <a:solidFill>
                      <a:srgbClr val="242424"/>
                    </a:solidFill>
                    <a:cs typeface="Calibri" panose="020F0502020204030204" pitchFamily="34" charset="0"/>
                  </a:rPr>
                  <a:t>			𝑘: number of clusters.</a:t>
                </a:r>
              </a:p>
              <a:p>
                <a:pPr marL="342900" lvl="2" indent="-342900" algn="just">
                  <a:lnSpc>
                    <a:spcPct val="100000"/>
                  </a:lnSpc>
                  <a:spcBef>
                    <a:spcPts val="1000"/>
                  </a:spcBef>
                </a:pPr>
                <a:endParaRPr lang="en-US" dirty="0">
                  <a:solidFill>
                    <a:srgbClr val="242424"/>
                  </a:solidFill>
                  <a:cs typeface="Calibri" panose="020F0502020204030204" pitchFamily="34" charset="0"/>
                </a:endParaRPr>
              </a:p>
              <a:p>
                <a:pPr marL="1766887" lvl="2" indent="-342900" algn="just">
                  <a:lnSpc>
                    <a:spcPct val="100000"/>
                  </a:lnSpc>
                  <a:spcBef>
                    <a:spcPts val="1000"/>
                  </a:spcBef>
                </a:pPr>
                <a:endParaRPr lang="en-US" dirty="0">
                  <a:solidFill>
                    <a:srgbClr val="242424"/>
                  </a:solidFill>
                  <a:cs typeface="Calibri" panose="020F0502020204030204" pitchFamily="34" charset="0"/>
                </a:endParaRPr>
              </a:p>
              <a:p>
                <a:pPr marL="1766887" lvl="2" indent="-342900" algn="just">
                  <a:lnSpc>
                    <a:spcPct val="100000"/>
                  </a:lnSpc>
                  <a:spcBef>
                    <a:spcPts val="1000"/>
                  </a:spcBef>
                </a:pPr>
                <a:endParaRPr lang="en-US" dirty="0">
                  <a:solidFill>
                    <a:srgbClr val="242424"/>
                  </a:solidFill>
                  <a:cs typeface="Calibri" panose="020F0502020204030204" pitchFamily="34" charset="0"/>
                </a:endParaRPr>
              </a:p>
              <a:p>
                <a:pPr lvl="4"/>
                <a:endParaRPr lang="en-US" dirty="0"/>
              </a:p>
            </p:txBody>
          </p:sp>
        </mc:Choice>
        <mc:Fallback xmlns="">
          <p:sp>
            <p:nvSpPr>
              <p:cNvPr id="23" name="Text Placeholder 1">
                <a:extLst>
                  <a:ext uri="{FF2B5EF4-FFF2-40B4-BE49-F238E27FC236}">
                    <a16:creationId xmlns:a16="http://schemas.microsoft.com/office/drawing/2014/main" id="{CB50755A-C1C2-F4BF-54AD-71DDDC69BB2F}"/>
                  </a:ext>
                </a:extLst>
              </p:cNvPr>
              <p:cNvSpPr>
                <a:spLocks noGrp="1" noRot="1" noChangeAspect="1" noMove="1" noResize="1" noEditPoints="1" noAdjustHandles="1" noChangeArrowheads="1" noChangeShapeType="1" noTextEdit="1"/>
              </p:cNvSpPr>
              <p:nvPr>
                <p:ph type="body" sz="quarter" idx="13"/>
              </p:nvPr>
            </p:nvSpPr>
            <p:spPr>
              <a:xfrm>
                <a:off x="256032" y="1271016"/>
                <a:ext cx="11133364" cy="5379967"/>
              </a:xfrm>
              <a:blipFill>
                <a:blip r:embed="rId3"/>
                <a:stretch>
                  <a:fillRect l="-1095" t="-113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54020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wd">
                                    <p:tmAbs val="300"/>
                                  </p:iterate>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wd">
                                    <p:tmAbs val="300"/>
                                  </p:iterate>
                                  <p:childTnLst>
                                    <p:set>
                                      <p:cBhvr>
                                        <p:cTn id="38"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wd">
                                    <p:tmAbs val="300"/>
                                  </p:iterate>
                                  <p:childTnLst>
                                    <p:set>
                                      <p:cBhvr>
                                        <p:cTn id="42"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iterate type="wd">
                                    <p:tmAbs val="300"/>
                                  </p:iterate>
                                  <p:childTnLst>
                                    <p:set>
                                      <p:cBhvr>
                                        <p:cTn id="46" dur="1" fill="hold">
                                          <p:stCondLst>
                                            <p:cond delay="0"/>
                                          </p:stCondLst>
                                        </p:cTn>
                                        <p:tgtEl>
                                          <p:spTgt spid="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3364" cy="5379967"/>
          </a:xfrm>
        </p:spPr>
        <p:txBody>
          <a:bodyPr vert="horz" lIns="91440" tIns="45720" rIns="91440" bIns="45720" rtlCol="0">
            <a:noAutofit/>
          </a:bodyPr>
          <a:lstStyle/>
          <a:p>
            <a:pPr marL="0" indent="0">
              <a:lnSpc>
                <a:spcPct val="100000"/>
              </a:lnSpc>
              <a:buNone/>
            </a:pPr>
            <a:r>
              <a:rPr lang="en-US" dirty="0">
                <a:solidFill>
                  <a:srgbClr val="5583D1"/>
                </a:solidFill>
              </a:rPr>
              <a:t>Evaluation Metrics for Association Rule Mining</a:t>
            </a:r>
          </a:p>
          <a:p>
            <a:pPr marL="0" indent="0">
              <a:lnSpc>
                <a:spcPct val="100000"/>
              </a:lnSpc>
              <a:buNone/>
            </a:pPr>
            <a:r>
              <a:rPr lang="en-IN" sz="2400" dirty="0">
                <a:solidFill>
                  <a:srgbClr val="242424"/>
                </a:solidFill>
              </a:rPr>
              <a:t>Overview of evaluation metrics</a:t>
            </a:r>
          </a:p>
          <a:p>
            <a:pPr marL="368300" lvl="2" indent="-368300">
              <a:lnSpc>
                <a:spcPct val="100000"/>
              </a:lnSpc>
            </a:pPr>
            <a:r>
              <a:rPr lang="en-US" sz="2400" dirty="0">
                <a:solidFill>
                  <a:srgbClr val="242424"/>
                </a:solidFill>
                <a:cs typeface="Calibri" panose="020F0502020204030204" pitchFamily="34" charset="0"/>
              </a:rPr>
              <a:t>Dunn Index</a:t>
            </a:r>
          </a:p>
          <a:p>
            <a:pPr marL="368300" lvl="2" indent="-368300">
              <a:lnSpc>
                <a:spcPct val="100000"/>
              </a:lnSpc>
            </a:pPr>
            <a:endParaRPr lang="en-US" sz="2400" dirty="0">
              <a:solidFill>
                <a:srgbClr val="242424"/>
              </a:solidFill>
              <a:cs typeface="Calibri" panose="020F0502020204030204" pitchFamily="34" charset="0"/>
            </a:endParaRPr>
          </a:p>
          <a:p>
            <a:pPr marL="825500" lvl="4" indent="-368300">
              <a:lnSpc>
                <a:spcPct val="100000"/>
              </a:lnSpc>
            </a:pPr>
            <a:endParaRPr lang="en-US" sz="2400" dirty="0">
              <a:solidFill>
                <a:srgbClr val="242424"/>
              </a:solidFill>
              <a:cs typeface="Calibri" panose="020F0502020204030204" pitchFamily="34" charset="0"/>
            </a:endParaRPr>
          </a:p>
          <a:p>
            <a:pPr marL="825500" lvl="4" indent="-368300">
              <a:lnSpc>
                <a:spcPct val="100000"/>
              </a:lnSpc>
            </a:pPr>
            <a:r>
              <a:rPr lang="en-US" sz="2400" dirty="0">
                <a:solidFill>
                  <a:srgbClr val="242424"/>
                </a:solidFill>
                <a:cs typeface="Calibri" panose="020F0502020204030204" pitchFamily="34" charset="0"/>
              </a:rPr>
              <a:t>Measures the ratio of the smallest distance between observations in different clusters to the largest intra-cluster distance.</a:t>
            </a:r>
          </a:p>
          <a:p>
            <a:pPr marL="825500" lvl="4" indent="-368300">
              <a:lnSpc>
                <a:spcPct val="100000"/>
              </a:lnSpc>
            </a:pPr>
            <a:r>
              <a:rPr lang="en-US" sz="2400" dirty="0">
                <a:solidFill>
                  <a:srgbClr val="242424"/>
                </a:solidFill>
                <a:cs typeface="Calibri" panose="020F0502020204030204" pitchFamily="34" charset="0"/>
              </a:rPr>
              <a:t>Higher values indicate better clustering.</a:t>
            </a:r>
          </a:p>
          <a:p>
            <a:pPr marL="825500" lvl="4" indent="-368300">
              <a:lnSpc>
                <a:spcPct val="100000"/>
              </a:lnSpc>
            </a:pPr>
            <a:r>
              <a:rPr lang="en-US" sz="2400" dirty="0">
                <a:solidFill>
                  <a:srgbClr val="242424"/>
                </a:solidFill>
                <a:cs typeface="Calibri" panose="020F0502020204030204" pitchFamily="34" charset="0"/>
              </a:rPr>
              <a:t>Formula:</a:t>
            </a:r>
          </a:p>
          <a:p>
            <a:pPr marL="1423987" lvl="2" indent="0" algn="just">
              <a:lnSpc>
                <a:spcPct val="100000"/>
              </a:lnSpc>
              <a:spcBef>
                <a:spcPts val="1000"/>
              </a:spcBef>
              <a:buNone/>
            </a:pPr>
            <a:endParaRPr lang="en-US" dirty="0">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pic>
        <p:nvPicPr>
          <p:cNvPr id="6" name="Picture 5">
            <a:extLst>
              <a:ext uri="{FF2B5EF4-FFF2-40B4-BE49-F238E27FC236}">
                <a16:creationId xmlns:a16="http://schemas.microsoft.com/office/drawing/2014/main" id="{183DB371-2C3A-44F5-D7D2-4D804ED61881}"/>
              </a:ext>
            </a:extLst>
          </p:cNvPr>
          <p:cNvPicPr>
            <a:picLocks noChangeAspect="1"/>
          </p:cNvPicPr>
          <p:nvPr/>
        </p:nvPicPr>
        <p:blipFill>
          <a:blip r:embed="rId3"/>
          <a:stretch>
            <a:fillRect/>
          </a:stretch>
        </p:blipFill>
        <p:spPr>
          <a:xfrm>
            <a:off x="639227" y="2581158"/>
            <a:ext cx="10612331" cy="387954"/>
          </a:xfrm>
          <a:prstGeom prst="rect">
            <a:avLst/>
          </a:prstGeom>
        </p:spPr>
      </p:pic>
      <p:pic>
        <p:nvPicPr>
          <p:cNvPr id="8" name="Picture 7">
            <a:extLst>
              <a:ext uri="{FF2B5EF4-FFF2-40B4-BE49-F238E27FC236}">
                <a16:creationId xmlns:a16="http://schemas.microsoft.com/office/drawing/2014/main" id="{37B1C1A1-9FF6-87E1-3BDC-459D06FF8C7C}"/>
              </a:ext>
            </a:extLst>
          </p:cNvPr>
          <p:cNvPicPr>
            <a:picLocks noChangeAspect="1"/>
          </p:cNvPicPr>
          <p:nvPr/>
        </p:nvPicPr>
        <p:blipFill>
          <a:blip r:embed="rId4"/>
          <a:stretch>
            <a:fillRect/>
          </a:stretch>
        </p:blipFill>
        <p:spPr>
          <a:xfrm>
            <a:off x="786591" y="3049050"/>
            <a:ext cx="10602805" cy="565520"/>
          </a:xfrm>
          <a:prstGeom prst="rect">
            <a:avLst/>
          </a:prstGeom>
        </p:spPr>
      </p:pic>
      <p:pic>
        <p:nvPicPr>
          <p:cNvPr id="10" name="Picture 9">
            <a:extLst>
              <a:ext uri="{FF2B5EF4-FFF2-40B4-BE49-F238E27FC236}">
                <a16:creationId xmlns:a16="http://schemas.microsoft.com/office/drawing/2014/main" id="{35747DF5-54D3-B832-021A-79BD5094A374}"/>
              </a:ext>
            </a:extLst>
          </p:cNvPr>
          <p:cNvPicPr>
            <a:picLocks noChangeAspect="1"/>
          </p:cNvPicPr>
          <p:nvPr/>
        </p:nvPicPr>
        <p:blipFill>
          <a:blip r:embed="rId5"/>
          <a:stretch>
            <a:fillRect/>
          </a:stretch>
        </p:blipFill>
        <p:spPr>
          <a:xfrm>
            <a:off x="696385" y="5088367"/>
            <a:ext cx="10555173" cy="1684049"/>
          </a:xfrm>
          <a:prstGeom prst="rect">
            <a:avLst/>
          </a:prstGeom>
        </p:spPr>
      </p:pic>
    </p:spTree>
    <p:extLst>
      <p:ext uri="{BB962C8B-B14F-4D97-AF65-F5344CB8AC3E}">
        <p14:creationId xmlns:p14="http://schemas.microsoft.com/office/powerpoint/2010/main" val="1413582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4887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3364" cy="5379967"/>
          </a:xfrm>
        </p:spPr>
        <p:txBody>
          <a:bodyPr vert="horz" lIns="91440" tIns="45720" rIns="91440" bIns="45720" rtlCol="0">
            <a:noAutofit/>
          </a:bodyPr>
          <a:lstStyle/>
          <a:p>
            <a:pPr marL="0" indent="0">
              <a:lnSpc>
                <a:spcPct val="100000"/>
              </a:lnSpc>
              <a:buNone/>
            </a:pPr>
            <a:r>
              <a:rPr lang="en-US">
                <a:solidFill>
                  <a:srgbClr val="5583D1"/>
                </a:solidFill>
              </a:rPr>
              <a:t>Evaluation Metrics for Association Rule Mining</a:t>
            </a:r>
          </a:p>
          <a:p>
            <a:pPr marL="0" indent="0">
              <a:lnSpc>
                <a:spcPct val="100000"/>
              </a:lnSpc>
              <a:buNone/>
            </a:pPr>
            <a:r>
              <a:rPr lang="en-IN" sz="2400">
                <a:solidFill>
                  <a:srgbClr val="242424"/>
                </a:solidFill>
              </a:rPr>
              <a:t>Importance of evaluation metrics</a:t>
            </a:r>
            <a:endParaRPr lang="en-US">
              <a:solidFill>
                <a:srgbClr val="242424"/>
              </a:solidFill>
              <a:cs typeface="Calibri" panose="020F0502020204030204" pitchFamily="34" charset="0"/>
            </a:endParaRPr>
          </a:p>
          <a:p>
            <a:pPr marL="1766887" lvl="2" indent="-342900" algn="just">
              <a:lnSpc>
                <a:spcPct val="100000"/>
              </a:lnSpc>
              <a:spcBef>
                <a:spcPts val="1000"/>
              </a:spcBef>
            </a:pPr>
            <a:endParaRPr lang="en-US">
              <a:solidFill>
                <a:srgbClr val="242424"/>
              </a:solidFill>
              <a:cs typeface="Calibri" panose="020F0502020204030204" pitchFamily="34" charset="0"/>
            </a:endParaRPr>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6" name="Google Shape;166;p29">
            <a:extLst>
              <a:ext uri="{FF2B5EF4-FFF2-40B4-BE49-F238E27FC236}">
                <a16:creationId xmlns:a16="http://schemas.microsoft.com/office/drawing/2014/main" id="{B4594BC4-972E-6E3D-7614-984E80854DBA}"/>
              </a:ext>
            </a:extLst>
          </p:cNvPr>
          <p:cNvSpPr/>
          <p:nvPr/>
        </p:nvSpPr>
        <p:spPr>
          <a:xfrm>
            <a:off x="3998888" y="2813918"/>
            <a:ext cx="4792973" cy="81487"/>
          </a:xfrm>
          <a:custGeom>
            <a:avLst/>
            <a:gdLst/>
            <a:ahLst/>
            <a:cxnLst/>
            <a:rect l="l" t="t" r="r" b="b"/>
            <a:pathLst>
              <a:path w="39555" h="1478" extrusionOk="0">
                <a:moveTo>
                  <a:pt x="12016" y="0"/>
                </a:moveTo>
                <a:cubicBezTo>
                  <a:pt x="11315" y="0"/>
                  <a:pt x="10614" y="6"/>
                  <a:pt x="9913" y="20"/>
                </a:cubicBezTo>
                <a:cubicBezTo>
                  <a:pt x="8266" y="52"/>
                  <a:pt x="6619" y="115"/>
                  <a:pt x="4972" y="274"/>
                </a:cubicBezTo>
                <a:cubicBezTo>
                  <a:pt x="3389" y="400"/>
                  <a:pt x="1774" y="559"/>
                  <a:pt x="253" y="970"/>
                </a:cubicBezTo>
                <a:cubicBezTo>
                  <a:pt x="32" y="1002"/>
                  <a:pt x="0" y="1255"/>
                  <a:pt x="63" y="1414"/>
                </a:cubicBezTo>
                <a:lnTo>
                  <a:pt x="63" y="1477"/>
                </a:lnTo>
                <a:cubicBezTo>
                  <a:pt x="1615" y="1319"/>
                  <a:pt x="3800" y="1160"/>
                  <a:pt x="4972" y="1065"/>
                </a:cubicBezTo>
                <a:cubicBezTo>
                  <a:pt x="6619" y="907"/>
                  <a:pt x="8266" y="844"/>
                  <a:pt x="9913" y="812"/>
                </a:cubicBezTo>
                <a:cubicBezTo>
                  <a:pt x="10506" y="801"/>
                  <a:pt x="11099" y="795"/>
                  <a:pt x="11693" y="795"/>
                </a:cubicBezTo>
                <a:cubicBezTo>
                  <a:pt x="14393" y="795"/>
                  <a:pt x="17093" y="904"/>
                  <a:pt x="19793" y="1034"/>
                </a:cubicBezTo>
                <a:cubicBezTo>
                  <a:pt x="23087" y="1192"/>
                  <a:pt x="26412" y="1382"/>
                  <a:pt x="29706" y="1445"/>
                </a:cubicBezTo>
                <a:cubicBezTo>
                  <a:pt x="30529" y="1461"/>
                  <a:pt x="31360" y="1469"/>
                  <a:pt x="32192" y="1469"/>
                </a:cubicBezTo>
                <a:cubicBezTo>
                  <a:pt x="33023" y="1469"/>
                  <a:pt x="33854" y="1461"/>
                  <a:pt x="34678" y="1445"/>
                </a:cubicBezTo>
                <a:cubicBezTo>
                  <a:pt x="35596" y="1414"/>
                  <a:pt x="37813" y="1382"/>
                  <a:pt x="39523" y="1319"/>
                </a:cubicBezTo>
                <a:cubicBezTo>
                  <a:pt x="39555" y="1065"/>
                  <a:pt x="39555" y="812"/>
                  <a:pt x="39555" y="559"/>
                </a:cubicBezTo>
                <a:cubicBezTo>
                  <a:pt x="39555" y="365"/>
                  <a:pt x="39409" y="268"/>
                  <a:pt x="39267" y="268"/>
                </a:cubicBezTo>
                <a:cubicBezTo>
                  <a:pt x="39246" y="268"/>
                  <a:pt x="39226" y="270"/>
                  <a:pt x="39206" y="274"/>
                </a:cubicBezTo>
                <a:cubicBezTo>
                  <a:pt x="39139" y="251"/>
                  <a:pt x="39072" y="229"/>
                  <a:pt x="38982" y="229"/>
                </a:cubicBezTo>
                <a:cubicBezTo>
                  <a:pt x="38945" y="229"/>
                  <a:pt x="38904" y="233"/>
                  <a:pt x="38858" y="242"/>
                </a:cubicBezTo>
                <a:cubicBezTo>
                  <a:pt x="38193" y="369"/>
                  <a:pt x="37560" y="337"/>
                  <a:pt x="36863" y="369"/>
                </a:cubicBezTo>
                <a:cubicBezTo>
                  <a:pt x="36039" y="432"/>
                  <a:pt x="35216" y="464"/>
                  <a:pt x="34393" y="495"/>
                </a:cubicBezTo>
                <a:cubicBezTo>
                  <a:pt x="33428" y="532"/>
                  <a:pt x="32463" y="548"/>
                  <a:pt x="31492" y="548"/>
                </a:cubicBezTo>
                <a:cubicBezTo>
                  <a:pt x="30806" y="548"/>
                  <a:pt x="30116" y="540"/>
                  <a:pt x="29421" y="527"/>
                </a:cubicBezTo>
                <a:cubicBezTo>
                  <a:pt x="26127" y="495"/>
                  <a:pt x="22833" y="337"/>
                  <a:pt x="19508" y="179"/>
                </a:cubicBezTo>
                <a:cubicBezTo>
                  <a:pt x="17011" y="80"/>
                  <a:pt x="14513" y="0"/>
                  <a:pt x="12016" y="0"/>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7;p29">
            <a:extLst>
              <a:ext uri="{FF2B5EF4-FFF2-40B4-BE49-F238E27FC236}">
                <a16:creationId xmlns:a16="http://schemas.microsoft.com/office/drawing/2014/main" id="{24D1822B-8666-5C19-D928-62FD047416F4}"/>
              </a:ext>
            </a:extLst>
          </p:cNvPr>
          <p:cNvSpPr/>
          <p:nvPr/>
        </p:nvSpPr>
        <p:spPr>
          <a:xfrm>
            <a:off x="3998888" y="3917358"/>
            <a:ext cx="4792973" cy="82148"/>
          </a:xfrm>
          <a:custGeom>
            <a:avLst/>
            <a:gdLst/>
            <a:ahLst/>
            <a:cxnLst/>
            <a:rect l="l" t="t" r="r" b="b"/>
            <a:pathLst>
              <a:path w="39555" h="1490" extrusionOk="0">
                <a:moveTo>
                  <a:pt x="11963" y="0"/>
                </a:moveTo>
                <a:cubicBezTo>
                  <a:pt x="11280" y="0"/>
                  <a:pt x="10596" y="6"/>
                  <a:pt x="9913" y="20"/>
                </a:cubicBezTo>
                <a:cubicBezTo>
                  <a:pt x="8266" y="52"/>
                  <a:pt x="6619" y="147"/>
                  <a:pt x="4972" y="273"/>
                </a:cubicBezTo>
                <a:cubicBezTo>
                  <a:pt x="3389" y="432"/>
                  <a:pt x="1774" y="558"/>
                  <a:pt x="253" y="970"/>
                </a:cubicBezTo>
                <a:cubicBezTo>
                  <a:pt x="32" y="1033"/>
                  <a:pt x="0" y="1255"/>
                  <a:pt x="63" y="1413"/>
                </a:cubicBezTo>
                <a:lnTo>
                  <a:pt x="63" y="1477"/>
                </a:lnTo>
                <a:cubicBezTo>
                  <a:pt x="1615" y="1350"/>
                  <a:pt x="3800" y="1160"/>
                  <a:pt x="4972" y="1065"/>
                </a:cubicBezTo>
                <a:cubicBezTo>
                  <a:pt x="6619" y="907"/>
                  <a:pt x="8266" y="843"/>
                  <a:pt x="9913" y="812"/>
                </a:cubicBezTo>
                <a:cubicBezTo>
                  <a:pt x="10506" y="800"/>
                  <a:pt x="11099" y="795"/>
                  <a:pt x="11693" y="795"/>
                </a:cubicBezTo>
                <a:cubicBezTo>
                  <a:pt x="14393" y="795"/>
                  <a:pt x="17093" y="903"/>
                  <a:pt x="19793" y="1033"/>
                </a:cubicBezTo>
                <a:cubicBezTo>
                  <a:pt x="23087" y="1223"/>
                  <a:pt x="26412" y="1382"/>
                  <a:pt x="29706" y="1477"/>
                </a:cubicBezTo>
                <a:cubicBezTo>
                  <a:pt x="30188" y="1486"/>
                  <a:pt x="30673" y="1490"/>
                  <a:pt x="31159" y="1490"/>
                </a:cubicBezTo>
                <a:cubicBezTo>
                  <a:pt x="32333" y="1490"/>
                  <a:pt x="33513" y="1467"/>
                  <a:pt x="34678" y="1445"/>
                </a:cubicBezTo>
                <a:cubicBezTo>
                  <a:pt x="35596" y="1413"/>
                  <a:pt x="37813" y="1382"/>
                  <a:pt x="39523" y="1318"/>
                </a:cubicBezTo>
                <a:cubicBezTo>
                  <a:pt x="39555" y="1065"/>
                  <a:pt x="39555" y="812"/>
                  <a:pt x="39555" y="558"/>
                </a:cubicBezTo>
                <a:cubicBezTo>
                  <a:pt x="39555" y="392"/>
                  <a:pt x="39410" y="299"/>
                  <a:pt x="39268" y="299"/>
                </a:cubicBezTo>
                <a:cubicBezTo>
                  <a:pt x="39247" y="299"/>
                  <a:pt x="39227" y="301"/>
                  <a:pt x="39206" y="305"/>
                </a:cubicBezTo>
                <a:cubicBezTo>
                  <a:pt x="39137" y="259"/>
                  <a:pt x="39067" y="229"/>
                  <a:pt x="38973" y="229"/>
                </a:cubicBezTo>
                <a:cubicBezTo>
                  <a:pt x="38938" y="229"/>
                  <a:pt x="38900" y="233"/>
                  <a:pt x="38858" y="242"/>
                </a:cubicBezTo>
                <a:cubicBezTo>
                  <a:pt x="38193" y="400"/>
                  <a:pt x="37560" y="337"/>
                  <a:pt x="36863" y="400"/>
                </a:cubicBezTo>
                <a:cubicBezTo>
                  <a:pt x="36039" y="432"/>
                  <a:pt x="35216" y="495"/>
                  <a:pt x="34393" y="527"/>
                </a:cubicBezTo>
                <a:cubicBezTo>
                  <a:pt x="33228" y="549"/>
                  <a:pt x="32064" y="571"/>
                  <a:pt x="30888" y="571"/>
                </a:cubicBezTo>
                <a:cubicBezTo>
                  <a:pt x="30401" y="571"/>
                  <a:pt x="29912" y="568"/>
                  <a:pt x="29421" y="558"/>
                </a:cubicBezTo>
                <a:cubicBezTo>
                  <a:pt x="26127" y="495"/>
                  <a:pt x="22833" y="337"/>
                  <a:pt x="19508" y="210"/>
                </a:cubicBezTo>
                <a:cubicBezTo>
                  <a:pt x="16993" y="85"/>
                  <a:pt x="14478" y="0"/>
                  <a:pt x="11963" y="0"/>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8;p29">
            <a:extLst>
              <a:ext uri="{FF2B5EF4-FFF2-40B4-BE49-F238E27FC236}">
                <a16:creationId xmlns:a16="http://schemas.microsoft.com/office/drawing/2014/main" id="{F7BCE5F8-B7C9-1783-CFC3-5A825006B372}"/>
              </a:ext>
            </a:extLst>
          </p:cNvPr>
          <p:cNvSpPr/>
          <p:nvPr/>
        </p:nvSpPr>
        <p:spPr>
          <a:xfrm>
            <a:off x="3998888" y="5024483"/>
            <a:ext cx="4792973" cy="81432"/>
          </a:xfrm>
          <a:custGeom>
            <a:avLst/>
            <a:gdLst/>
            <a:ahLst/>
            <a:cxnLst/>
            <a:rect l="l" t="t" r="r" b="b"/>
            <a:pathLst>
              <a:path w="39555" h="1477" extrusionOk="0">
                <a:moveTo>
                  <a:pt x="12016" y="0"/>
                </a:moveTo>
                <a:cubicBezTo>
                  <a:pt x="11315" y="0"/>
                  <a:pt x="10614" y="6"/>
                  <a:pt x="9913" y="20"/>
                </a:cubicBezTo>
                <a:cubicBezTo>
                  <a:pt x="8266" y="52"/>
                  <a:pt x="6619" y="115"/>
                  <a:pt x="4972" y="274"/>
                </a:cubicBezTo>
                <a:cubicBezTo>
                  <a:pt x="3389" y="432"/>
                  <a:pt x="1774" y="559"/>
                  <a:pt x="253" y="970"/>
                </a:cubicBezTo>
                <a:cubicBezTo>
                  <a:pt x="32" y="1034"/>
                  <a:pt x="0" y="1255"/>
                  <a:pt x="63" y="1414"/>
                </a:cubicBezTo>
                <a:lnTo>
                  <a:pt x="63" y="1477"/>
                </a:lnTo>
                <a:cubicBezTo>
                  <a:pt x="1615" y="1350"/>
                  <a:pt x="3800" y="1160"/>
                  <a:pt x="4972" y="1065"/>
                </a:cubicBezTo>
                <a:cubicBezTo>
                  <a:pt x="6619" y="907"/>
                  <a:pt x="8266" y="844"/>
                  <a:pt x="9913" y="812"/>
                </a:cubicBezTo>
                <a:cubicBezTo>
                  <a:pt x="10506" y="801"/>
                  <a:pt x="11099" y="795"/>
                  <a:pt x="11693" y="795"/>
                </a:cubicBezTo>
                <a:cubicBezTo>
                  <a:pt x="14393" y="795"/>
                  <a:pt x="17093" y="904"/>
                  <a:pt x="19793" y="1034"/>
                </a:cubicBezTo>
                <a:cubicBezTo>
                  <a:pt x="23087" y="1192"/>
                  <a:pt x="26412" y="1382"/>
                  <a:pt x="29706" y="1445"/>
                </a:cubicBezTo>
                <a:cubicBezTo>
                  <a:pt x="30529" y="1461"/>
                  <a:pt x="31360" y="1469"/>
                  <a:pt x="32192" y="1469"/>
                </a:cubicBezTo>
                <a:cubicBezTo>
                  <a:pt x="33023" y="1469"/>
                  <a:pt x="33854" y="1461"/>
                  <a:pt x="34678" y="1445"/>
                </a:cubicBezTo>
                <a:cubicBezTo>
                  <a:pt x="35596" y="1414"/>
                  <a:pt x="37813" y="1382"/>
                  <a:pt x="39523" y="1319"/>
                </a:cubicBezTo>
                <a:cubicBezTo>
                  <a:pt x="39555" y="1065"/>
                  <a:pt x="39555" y="812"/>
                  <a:pt x="39555" y="559"/>
                </a:cubicBezTo>
                <a:cubicBezTo>
                  <a:pt x="39555" y="393"/>
                  <a:pt x="39410" y="299"/>
                  <a:pt x="39268" y="299"/>
                </a:cubicBezTo>
                <a:cubicBezTo>
                  <a:pt x="39247" y="299"/>
                  <a:pt x="39227" y="301"/>
                  <a:pt x="39206" y="305"/>
                </a:cubicBezTo>
                <a:cubicBezTo>
                  <a:pt x="39137" y="259"/>
                  <a:pt x="39067" y="229"/>
                  <a:pt x="38973" y="229"/>
                </a:cubicBezTo>
                <a:cubicBezTo>
                  <a:pt x="38938" y="229"/>
                  <a:pt x="38900" y="233"/>
                  <a:pt x="38858" y="242"/>
                </a:cubicBezTo>
                <a:cubicBezTo>
                  <a:pt x="38193" y="400"/>
                  <a:pt x="37560" y="337"/>
                  <a:pt x="36863" y="400"/>
                </a:cubicBezTo>
                <a:cubicBezTo>
                  <a:pt x="36039" y="432"/>
                  <a:pt x="35216" y="495"/>
                  <a:pt x="34393" y="495"/>
                </a:cubicBezTo>
                <a:cubicBezTo>
                  <a:pt x="32746" y="559"/>
                  <a:pt x="31099" y="559"/>
                  <a:pt x="29421" y="559"/>
                </a:cubicBezTo>
                <a:cubicBezTo>
                  <a:pt x="26127" y="495"/>
                  <a:pt x="22833" y="337"/>
                  <a:pt x="19508" y="179"/>
                </a:cubicBezTo>
                <a:cubicBezTo>
                  <a:pt x="17011" y="80"/>
                  <a:pt x="14513" y="0"/>
                  <a:pt x="12016" y="0"/>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9;p29">
            <a:extLst>
              <a:ext uri="{FF2B5EF4-FFF2-40B4-BE49-F238E27FC236}">
                <a16:creationId xmlns:a16="http://schemas.microsoft.com/office/drawing/2014/main" id="{F9730635-1AE1-E984-0BAB-B34F371BF9E0}"/>
              </a:ext>
            </a:extLst>
          </p:cNvPr>
          <p:cNvSpPr/>
          <p:nvPr/>
        </p:nvSpPr>
        <p:spPr>
          <a:xfrm>
            <a:off x="1442548" y="2421744"/>
            <a:ext cx="4741133" cy="1558277"/>
          </a:xfrm>
          <a:custGeom>
            <a:avLst/>
            <a:gdLst/>
            <a:ahLst/>
            <a:cxnLst/>
            <a:rect l="l" t="t" r="r" b="b"/>
            <a:pathLst>
              <a:path w="93615" h="28264" extrusionOk="0">
                <a:moveTo>
                  <a:pt x="16844" y="1"/>
                </a:moveTo>
                <a:cubicBezTo>
                  <a:pt x="13303" y="1"/>
                  <a:pt x="9842" y="604"/>
                  <a:pt x="6968" y="2816"/>
                </a:cubicBezTo>
                <a:cubicBezTo>
                  <a:pt x="951" y="7472"/>
                  <a:pt x="1" y="21184"/>
                  <a:pt x="4973" y="25048"/>
                </a:cubicBezTo>
                <a:cubicBezTo>
                  <a:pt x="7923" y="27336"/>
                  <a:pt x="11179" y="27998"/>
                  <a:pt x="14976" y="27998"/>
                </a:cubicBezTo>
                <a:cubicBezTo>
                  <a:pt x="17536" y="27998"/>
                  <a:pt x="20343" y="27697"/>
                  <a:pt x="23467" y="27391"/>
                </a:cubicBezTo>
                <a:cubicBezTo>
                  <a:pt x="25360" y="27214"/>
                  <a:pt x="28884" y="27145"/>
                  <a:pt x="33185" y="27145"/>
                </a:cubicBezTo>
                <a:cubicBezTo>
                  <a:pt x="46516" y="27145"/>
                  <a:pt x="67307" y="27802"/>
                  <a:pt x="70084" y="27898"/>
                </a:cubicBezTo>
                <a:cubicBezTo>
                  <a:pt x="72433" y="27964"/>
                  <a:pt x="74798" y="28263"/>
                  <a:pt x="77167" y="28263"/>
                </a:cubicBezTo>
                <a:cubicBezTo>
                  <a:pt x="78183" y="28263"/>
                  <a:pt x="79201" y="28208"/>
                  <a:pt x="80218" y="28056"/>
                </a:cubicBezTo>
                <a:cubicBezTo>
                  <a:pt x="86299" y="27170"/>
                  <a:pt x="89434" y="25554"/>
                  <a:pt x="91588" y="19917"/>
                </a:cubicBezTo>
                <a:cubicBezTo>
                  <a:pt x="93614" y="14692"/>
                  <a:pt x="93519" y="10258"/>
                  <a:pt x="90226" y="5793"/>
                </a:cubicBezTo>
                <a:cubicBezTo>
                  <a:pt x="86501" y="786"/>
                  <a:pt x="79154" y="194"/>
                  <a:pt x="75891" y="194"/>
                </a:cubicBezTo>
                <a:cubicBezTo>
                  <a:pt x="74883" y="194"/>
                  <a:pt x="74265" y="251"/>
                  <a:pt x="74265" y="251"/>
                </a:cubicBezTo>
                <a:cubicBezTo>
                  <a:pt x="74265" y="251"/>
                  <a:pt x="33723" y="857"/>
                  <a:pt x="28660" y="857"/>
                </a:cubicBezTo>
                <a:cubicBezTo>
                  <a:pt x="28419" y="857"/>
                  <a:pt x="28258" y="856"/>
                  <a:pt x="28186" y="853"/>
                </a:cubicBezTo>
                <a:cubicBezTo>
                  <a:pt x="24762" y="736"/>
                  <a:pt x="20754" y="1"/>
                  <a:pt x="16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0;p29">
            <a:extLst>
              <a:ext uri="{FF2B5EF4-FFF2-40B4-BE49-F238E27FC236}">
                <a16:creationId xmlns:a16="http://schemas.microsoft.com/office/drawing/2014/main" id="{050A8BCE-AB08-03F7-1175-50F34CDAE718}"/>
              </a:ext>
            </a:extLst>
          </p:cNvPr>
          <p:cNvSpPr/>
          <p:nvPr/>
        </p:nvSpPr>
        <p:spPr>
          <a:xfrm>
            <a:off x="1481457" y="2409252"/>
            <a:ext cx="4704263" cy="1605306"/>
          </a:xfrm>
          <a:custGeom>
            <a:avLst/>
            <a:gdLst/>
            <a:ahLst/>
            <a:cxnLst/>
            <a:rect l="l" t="t" r="r" b="b"/>
            <a:pathLst>
              <a:path w="92887" h="29117" extrusionOk="0">
                <a:moveTo>
                  <a:pt x="15569" y="863"/>
                </a:moveTo>
                <a:cubicBezTo>
                  <a:pt x="17743" y="863"/>
                  <a:pt x="19947" y="1092"/>
                  <a:pt x="22042" y="1311"/>
                </a:cubicBezTo>
                <a:cubicBezTo>
                  <a:pt x="23721" y="1501"/>
                  <a:pt x="25304" y="1660"/>
                  <a:pt x="26824" y="1723"/>
                </a:cubicBezTo>
                <a:cubicBezTo>
                  <a:pt x="26901" y="1726"/>
                  <a:pt x="27071" y="1728"/>
                  <a:pt x="27325" y="1728"/>
                </a:cubicBezTo>
                <a:cubicBezTo>
                  <a:pt x="32405" y="1728"/>
                  <a:pt x="71187" y="1152"/>
                  <a:pt x="72966" y="1121"/>
                </a:cubicBezTo>
                <a:cubicBezTo>
                  <a:pt x="72988" y="1121"/>
                  <a:pt x="73554" y="1075"/>
                  <a:pt x="74473" y="1075"/>
                </a:cubicBezTo>
                <a:cubicBezTo>
                  <a:pt x="77624" y="1075"/>
                  <a:pt x="84918" y="1625"/>
                  <a:pt x="88547" y="6505"/>
                </a:cubicBezTo>
                <a:cubicBezTo>
                  <a:pt x="91556" y="10559"/>
                  <a:pt x="91968" y="14771"/>
                  <a:pt x="89878" y="20186"/>
                </a:cubicBezTo>
                <a:cubicBezTo>
                  <a:pt x="87692" y="25823"/>
                  <a:pt x="84589" y="27217"/>
                  <a:pt x="78825" y="28072"/>
                </a:cubicBezTo>
                <a:cubicBezTo>
                  <a:pt x="77835" y="28205"/>
                  <a:pt x="76838" y="28254"/>
                  <a:pt x="75844" y="28254"/>
                </a:cubicBezTo>
                <a:cubicBezTo>
                  <a:pt x="74485" y="28254"/>
                  <a:pt x="73129" y="28163"/>
                  <a:pt x="71794" y="28072"/>
                </a:cubicBezTo>
                <a:cubicBezTo>
                  <a:pt x="70781" y="27977"/>
                  <a:pt x="69768" y="27913"/>
                  <a:pt x="68754" y="27882"/>
                </a:cubicBezTo>
                <a:cubicBezTo>
                  <a:pt x="68469" y="27882"/>
                  <a:pt x="46269" y="27122"/>
                  <a:pt x="32113" y="27122"/>
                </a:cubicBezTo>
                <a:cubicBezTo>
                  <a:pt x="27679" y="27122"/>
                  <a:pt x="24038" y="27185"/>
                  <a:pt x="22106" y="27375"/>
                </a:cubicBezTo>
                <a:lnTo>
                  <a:pt x="21124" y="27470"/>
                </a:lnTo>
                <a:cubicBezTo>
                  <a:pt x="18328" y="27747"/>
                  <a:pt x="15830" y="27992"/>
                  <a:pt x="13555" y="27992"/>
                </a:cubicBezTo>
                <a:cubicBezTo>
                  <a:pt x="9852" y="27992"/>
                  <a:pt x="6740" y="27343"/>
                  <a:pt x="3896" y="25126"/>
                </a:cubicBezTo>
                <a:cubicBezTo>
                  <a:pt x="1996" y="23670"/>
                  <a:pt x="887" y="20408"/>
                  <a:pt x="887" y="16449"/>
                </a:cubicBezTo>
                <a:cubicBezTo>
                  <a:pt x="887" y="11984"/>
                  <a:pt x="2439" y="6283"/>
                  <a:pt x="5923" y="3592"/>
                </a:cubicBezTo>
                <a:cubicBezTo>
                  <a:pt x="8690" y="1448"/>
                  <a:pt x="12092" y="863"/>
                  <a:pt x="15569" y="863"/>
                </a:cubicBezTo>
                <a:close/>
                <a:moveTo>
                  <a:pt x="15479" y="0"/>
                </a:moveTo>
                <a:cubicBezTo>
                  <a:pt x="11878" y="0"/>
                  <a:pt x="8331" y="612"/>
                  <a:pt x="5384" y="2895"/>
                </a:cubicBezTo>
                <a:cubicBezTo>
                  <a:pt x="2123" y="5428"/>
                  <a:pt x="32" y="10749"/>
                  <a:pt x="1" y="16449"/>
                </a:cubicBezTo>
                <a:cubicBezTo>
                  <a:pt x="1" y="20756"/>
                  <a:pt x="1236" y="24176"/>
                  <a:pt x="3358" y="25823"/>
                </a:cubicBezTo>
                <a:cubicBezTo>
                  <a:pt x="6414" y="28184"/>
                  <a:pt x="9805" y="28855"/>
                  <a:pt x="13696" y="28855"/>
                </a:cubicBezTo>
                <a:cubicBezTo>
                  <a:pt x="16015" y="28855"/>
                  <a:pt x="18511" y="28617"/>
                  <a:pt x="21219" y="28357"/>
                </a:cubicBezTo>
                <a:lnTo>
                  <a:pt x="22169" y="28262"/>
                </a:lnTo>
                <a:cubicBezTo>
                  <a:pt x="24114" y="28073"/>
                  <a:pt x="27751" y="28001"/>
                  <a:pt x="32168" y="28001"/>
                </a:cubicBezTo>
                <a:cubicBezTo>
                  <a:pt x="46303" y="28001"/>
                  <a:pt x="68433" y="28737"/>
                  <a:pt x="68723" y="28737"/>
                </a:cubicBezTo>
                <a:cubicBezTo>
                  <a:pt x="69736" y="28768"/>
                  <a:pt x="70749" y="28863"/>
                  <a:pt x="71731" y="28927"/>
                </a:cubicBezTo>
                <a:cubicBezTo>
                  <a:pt x="73061" y="29022"/>
                  <a:pt x="74455" y="29117"/>
                  <a:pt x="75848" y="29117"/>
                </a:cubicBezTo>
                <a:cubicBezTo>
                  <a:pt x="76893" y="29117"/>
                  <a:pt x="77907" y="29085"/>
                  <a:pt x="78952" y="28927"/>
                </a:cubicBezTo>
                <a:cubicBezTo>
                  <a:pt x="84905" y="28040"/>
                  <a:pt x="88357" y="26488"/>
                  <a:pt x="90669" y="20503"/>
                </a:cubicBezTo>
                <a:cubicBezTo>
                  <a:pt x="92886" y="14771"/>
                  <a:pt x="92443" y="10305"/>
                  <a:pt x="89244" y="5967"/>
                </a:cubicBezTo>
                <a:cubicBezTo>
                  <a:pt x="85420" y="827"/>
                  <a:pt x="78074" y="203"/>
                  <a:pt x="74684" y="203"/>
                </a:cubicBezTo>
                <a:cubicBezTo>
                  <a:pt x="73666" y="203"/>
                  <a:pt x="73005" y="259"/>
                  <a:pt x="72903" y="266"/>
                </a:cubicBezTo>
                <a:cubicBezTo>
                  <a:pt x="72470" y="266"/>
                  <a:pt x="30561" y="869"/>
                  <a:pt x="27046" y="869"/>
                </a:cubicBezTo>
                <a:cubicBezTo>
                  <a:pt x="26959" y="869"/>
                  <a:pt x="26895" y="869"/>
                  <a:pt x="26856" y="868"/>
                </a:cubicBezTo>
                <a:cubicBezTo>
                  <a:pt x="25368" y="805"/>
                  <a:pt x="23816" y="646"/>
                  <a:pt x="22137" y="456"/>
                </a:cubicBezTo>
                <a:cubicBezTo>
                  <a:pt x="19986" y="238"/>
                  <a:pt x="17722" y="0"/>
                  <a:pt x="15479" y="0"/>
                </a:cubicBezTo>
                <a:close/>
              </a:path>
            </a:pathLst>
          </a:custGeom>
          <a:solidFill>
            <a:srgbClr val="F4D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p29">
            <a:extLst>
              <a:ext uri="{FF2B5EF4-FFF2-40B4-BE49-F238E27FC236}">
                <a16:creationId xmlns:a16="http://schemas.microsoft.com/office/drawing/2014/main" id="{C6B8A565-C11E-2ED4-7065-EDF2307EF687}"/>
              </a:ext>
            </a:extLst>
          </p:cNvPr>
          <p:cNvSpPr/>
          <p:nvPr/>
        </p:nvSpPr>
        <p:spPr>
          <a:xfrm>
            <a:off x="1442548" y="3527027"/>
            <a:ext cx="4741133" cy="1558277"/>
          </a:xfrm>
          <a:custGeom>
            <a:avLst/>
            <a:gdLst/>
            <a:ahLst/>
            <a:cxnLst/>
            <a:rect l="l" t="t" r="r" b="b"/>
            <a:pathLst>
              <a:path w="93615" h="28264" extrusionOk="0">
                <a:moveTo>
                  <a:pt x="16844" y="1"/>
                </a:moveTo>
                <a:cubicBezTo>
                  <a:pt x="13303" y="1"/>
                  <a:pt x="9842" y="604"/>
                  <a:pt x="6968" y="2816"/>
                </a:cubicBezTo>
                <a:cubicBezTo>
                  <a:pt x="951" y="7471"/>
                  <a:pt x="1" y="21184"/>
                  <a:pt x="4973" y="25048"/>
                </a:cubicBezTo>
                <a:cubicBezTo>
                  <a:pt x="7923" y="27336"/>
                  <a:pt x="11179" y="27998"/>
                  <a:pt x="14976" y="27998"/>
                </a:cubicBezTo>
                <a:cubicBezTo>
                  <a:pt x="17536" y="27998"/>
                  <a:pt x="20343" y="27697"/>
                  <a:pt x="23467" y="27391"/>
                </a:cubicBezTo>
                <a:cubicBezTo>
                  <a:pt x="25360" y="27214"/>
                  <a:pt x="28884" y="27145"/>
                  <a:pt x="33185" y="27145"/>
                </a:cubicBezTo>
                <a:cubicBezTo>
                  <a:pt x="46516" y="27145"/>
                  <a:pt x="67307" y="27802"/>
                  <a:pt x="70084" y="27898"/>
                </a:cubicBezTo>
                <a:cubicBezTo>
                  <a:pt x="72433" y="27964"/>
                  <a:pt x="74798" y="28263"/>
                  <a:pt x="77167" y="28263"/>
                </a:cubicBezTo>
                <a:cubicBezTo>
                  <a:pt x="78183" y="28263"/>
                  <a:pt x="79201" y="28208"/>
                  <a:pt x="80218" y="28056"/>
                </a:cubicBezTo>
                <a:cubicBezTo>
                  <a:pt x="86299" y="27170"/>
                  <a:pt x="89434" y="25554"/>
                  <a:pt x="91588" y="19917"/>
                </a:cubicBezTo>
                <a:cubicBezTo>
                  <a:pt x="93614" y="14724"/>
                  <a:pt x="93519" y="10258"/>
                  <a:pt x="90226" y="5793"/>
                </a:cubicBezTo>
                <a:cubicBezTo>
                  <a:pt x="86501" y="786"/>
                  <a:pt x="79154" y="194"/>
                  <a:pt x="75891" y="194"/>
                </a:cubicBezTo>
                <a:cubicBezTo>
                  <a:pt x="74883" y="194"/>
                  <a:pt x="74265" y="251"/>
                  <a:pt x="74265" y="251"/>
                </a:cubicBezTo>
                <a:cubicBezTo>
                  <a:pt x="74265" y="251"/>
                  <a:pt x="33723" y="857"/>
                  <a:pt x="28660" y="857"/>
                </a:cubicBezTo>
                <a:cubicBezTo>
                  <a:pt x="28419" y="857"/>
                  <a:pt x="28258" y="856"/>
                  <a:pt x="28186" y="853"/>
                </a:cubicBezTo>
                <a:cubicBezTo>
                  <a:pt x="24762" y="736"/>
                  <a:pt x="20754" y="1"/>
                  <a:pt x="16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2;p29">
            <a:extLst>
              <a:ext uri="{FF2B5EF4-FFF2-40B4-BE49-F238E27FC236}">
                <a16:creationId xmlns:a16="http://schemas.microsoft.com/office/drawing/2014/main" id="{DF644941-4865-F542-A7B8-E40F5FA0727D}"/>
              </a:ext>
            </a:extLst>
          </p:cNvPr>
          <p:cNvSpPr/>
          <p:nvPr/>
        </p:nvSpPr>
        <p:spPr>
          <a:xfrm>
            <a:off x="1481457" y="3514768"/>
            <a:ext cx="4704263" cy="1604865"/>
          </a:xfrm>
          <a:custGeom>
            <a:avLst/>
            <a:gdLst/>
            <a:ahLst/>
            <a:cxnLst/>
            <a:rect l="l" t="t" r="r" b="b"/>
            <a:pathLst>
              <a:path w="92887" h="29109" extrusionOk="0">
                <a:moveTo>
                  <a:pt x="15569" y="855"/>
                </a:moveTo>
                <a:cubicBezTo>
                  <a:pt x="17743" y="855"/>
                  <a:pt x="19947" y="1084"/>
                  <a:pt x="22042" y="1303"/>
                </a:cubicBezTo>
                <a:cubicBezTo>
                  <a:pt x="23721" y="1493"/>
                  <a:pt x="25304" y="1652"/>
                  <a:pt x="26824" y="1715"/>
                </a:cubicBezTo>
                <a:cubicBezTo>
                  <a:pt x="26866" y="1716"/>
                  <a:pt x="26934" y="1716"/>
                  <a:pt x="27028" y="1716"/>
                </a:cubicBezTo>
                <a:cubicBezTo>
                  <a:pt x="30599" y="1716"/>
                  <a:pt x="71146" y="1144"/>
                  <a:pt x="72966" y="1113"/>
                </a:cubicBezTo>
                <a:cubicBezTo>
                  <a:pt x="72988" y="1113"/>
                  <a:pt x="73554" y="1067"/>
                  <a:pt x="74473" y="1067"/>
                </a:cubicBezTo>
                <a:cubicBezTo>
                  <a:pt x="77624" y="1067"/>
                  <a:pt x="84918" y="1617"/>
                  <a:pt x="88547" y="6497"/>
                </a:cubicBezTo>
                <a:cubicBezTo>
                  <a:pt x="91556" y="10551"/>
                  <a:pt x="91968" y="14763"/>
                  <a:pt x="89878" y="20178"/>
                </a:cubicBezTo>
                <a:cubicBezTo>
                  <a:pt x="87692" y="25815"/>
                  <a:pt x="84589" y="27209"/>
                  <a:pt x="78825" y="28064"/>
                </a:cubicBezTo>
                <a:cubicBezTo>
                  <a:pt x="77835" y="28197"/>
                  <a:pt x="76838" y="28246"/>
                  <a:pt x="75844" y="28246"/>
                </a:cubicBezTo>
                <a:cubicBezTo>
                  <a:pt x="74485" y="28246"/>
                  <a:pt x="73129" y="28155"/>
                  <a:pt x="71794" y="28064"/>
                </a:cubicBezTo>
                <a:cubicBezTo>
                  <a:pt x="70781" y="27969"/>
                  <a:pt x="69768" y="27905"/>
                  <a:pt x="68754" y="27874"/>
                </a:cubicBezTo>
                <a:cubicBezTo>
                  <a:pt x="68469" y="27874"/>
                  <a:pt x="46269" y="27114"/>
                  <a:pt x="32113" y="27114"/>
                </a:cubicBezTo>
                <a:cubicBezTo>
                  <a:pt x="27679" y="27114"/>
                  <a:pt x="24038" y="27209"/>
                  <a:pt x="22106" y="27367"/>
                </a:cubicBezTo>
                <a:lnTo>
                  <a:pt x="21124" y="27462"/>
                </a:lnTo>
                <a:cubicBezTo>
                  <a:pt x="18328" y="27739"/>
                  <a:pt x="15830" y="27984"/>
                  <a:pt x="13555" y="27984"/>
                </a:cubicBezTo>
                <a:cubicBezTo>
                  <a:pt x="9852" y="27984"/>
                  <a:pt x="6740" y="27335"/>
                  <a:pt x="3896" y="25118"/>
                </a:cubicBezTo>
                <a:cubicBezTo>
                  <a:pt x="1996" y="23630"/>
                  <a:pt x="887" y="20400"/>
                  <a:pt x="887" y="16441"/>
                </a:cubicBezTo>
                <a:cubicBezTo>
                  <a:pt x="887" y="11976"/>
                  <a:pt x="2439" y="6275"/>
                  <a:pt x="5923" y="3584"/>
                </a:cubicBezTo>
                <a:cubicBezTo>
                  <a:pt x="8690" y="1440"/>
                  <a:pt x="12092" y="855"/>
                  <a:pt x="15569" y="855"/>
                </a:cubicBezTo>
                <a:close/>
                <a:moveTo>
                  <a:pt x="15535" y="1"/>
                </a:moveTo>
                <a:cubicBezTo>
                  <a:pt x="11916" y="1"/>
                  <a:pt x="8346" y="612"/>
                  <a:pt x="5384" y="2887"/>
                </a:cubicBezTo>
                <a:cubicBezTo>
                  <a:pt x="2123" y="5420"/>
                  <a:pt x="32" y="10741"/>
                  <a:pt x="1" y="16441"/>
                </a:cubicBezTo>
                <a:cubicBezTo>
                  <a:pt x="1" y="20748"/>
                  <a:pt x="1236" y="24168"/>
                  <a:pt x="3358" y="25815"/>
                </a:cubicBezTo>
                <a:cubicBezTo>
                  <a:pt x="6414" y="28176"/>
                  <a:pt x="9805" y="28847"/>
                  <a:pt x="13696" y="28847"/>
                </a:cubicBezTo>
                <a:cubicBezTo>
                  <a:pt x="16015" y="28847"/>
                  <a:pt x="18511" y="28609"/>
                  <a:pt x="21219" y="28349"/>
                </a:cubicBezTo>
                <a:lnTo>
                  <a:pt x="22169" y="28254"/>
                </a:lnTo>
                <a:cubicBezTo>
                  <a:pt x="24092" y="28075"/>
                  <a:pt x="27666" y="28006"/>
                  <a:pt x="32013" y="28006"/>
                </a:cubicBezTo>
                <a:cubicBezTo>
                  <a:pt x="46140" y="28006"/>
                  <a:pt x="68432" y="28729"/>
                  <a:pt x="68723" y="28729"/>
                </a:cubicBezTo>
                <a:cubicBezTo>
                  <a:pt x="69736" y="28760"/>
                  <a:pt x="70749" y="28855"/>
                  <a:pt x="71731" y="28919"/>
                </a:cubicBezTo>
                <a:cubicBezTo>
                  <a:pt x="73061" y="29014"/>
                  <a:pt x="74455" y="29109"/>
                  <a:pt x="75848" y="29109"/>
                </a:cubicBezTo>
                <a:cubicBezTo>
                  <a:pt x="76893" y="29109"/>
                  <a:pt x="77907" y="29077"/>
                  <a:pt x="78952" y="28919"/>
                </a:cubicBezTo>
                <a:cubicBezTo>
                  <a:pt x="84905" y="28032"/>
                  <a:pt x="88357" y="26480"/>
                  <a:pt x="90669" y="20495"/>
                </a:cubicBezTo>
                <a:cubicBezTo>
                  <a:pt x="92886" y="14763"/>
                  <a:pt x="92443" y="10297"/>
                  <a:pt x="89244" y="5959"/>
                </a:cubicBezTo>
                <a:cubicBezTo>
                  <a:pt x="85420" y="819"/>
                  <a:pt x="78074" y="195"/>
                  <a:pt x="74684" y="195"/>
                </a:cubicBezTo>
                <a:cubicBezTo>
                  <a:pt x="73666" y="195"/>
                  <a:pt x="73005" y="251"/>
                  <a:pt x="72903" y="258"/>
                </a:cubicBezTo>
                <a:cubicBezTo>
                  <a:pt x="72470" y="258"/>
                  <a:pt x="30561" y="861"/>
                  <a:pt x="27046" y="861"/>
                </a:cubicBezTo>
                <a:cubicBezTo>
                  <a:pt x="26959" y="861"/>
                  <a:pt x="26895" y="861"/>
                  <a:pt x="26856" y="860"/>
                </a:cubicBezTo>
                <a:cubicBezTo>
                  <a:pt x="25368" y="797"/>
                  <a:pt x="23816" y="638"/>
                  <a:pt x="22137" y="448"/>
                </a:cubicBezTo>
                <a:cubicBezTo>
                  <a:pt x="20004" y="231"/>
                  <a:pt x="17760" y="1"/>
                  <a:pt x="15535" y="1"/>
                </a:cubicBezTo>
                <a:close/>
              </a:path>
            </a:pathLst>
          </a:custGeom>
          <a:solidFill>
            <a:srgbClr val="F4A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p29">
            <a:extLst>
              <a:ext uri="{FF2B5EF4-FFF2-40B4-BE49-F238E27FC236}">
                <a16:creationId xmlns:a16="http://schemas.microsoft.com/office/drawing/2014/main" id="{FDD9CCF0-761C-0326-E182-3EC8B150C88D}"/>
              </a:ext>
            </a:extLst>
          </p:cNvPr>
          <p:cNvSpPr/>
          <p:nvPr/>
        </p:nvSpPr>
        <p:spPr>
          <a:xfrm>
            <a:off x="1442548" y="4632310"/>
            <a:ext cx="4741133" cy="1558277"/>
          </a:xfrm>
          <a:custGeom>
            <a:avLst/>
            <a:gdLst/>
            <a:ahLst/>
            <a:cxnLst/>
            <a:rect l="l" t="t" r="r" b="b"/>
            <a:pathLst>
              <a:path w="93615" h="28264" extrusionOk="0">
                <a:moveTo>
                  <a:pt x="16844" y="1"/>
                </a:moveTo>
                <a:cubicBezTo>
                  <a:pt x="13303" y="1"/>
                  <a:pt x="9842" y="604"/>
                  <a:pt x="6968" y="2816"/>
                </a:cubicBezTo>
                <a:cubicBezTo>
                  <a:pt x="951" y="7471"/>
                  <a:pt x="1" y="21216"/>
                  <a:pt x="4973" y="25048"/>
                </a:cubicBezTo>
                <a:cubicBezTo>
                  <a:pt x="7923" y="27336"/>
                  <a:pt x="11179" y="27998"/>
                  <a:pt x="14976" y="27998"/>
                </a:cubicBezTo>
                <a:cubicBezTo>
                  <a:pt x="17536" y="27998"/>
                  <a:pt x="20343" y="27697"/>
                  <a:pt x="23467" y="27391"/>
                </a:cubicBezTo>
                <a:cubicBezTo>
                  <a:pt x="25360" y="27214"/>
                  <a:pt x="28884" y="27145"/>
                  <a:pt x="33185" y="27145"/>
                </a:cubicBezTo>
                <a:cubicBezTo>
                  <a:pt x="46516" y="27145"/>
                  <a:pt x="67307" y="27802"/>
                  <a:pt x="70084" y="27898"/>
                </a:cubicBezTo>
                <a:cubicBezTo>
                  <a:pt x="72433" y="27964"/>
                  <a:pt x="74798" y="28263"/>
                  <a:pt x="77167" y="28263"/>
                </a:cubicBezTo>
                <a:cubicBezTo>
                  <a:pt x="78183" y="28263"/>
                  <a:pt x="79201" y="28208"/>
                  <a:pt x="80218" y="28056"/>
                </a:cubicBezTo>
                <a:cubicBezTo>
                  <a:pt x="86299" y="27170"/>
                  <a:pt x="89434" y="25586"/>
                  <a:pt x="91588" y="19917"/>
                </a:cubicBezTo>
                <a:cubicBezTo>
                  <a:pt x="93614" y="14724"/>
                  <a:pt x="93519" y="10258"/>
                  <a:pt x="90226" y="5793"/>
                </a:cubicBezTo>
                <a:cubicBezTo>
                  <a:pt x="86528" y="822"/>
                  <a:pt x="79261" y="222"/>
                  <a:pt x="75964" y="222"/>
                </a:cubicBezTo>
                <a:cubicBezTo>
                  <a:pt x="74912" y="222"/>
                  <a:pt x="74265" y="283"/>
                  <a:pt x="74265" y="283"/>
                </a:cubicBezTo>
                <a:cubicBezTo>
                  <a:pt x="74265" y="283"/>
                  <a:pt x="33906" y="857"/>
                  <a:pt x="28695" y="857"/>
                </a:cubicBezTo>
                <a:cubicBezTo>
                  <a:pt x="28434" y="857"/>
                  <a:pt x="28261" y="856"/>
                  <a:pt x="28186" y="853"/>
                </a:cubicBezTo>
                <a:cubicBezTo>
                  <a:pt x="24762" y="736"/>
                  <a:pt x="20754" y="1"/>
                  <a:pt x="16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p29">
            <a:extLst>
              <a:ext uri="{FF2B5EF4-FFF2-40B4-BE49-F238E27FC236}">
                <a16:creationId xmlns:a16="http://schemas.microsoft.com/office/drawing/2014/main" id="{BDB95D25-7A3C-802E-2E66-036693273D48}"/>
              </a:ext>
            </a:extLst>
          </p:cNvPr>
          <p:cNvSpPr/>
          <p:nvPr/>
        </p:nvSpPr>
        <p:spPr>
          <a:xfrm>
            <a:off x="1481457" y="4620111"/>
            <a:ext cx="4704263" cy="1606518"/>
          </a:xfrm>
          <a:custGeom>
            <a:avLst/>
            <a:gdLst/>
            <a:ahLst/>
            <a:cxnLst/>
            <a:rect l="l" t="t" r="r" b="b"/>
            <a:pathLst>
              <a:path w="92887" h="29139" extrusionOk="0">
                <a:moveTo>
                  <a:pt x="15504" y="861"/>
                </a:moveTo>
                <a:cubicBezTo>
                  <a:pt x="17700" y="861"/>
                  <a:pt x="19926" y="1099"/>
                  <a:pt x="22042" y="1333"/>
                </a:cubicBezTo>
                <a:cubicBezTo>
                  <a:pt x="23721" y="1491"/>
                  <a:pt x="25304" y="1650"/>
                  <a:pt x="26824" y="1713"/>
                </a:cubicBezTo>
                <a:cubicBezTo>
                  <a:pt x="26901" y="1716"/>
                  <a:pt x="27071" y="1717"/>
                  <a:pt x="27325" y="1717"/>
                </a:cubicBezTo>
                <a:cubicBezTo>
                  <a:pt x="32405" y="1717"/>
                  <a:pt x="71187" y="1141"/>
                  <a:pt x="72966" y="1111"/>
                </a:cubicBezTo>
                <a:cubicBezTo>
                  <a:pt x="72988" y="1111"/>
                  <a:pt x="73554" y="1065"/>
                  <a:pt x="74473" y="1065"/>
                </a:cubicBezTo>
                <a:cubicBezTo>
                  <a:pt x="77624" y="1065"/>
                  <a:pt x="84918" y="1615"/>
                  <a:pt x="88547" y="6495"/>
                </a:cubicBezTo>
                <a:cubicBezTo>
                  <a:pt x="91556" y="10549"/>
                  <a:pt x="91968" y="14761"/>
                  <a:pt x="89878" y="20176"/>
                </a:cubicBezTo>
                <a:cubicBezTo>
                  <a:pt x="87692" y="25813"/>
                  <a:pt x="84589" y="27207"/>
                  <a:pt x="78825" y="28062"/>
                </a:cubicBezTo>
                <a:cubicBezTo>
                  <a:pt x="77854" y="28206"/>
                  <a:pt x="76877" y="28258"/>
                  <a:pt x="75901" y="28258"/>
                </a:cubicBezTo>
                <a:cubicBezTo>
                  <a:pt x="74523" y="28258"/>
                  <a:pt x="73148" y="28154"/>
                  <a:pt x="71794" y="28062"/>
                </a:cubicBezTo>
                <a:cubicBezTo>
                  <a:pt x="70781" y="27967"/>
                  <a:pt x="69768" y="27903"/>
                  <a:pt x="68754" y="27872"/>
                </a:cubicBezTo>
                <a:cubicBezTo>
                  <a:pt x="68469" y="27872"/>
                  <a:pt x="46269" y="27143"/>
                  <a:pt x="32081" y="27143"/>
                </a:cubicBezTo>
                <a:cubicBezTo>
                  <a:pt x="27679" y="27143"/>
                  <a:pt x="24038" y="27207"/>
                  <a:pt x="22106" y="27397"/>
                </a:cubicBezTo>
                <a:lnTo>
                  <a:pt x="21124" y="27492"/>
                </a:lnTo>
                <a:cubicBezTo>
                  <a:pt x="18354" y="27754"/>
                  <a:pt x="15877" y="27990"/>
                  <a:pt x="13620" y="27990"/>
                </a:cubicBezTo>
                <a:cubicBezTo>
                  <a:pt x="9889" y="27990"/>
                  <a:pt x="6757" y="27346"/>
                  <a:pt x="3896" y="25116"/>
                </a:cubicBezTo>
                <a:cubicBezTo>
                  <a:pt x="1996" y="23660"/>
                  <a:pt x="887" y="20398"/>
                  <a:pt x="887" y="16439"/>
                </a:cubicBezTo>
                <a:cubicBezTo>
                  <a:pt x="887" y="11974"/>
                  <a:pt x="2439" y="6273"/>
                  <a:pt x="5923" y="3582"/>
                </a:cubicBezTo>
                <a:cubicBezTo>
                  <a:pt x="8673" y="1451"/>
                  <a:pt x="12050" y="861"/>
                  <a:pt x="15504" y="861"/>
                </a:cubicBezTo>
                <a:close/>
                <a:moveTo>
                  <a:pt x="15560" y="0"/>
                </a:moveTo>
                <a:cubicBezTo>
                  <a:pt x="11932" y="0"/>
                  <a:pt x="8353" y="616"/>
                  <a:pt x="5384" y="2916"/>
                </a:cubicBezTo>
                <a:cubicBezTo>
                  <a:pt x="2123" y="5418"/>
                  <a:pt x="32" y="10739"/>
                  <a:pt x="1" y="16439"/>
                </a:cubicBezTo>
                <a:cubicBezTo>
                  <a:pt x="1" y="20746"/>
                  <a:pt x="1236" y="24166"/>
                  <a:pt x="3358" y="25813"/>
                </a:cubicBezTo>
                <a:cubicBezTo>
                  <a:pt x="6399" y="28183"/>
                  <a:pt x="9772" y="28853"/>
                  <a:pt x="13640" y="28853"/>
                </a:cubicBezTo>
                <a:cubicBezTo>
                  <a:pt x="15974" y="28853"/>
                  <a:pt x="18489" y="28609"/>
                  <a:pt x="21219" y="28347"/>
                </a:cubicBezTo>
                <a:lnTo>
                  <a:pt x="22169" y="28252"/>
                </a:lnTo>
                <a:cubicBezTo>
                  <a:pt x="24086" y="28073"/>
                  <a:pt x="27644" y="28005"/>
                  <a:pt x="31974" y="28005"/>
                </a:cubicBezTo>
                <a:cubicBezTo>
                  <a:pt x="46099" y="28005"/>
                  <a:pt x="68432" y="28734"/>
                  <a:pt x="68723" y="28758"/>
                </a:cubicBezTo>
                <a:cubicBezTo>
                  <a:pt x="69736" y="28790"/>
                  <a:pt x="70749" y="28853"/>
                  <a:pt x="71731" y="28917"/>
                </a:cubicBezTo>
                <a:cubicBezTo>
                  <a:pt x="73061" y="29012"/>
                  <a:pt x="74455" y="29138"/>
                  <a:pt x="75848" y="29138"/>
                </a:cubicBezTo>
                <a:cubicBezTo>
                  <a:pt x="76893" y="29138"/>
                  <a:pt x="77907" y="29075"/>
                  <a:pt x="78952" y="28917"/>
                </a:cubicBezTo>
                <a:cubicBezTo>
                  <a:pt x="84905" y="28030"/>
                  <a:pt x="88357" y="26478"/>
                  <a:pt x="90669" y="20493"/>
                </a:cubicBezTo>
                <a:cubicBezTo>
                  <a:pt x="92886" y="14761"/>
                  <a:pt x="92443" y="10295"/>
                  <a:pt x="89244" y="5957"/>
                </a:cubicBezTo>
                <a:cubicBezTo>
                  <a:pt x="85397" y="811"/>
                  <a:pt x="77986" y="197"/>
                  <a:pt x="74624" y="197"/>
                </a:cubicBezTo>
                <a:cubicBezTo>
                  <a:pt x="73640" y="197"/>
                  <a:pt x="73003" y="249"/>
                  <a:pt x="72903" y="256"/>
                </a:cubicBezTo>
                <a:cubicBezTo>
                  <a:pt x="72470" y="256"/>
                  <a:pt x="30561" y="859"/>
                  <a:pt x="27046" y="859"/>
                </a:cubicBezTo>
                <a:cubicBezTo>
                  <a:pt x="26959" y="859"/>
                  <a:pt x="26895" y="859"/>
                  <a:pt x="26856" y="858"/>
                </a:cubicBezTo>
                <a:cubicBezTo>
                  <a:pt x="25368" y="795"/>
                  <a:pt x="23816" y="636"/>
                  <a:pt x="22137" y="446"/>
                </a:cubicBezTo>
                <a:cubicBezTo>
                  <a:pt x="20012" y="230"/>
                  <a:pt x="17777" y="0"/>
                  <a:pt x="15560" y="0"/>
                </a:cubicBezTo>
                <a:close/>
              </a:path>
            </a:pathLst>
          </a:custGeom>
          <a:solidFill>
            <a:srgbClr val="96C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5;p29">
            <a:extLst>
              <a:ext uri="{FF2B5EF4-FFF2-40B4-BE49-F238E27FC236}">
                <a16:creationId xmlns:a16="http://schemas.microsoft.com/office/drawing/2014/main" id="{105648F0-C0A3-0C8E-2AAC-6D1A3BF504E1}"/>
              </a:ext>
            </a:extLst>
          </p:cNvPr>
          <p:cNvSpPr/>
          <p:nvPr/>
        </p:nvSpPr>
        <p:spPr>
          <a:xfrm>
            <a:off x="6273220" y="2421744"/>
            <a:ext cx="4741083" cy="1558277"/>
          </a:xfrm>
          <a:custGeom>
            <a:avLst/>
            <a:gdLst/>
            <a:ahLst/>
            <a:cxnLst/>
            <a:rect l="l" t="t" r="r" b="b"/>
            <a:pathLst>
              <a:path w="93614" h="28264" extrusionOk="0">
                <a:moveTo>
                  <a:pt x="16816" y="1"/>
                </a:moveTo>
                <a:cubicBezTo>
                  <a:pt x="13280" y="1"/>
                  <a:pt x="9827" y="604"/>
                  <a:pt x="6967" y="2816"/>
                </a:cubicBezTo>
                <a:cubicBezTo>
                  <a:pt x="950" y="7472"/>
                  <a:pt x="0" y="21184"/>
                  <a:pt x="4941" y="25048"/>
                </a:cubicBezTo>
                <a:cubicBezTo>
                  <a:pt x="7891" y="27336"/>
                  <a:pt x="11147" y="27998"/>
                  <a:pt x="14944" y="27998"/>
                </a:cubicBezTo>
                <a:cubicBezTo>
                  <a:pt x="17504" y="27998"/>
                  <a:pt x="20310" y="27697"/>
                  <a:pt x="23435" y="27391"/>
                </a:cubicBezTo>
                <a:cubicBezTo>
                  <a:pt x="25336" y="27214"/>
                  <a:pt x="28864" y="27145"/>
                  <a:pt x="33166" y="27145"/>
                </a:cubicBezTo>
                <a:cubicBezTo>
                  <a:pt x="46502" y="27145"/>
                  <a:pt x="67275" y="27802"/>
                  <a:pt x="70052" y="27898"/>
                </a:cubicBezTo>
                <a:cubicBezTo>
                  <a:pt x="72423" y="27964"/>
                  <a:pt x="74794" y="28263"/>
                  <a:pt x="77155" y="28263"/>
                </a:cubicBezTo>
                <a:cubicBezTo>
                  <a:pt x="78167" y="28263"/>
                  <a:pt x="79178" y="28208"/>
                  <a:pt x="80186" y="28056"/>
                </a:cubicBezTo>
                <a:cubicBezTo>
                  <a:pt x="86298" y="27170"/>
                  <a:pt x="89402" y="25554"/>
                  <a:pt x="91587" y="19917"/>
                </a:cubicBezTo>
                <a:cubicBezTo>
                  <a:pt x="93614" y="14692"/>
                  <a:pt x="93487" y="10258"/>
                  <a:pt x="90194" y="5793"/>
                </a:cubicBezTo>
                <a:cubicBezTo>
                  <a:pt x="86468" y="786"/>
                  <a:pt x="79122" y="194"/>
                  <a:pt x="75859" y="194"/>
                </a:cubicBezTo>
                <a:cubicBezTo>
                  <a:pt x="74851" y="194"/>
                  <a:pt x="74232" y="251"/>
                  <a:pt x="74232" y="251"/>
                </a:cubicBezTo>
                <a:cubicBezTo>
                  <a:pt x="74232" y="251"/>
                  <a:pt x="33719" y="857"/>
                  <a:pt x="28632" y="857"/>
                </a:cubicBezTo>
                <a:cubicBezTo>
                  <a:pt x="28389" y="857"/>
                  <a:pt x="28227" y="856"/>
                  <a:pt x="28154" y="853"/>
                </a:cubicBezTo>
                <a:cubicBezTo>
                  <a:pt x="24730" y="736"/>
                  <a:pt x="20722" y="1"/>
                  <a:pt x="16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6;p29">
            <a:extLst>
              <a:ext uri="{FF2B5EF4-FFF2-40B4-BE49-F238E27FC236}">
                <a16:creationId xmlns:a16="http://schemas.microsoft.com/office/drawing/2014/main" id="{F32BF2FB-B1CE-9567-0439-D81D82D4CDAE}"/>
              </a:ext>
            </a:extLst>
          </p:cNvPr>
          <p:cNvSpPr/>
          <p:nvPr/>
        </p:nvSpPr>
        <p:spPr>
          <a:xfrm>
            <a:off x="6312129" y="2409485"/>
            <a:ext cx="4704213" cy="1604865"/>
          </a:xfrm>
          <a:custGeom>
            <a:avLst/>
            <a:gdLst/>
            <a:ahLst/>
            <a:cxnLst/>
            <a:rect l="l" t="t" r="r" b="b"/>
            <a:pathLst>
              <a:path w="92886" h="29109" extrusionOk="0">
                <a:moveTo>
                  <a:pt x="15537" y="855"/>
                </a:moveTo>
                <a:cubicBezTo>
                  <a:pt x="17711" y="855"/>
                  <a:pt x="19915" y="1084"/>
                  <a:pt x="22010" y="1303"/>
                </a:cubicBezTo>
                <a:cubicBezTo>
                  <a:pt x="23720" y="1493"/>
                  <a:pt x="25304" y="1652"/>
                  <a:pt x="26824" y="1715"/>
                </a:cubicBezTo>
                <a:cubicBezTo>
                  <a:pt x="26899" y="1718"/>
                  <a:pt x="27068" y="1720"/>
                  <a:pt x="27320" y="1720"/>
                </a:cubicBezTo>
                <a:cubicBezTo>
                  <a:pt x="32376" y="1720"/>
                  <a:pt x="71185" y="1144"/>
                  <a:pt x="72934" y="1113"/>
                </a:cubicBezTo>
                <a:cubicBezTo>
                  <a:pt x="72963" y="1113"/>
                  <a:pt x="73535" y="1067"/>
                  <a:pt x="74457" y="1067"/>
                </a:cubicBezTo>
                <a:cubicBezTo>
                  <a:pt x="77622" y="1067"/>
                  <a:pt x="84911" y="1617"/>
                  <a:pt x="88515" y="6497"/>
                </a:cubicBezTo>
                <a:cubicBezTo>
                  <a:pt x="91524" y="10551"/>
                  <a:pt x="91936" y="14763"/>
                  <a:pt x="89845" y="20178"/>
                </a:cubicBezTo>
                <a:cubicBezTo>
                  <a:pt x="87660" y="25815"/>
                  <a:pt x="84557" y="27209"/>
                  <a:pt x="78793" y="28064"/>
                </a:cubicBezTo>
                <a:cubicBezTo>
                  <a:pt x="77816" y="28197"/>
                  <a:pt x="76822" y="28246"/>
                  <a:pt x="75825" y="28246"/>
                </a:cubicBezTo>
                <a:cubicBezTo>
                  <a:pt x="74464" y="28246"/>
                  <a:pt x="73097" y="28155"/>
                  <a:pt x="71762" y="28064"/>
                </a:cubicBezTo>
                <a:cubicBezTo>
                  <a:pt x="70781" y="27969"/>
                  <a:pt x="69736" y="27905"/>
                  <a:pt x="68754" y="27874"/>
                </a:cubicBezTo>
                <a:cubicBezTo>
                  <a:pt x="68437" y="27874"/>
                  <a:pt x="46269" y="27114"/>
                  <a:pt x="32081" y="27114"/>
                </a:cubicBezTo>
                <a:cubicBezTo>
                  <a:pt x="27679" y="27114"/>
                  <a:pt x="24037" y="27177"/>
                  <a:pt x="22074" y="27367"/>
                </a:cubicBezTo>
                <a:lnTo>
                  <a:pt x="21092" y="27462"/>
                </a:lnTo>
                <a:cubicBezTo>
                  <a:pt x="18308" y="27739"/>
                  <a:pt x="15817" y="27984"/>
                  <a:pt x="13545" y="27984"/>
                </a:cubicBezTo>
                <a:cubicBezTo>
                  <a:pt x="9847" y="27984"/>
                  <a:pt x="6728" y="27335"/>
                  <a:pt x="3864" y="25118"/>
                </a:cubicBezTo>
                <a:cubicBezTo>
                  <a:pt x="1995" y="23662"/>
                  <a:pt x="855" y="20400"/>
                  <a:pt x="855" y="16441"/>
                </a:cubicBezTo>
                <a:cubicBezTo>
                  <a:pt x="855" y="11976"/>
                  <a:pt x="2439" y="6275"/>
                  <a:pt x="5891" y="3584"/>
                </a:cubicBezTo>
                <a:cubicBezTo>
                  <a:pt x="8658" y="1440"/>
                  <a:pt x="12060" y="855"/>
                  <a:pt x="15537" y="855"/>
                </a:cubicBezTo>
                <a:close/>
                <a:moveTo>
                  <a:pt x="15514" y="1"/>
                </a:moveTo>
                <a:cubicBezTo>
                  <a:pt x="11903" y="1"/>
                  <a:pt x="8346" y="612"/>
                  <a:pt x="5384" y="2887"/>
                </a:cubicBezTo>
                <a:cubicBezTo>
                  <a:pt x="2122" y="5420"/>
                  <a:pt x="0" y="10741"/>
                  <a:pt x="0" y="16441"/>
                </a:cubicBezTo>
                <a:cubicBezTo>
                  <a:pt x="0" y="20748"/>
                  <a:pt x="1204" y="24168"/>
                  <a:pt x="3357" y="25815"/>
                </a:cubicBezTo>
                <a:cubicBezTo>
                  <a:pt x="6413" y="28176"/>
                  <a:pt x="9792" y="28847"/>
                  <a:pt x="13674" y="28847"/>
                </a:cubicBezTo>
                <a:cubicBezTo>
                  <a:pt x="15987" y="28847"/>
                  <a:pt x="18479" y="28609"/>
                  <a:pt x="21187" y="28349"/>
                </a:cubicBezTo>
                <a:lnTo>
                  <a:pt x="22169" y="28254"/>
                </a:lnTo>
                <a:cubicBezTo>
                  <a:pt x="24114" y="28065"/>
                  <a:pt x="27751" y="27993"/>
                  <a:pt x="32168" y="27993"/>
                </a:cubicBezTo>
                <a:cubicBezTo>
                  <a:pt x="46303" y="27993"/>
                  <a:pt x="68433" y="28729"/>
                  <a:pt x="68722" y="28729"/>
                </a:cubicBezTo>
                <a:cubicBezTo>
                  <a:pt x="69704" y="28760"/>
                  <a:pt x="70717" y="28855"/>
                  <a:pt x="71699" y="28919"/>
                </a:cubicBezTo>
                <a:cubicBezTo>
                  <a:pt x="73061" y="29014"/>
                  <a:pt x="74454" y="29109"/>
                  <a:pt x="75848" y="29109"/>
                </a:cubicBezTo>
                <a:cubicBezTo>
                  <a:pt x="76861" y="29109"/>
                  <a:pt x="77906" y="29077"/>
                  <a:pt x="78951" y="28919"/>
                </a:cubicBezTo>
                <a:cubicBezTo>
                  <a:pt x="84905" y="28032"/>
                  <a:pt x="88357" y="26480"/>
                  <a:pt x="90669" y="20495"/>
                </a:cubicBezTo>
                <a:cubicBezTo>
                  <a:pt x="92886" y="14763"/>
                  <a:pt x="92442" y="10297"/>
                  <a:pt x="89212" y="5959"/>
                </a:cubicBezTo>
                <a:cubicBezTo>
                  <a:pt x="85412" y="819"/>
                  <a:pt x="78071" y="195"/>
                  <a:pt x="74683" y="195"/>
                </a:cubicBezTo>
                <a:cubicBezTo>
                  <a:pt x="73666" y="195"/>
                  <a:pt x="73005" y="251"/>
                  <a:pt x="72902" y="258"/>
                </a:cubicBezTo>
                <a:cubicBezTo>
                  <a:pt x="72470" y="258"/>
                  <a:pt x="30530" y="861"/>
                  <a:pt x="27044" y="861"/>
                </a:cubicBezTo>
                <a:cubicBezTo>
                  <a:pt x="26957" y="861"/>
                  <a:pt x="26893" y="861"/>
                  <a:pt x="26856" y="860"/>
                </a:cubicBezTo>
                <a:cubicBezTo>
                  <a:pt x="25367" y="797"/>
                  <a:pt x="23784" y="638"/>
                  <a:pt x="22105" y="448"/>
                </a:cubicBezTo>
                <a:cubicBezTo>
                  <a:pt x="19972" y="231"/>
                  <a:pt x="17732" y="1"/>
                  <a:pt x="15514" y="1"/>
                </a:cubicBezTo>
                <a:close/>
              </a:path>
            </a:pathLst>
          </a:custGeom>
          <a:solidFill>
            <a:srgbClr val="F46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7;p29">
            <a:extLst>
              <a:ext uri="{FF2B5EF4-FFF2-40B4-BE49-F238E27FC236}">
                <a16:creationId xmlns:a16="http://schemas.microsoft.com/office/drawing/2014/main" id="{FF76CF4D-E5BE-A8F1-E0C8-6E8E0193E16B}"/>
              </a:ext>
            </a:extLst>
          </p:cNvPr>
          <p:cNvSpPr/>
          <p:nvPr/>
        </p:nvSpPr>
        <p:spPr>
          <a:xfrm>
            <a:off x="6388437" y="3544479"/>
            <a:ext cx="4741083" cy="1558277"/>
          </a:xfrm>
          <a:custGeom>
            <a:avLst/>
            <a:gdLst/>
            <a:ahLst/>
            <a:cxnLst/>
            <a:rect l="l" t="t" r="r" b="b"/>
            <a:pathLst>
              <a:path w="93614" h="28264" extrusionOk="0">
                <a:moveTo>
                  <a:pt x="16816" y="1"/>
                </a:moveTo>
                <a:cubicBezTo>
                  <a:pt x="13280" y="1"/>
                  <a:pt x="9827" y="604"/>
                  <a:pt x="6967" y="2816"/>
                </a:cubicBezTo>
                <a:cubicBezTo>
                  <a:pt x="950" y="7471"/>
                  <a:pt x="0" y="21184"/>
                  <a:pt x="4941" y="25048"/>
                </a:cubicBezTo>
                <a:cubicBezTo>
                  <a:pt x="7891" y="27336"/>
                  <a:pt x="11147" y="27998"/>
                  <a:pt x="14944" y="27998"/>
                </a:cubicBezTo>
                <a:cubicBezTo>
                  <a:pt x="17504" y="27998"/>
                  <a:pt x="20310" y="27697"/>
                  <a:pt x="23435" y="27391"/>
                </a:cubicBezTo>
                <a:cubicBezTo>
                  <a:pt x="25336" y="27214"/>
                  <a:pt x="28864" y="27145"/>
                  <a:pt x="33166" y="27145"/>
                </a:cubicBezTo>
                <a:cubicBezTo>
                  <a:pt x="46502" y="27145"/>
                  <a:pt x="67275" y="27802"/>
                  <a:pt x="70052" y="27898"/>
                </a:cubicBezTo>
                <a:cubicBezTo>
                  <a:pt x="72423" y="27964"/>
                  <a:pt x="74794" y="28263"/>
                  <a:pt x="77155" y="28263"/>
                </a:cubicBezTo>
                <a:cubicBezTo>
                  <a:pt x="78167" y="28263"/>
                  <a:pt x="79178" y="28208"/>
                  <a:pt x="80186" y="28056"/>
                </a:cubicBezTo>
                <a:cubicBezTo>
                  <a:pt x="86298" y="27170"/>
                  <a:pt x="89402" y="25554"/>
                  <a:pt x="91587" y="19917"/>
                </a:cubicBezTo>
                <a:cubicBezTo>
                  <a:pt x="93614" y="14724"/>
                  <a:pt x="93487" y="10258"/>
                  <a:pt x="90194" y="5793"/>
                </a:cubicBezTo>
                <a:cubicBezTo>
                  <a:pt x="86468" y="786"/>
                  <a:pt x="79122" y="194"/>
                  <a:pt x="75859" y="194"/>
                </a:cubicBezTo>
                <a:cubicBezTo>
                  <a:pt x="74851" y="194"/>
                  <a:pt x="74232" y="251"/>
                  <a:pt x="74232" y="251"/>
                </a:cubicBezTo>
                <a:cubicBezTo>
                  <a:pt x="74232" y="251"/>
                  <a:pt x="33719" y="857"/>
                  <a:pt x="28632" y="857"/>
                </a:cubicBezTo>
                <a:cubicBezTo>
                  <a:pt x="28389" y="857"/>
                  <a:pt x="28227" y="856"/>
                  <a:pt x="28154" y="853"/>
                </a:cubicBezTo>
                <a:cubicBezTo>
                  <a:pt x="24730" y="736"/>
                  <a:pt x="20722" y="1"/>
                  <a:pt x="16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8;p29">
            <a:extLst>
              <a:ext uri="{FF2B5EF4-FFF2-40B4-BE49-F238E27FC236}">
                <a16:creationId xmlns:a16="http://schemas.microsoft.com/office/drawing/2014/main" id="{4A14DD06-6A85-2FD8-822C-4EE6598F7136}"/>
              </a:ext>
            </a:extLst>
          </p:cNvPr>
          <p:cNvSpPr/>
          <p:nvPr/>
        </p:nvSpPr>
        <p:spPr>
          <a:xfrm>
            <a:off x="6312129" y="3514768"/>
            <a:ext cx="4704213" cy="1604865"/>
          </a:xfrm>
          <a:custGeom>
            <a:avLst/>
            <a:gdLst/>
            <a:ahLst/>
            <a:cxnLst/>
            <a:rect l="l" t="t" r="r" b="b"/>
            <a:pathLst>
              <a:path w="92886" h="29109" extrusionOk="0">
                <a:moveTo>
                  <a:pt x="15537" y="855"/>
                </a:moveTo>
                <a:cubicBezTo>
                  <a:pt x="17711" y="855"/>
                  <a:pt x="19915" y="1084"/>
                  <a:pt x="22010" y="1303"/>
                </a:cubicBezTo>
                <a:cubicBezTo>
                  <a:pt x="23720" y="1493"/>
                  <a:pt x="25304" y="1652"/>
                  <a:pt x="26824" y="1715"/>
                </a:cubicBezTo>
                <a:cubicBezTo>
                  <a:pt x="26865" y="1716"/>
                  <a:pt x="26932" y="1716"/>
                  <a:pt x="27025" y="1716"/>
                </a:cubicBezTo>
                <a:cubicBezTo>
                  <a:pt x="30568" y="1716"/>
                  <a:pt x="71144" y="1144"/>
                  <a:pt x="72934" y="1113"/>
                </a:cubicBezTo>
                <a:cubicBezTo>
                  <a:pt x="72963" y="1113"/>
                  <a:pt x="73535" y="1067"/>
                  <a:pt x="74457" y="1067"/>
                </a:cubicBezTo>
                <a:cubicBezTo>
                  <a:pt x="77622" y="1067"/>
                  <a:pt x="84911" y="1617"/>
                  <a:pt x="88515" y="6497"/>
                </a:cubicBezTo>
                <a:cubicBezTo>
                  <a:pt x="91524" y="10551"/>
                  <a:pt x="91936" y="14763"/>
                  <a:pt x="89845" y="20178"/>
                </a:cubicBezTo>
                <a:cubicBezTo>
                  <a:pt x="87660" y="25815"/>
                  <a:pt x="84557" y="27209"/>
                  <a:pt x="78793" y="28064"/>
                </a:cubicBezTo>
                <a:cubicBezTo>
                  <a:pt x="77816" y="28197"/>
                  <a:pt x="76822" y="28246"/>
                  <a:pt x="75825" y="28246"/>
                </a:cubicBezTo>
                <a:cubicBezTo>
                  <a:pt x="74464" y="28246"/>
                  <a:pt x="73097" y="28155"/>
                  <a:pt x="71762" y="28064"/>
                </a:cubicBezTo>
                <a:cubicBezTo>
                  <a:pt x="70781" y="27969"/>
                  <a:pt x="69736" y="27905"/>
                  <a:pt x="68754" y="27874"/>
                </a:cubicBezTo>
                <a:cubicBezTo>
                  <a:pt x="68437" y="27874"/>
                  <a:pt x="46269" y="27114"/>
                  <a:pt x="32081" y="27114"/>
                </a:cubicBezTo>
                <a:cubicBezTo>
                  <a:pt x="27679" y="27114"/>
                  <a:pt x="24037" y="27209"/>
                  <a:pt x="22074" y="27367"/>
                </a:cubicBezTo>
                <a:lnTo>
                  <a:pt x="21092" y="27462"/>
                </a:lnTo>
                <a:cubicBezTo>
                  <a:pt x="18308" y="27739"/>
                  <a:pt x="15817" y="27984"/>
                  <a:pt x="13545" y="27984"/>
                </a:cubicBezTo>
                <a:cubicBezTo>
                  <a:pt x="9847" y="27984"/>
                  <a:pt x="6728" y="27335"/>
                  <a:pt x="3864" y="25118"/>
                </a:cubicBezTo>
                <a:cubicBezTo>
                  <a:pt x="1995" y="23630"/>
                  <a:pt x="855" y="20400"/>
                  <a:pt x="855" y="16441"/>
                </a:cubicBezTo>
                <a:cubicBezTo>
                  <a:pt x="855" y="11976"/>
                  <a:pt x="2439" y="6275"/>
                  <a:pt x="5891" y="3584"/>
                </a:cubicBezTo>
                <a:cubicBezTo>
                  <a:pt x="8658" y="1440"/>
                  <a:pt x="12060" y="855"/>
                  <a:pt x="15537" y="855"/>
                </a:cubicBezTo>
                <a:close/>
                <a:moveTo>
                  <a:pt x="15514" y="1"/>
                </a:moveTo>
                <a:cubicBezTo>
                  <a:pt x="11903" y="1"/>
                  <a:pt x="8346" y="612"/>
                  <a:pt x="5384" y="2887"/>
                </a:cubicBezTo>
                <a:cubicBezTo>
                  <a:pt x="2122" y="5420"/>
                  <a:pt x="0" y="10741"/>
                  <a:pt x="0" y="16441"/>
                </a:cubicBezTo>
                <a:cubicBezTo>
                  <a:pt x="0" y="20748"/>
                  <a:pt x="1204" y="24168"/>
                  <a:pt x="3357" y="25815"/>
                </a:cubicBezTo>
                <a:cubicBezTo>
                  <a:pt x="6413" y="28176"/>
                  <a:pt x="9792" y="28847"/>
                  <a:pt x="13674" y="28847"/>
                </a:cubicBezTo>
                <a:cubicBezTo>
                  <a:pt x="15987" y="28847"/>
                  <a:pt x="18479" y="28609"/>
                  <a:pt x="21187" y="28349"/>
                </a:cubicBezTo>
                <a:lnTo>
                  <a:pt x="22169" y="28254"/>
                </a:lnTo>
                <a:cubicBezTo>
                  <a:pt x="24091" y="28075"/>
                  <a:pt x="27665" y="28006"/>
                  <a:pt x="32012" y="28006"/>
                </a:cubicBezTo>
                <a:cubicBezTo>
                  <a:pt x="46140" y="28006"/>
                  <a:pt x="68432" y="28729"/>
                  <a:pt x="68722" y="28729"/>
                </a:cubicBezTo>
                <a:cubicBezTo>
                  <a:pt x="69704" y="28760"/>
                  <a:pt x="70717" y="28855"/>
                  <a:pt x="71699" y="28919"/>
                </a:cubicBezTo>
                <a:cubicBezTo>
                  <a:pt x="73061" y="29014"/>
                  <a:pt x="74454" y="29109"/>
                  <a:pt x="75848" y="29109"/>
                </a:cubicBezTo>
                <a:cubicBezTo>
                  <a:pt x="76861" y="29109"/>
                  <a:pt x="77906" y="29077"/>
                  <a:pt x="78951" y="28919"/>
                </a:cubicBezTo>
                <a:cubicBezTo>
                  <a:pt x="84905" y="28032"/>
                  <a:pt x="88357" y="26480"/>
                  <a:pt x="90669" y="20495"/>
                </a:cubicBezTo>
                <a:cubicBezTo>
                  <a:pt x="92886" y="14763"/>
                  <a:pt x="92442" y="10297"/>
                  <a:pt x="89212" y="5959"/>
                </a:cubicBezTo>
                <a:cubicBezTo>
                  <a:pt x="85412" y="819"/>
                  <a:pt x="78071" y="195"/>
                  <a:pt x="74683" y="195"/>
                </a:cubicBezTo>
                <a:cubicBezTo>
                  <a:pt x="73666" y="195"/>
                  <a:pt x="73005" y="251"/>
                  <a:pt x="72902" y="258"/>
                </a:cubicBezTo>
                <a:cubicBezTo>
                  <a:pt x="72470" y="258"/>
                  <a:pt x="30560" y="861"/>
                  <a:pt x="27046" y="861"/>
                </a:cubicBezTo>
                <a:cubicBezTo>
                  <a:pt x="26958" y="861"/>
                  <a:pt x="26894" y="861"/>
                  <a:pt x="26856" y="860"/>
                </a:cubicBezTo>
                <a:cubicBezTo>
                  <a:pt x="25367" y="797"/>
                  <a:pt x="23784" y="638"/>
                  <a:pt x="22105" y="448"/>
                </a:cubicBezTo>
                <a:cubicBezTo>
                  <a:pt x="19972" y="231"/>
                  <a:pt x="17732" y="1"/>
                  <a:pt x="15514"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9;p29">
            <a:extLst>
              <a:ext uri="{FF2B5EF4-FFF2-40B4-BE49-F238E27FC236}">
                <a16:creationId xmlns:a16="http://schemas.microsoft.com/office/drawing/2014/main" id="{3C75E839-81BD-8859-75FE-961F1E1617AB}"/>
              </a:ext>
            </a:extLst>
          </p:cNvPr>
          <p:cNvSpPr/>
          <p:nvPr/>
        </p:nvSpPr>
        <p:spPr>
          <a:xfrm>
            <a:off x="6273220" y="4632310"/>
            <a:ext cx="4741083" cy="1558277"/>
          </a:xfrm>
          <a:custGeom>
            <a:avLst/>
            <a:gdLst/>
            <a:ahLst/>
            <a:cxnLst/>
            <a:rect l="l" t="t" r="r" b="b"/>
            <a:pathLst>
              <a:path w="93614" h="28264" extrusionOk="0">
                <a:moveTo>
                  <a:pt x="16816" y="1"/>
                </a:moveTo>
                <a:cubicBezTo>
                  <a:pt x="13280" y="1"/>
                  <a:pt x="9827" y="604"/>
                  <a:pt x="6967" y="2816"/>
                </a:cubicBezTo>
                <a:cubicBezTo>
                  <a:pt x="950" y="7471"/>
                  <a:pt x="0" y="21216"/>
                  <a:pt x="4941" y="25048"/>
                </a:cubicBezTo>
                <a:cubicBezTo>
                  <a:pt x="7891" y="27336"/>
                  <a:pt x="11147" y="27998"/>
                  <a:pt x="14944" y="27998"/>
                </a:cubicBezTo>
                <a:cubicBezTo>
                  <a:pt x="17504" y="27998"/>
                  <a:pt x="20310" y="27697"/>
                  <a:pt x="23435" y="27391"/>
                </a:cubicBezTo>
                <a:cubicBezTo>
                  <a:pt x="25336" y="27214"/>
                  <a:pt x="28864" y="27145"/>
                  <a:pt x="33166" y="27145"/>
                </a:cubicBezTo>
                <a:cubicBezTo>
                  <a:pt x="46502" y="27145"/>
                  <a:pt x="67275" y="27802"/>
                  <a:pt x="70052" y="27898"/>
                </a:cubicBezTo>
                <a:cubicBezTo>
                  <a:pt x="72423" y="27964"/>
                  <a:pt x="74794" y="28263"/>
                  <a:pt x="77155" y="28263"/>
                </a:cubicBezTo>
                <a:cubicBezTo>
                  <a:pt x="78167" y="28263"/>
                  <a:pt x="79178" y="28208"/>
                  <a:pt x="80186" y="28056"/>
                </a:cubicBezTo>
                <a:cubicBezTo>
                  <a:pt x="86298" y="27170"/>
                  <a:pt x="89402" y="25586"/>
                  <a:pt x="91587" y="19917"/>
                </a:cubicBezTo>
                <a:cubicBezTo>
                  <a:pt x="93614" y="14724"/>
                  <a:pt x="93487" y="10258"/>
                  <a:pt x="90194" y="5793"/>
                </a:cubicBezTo>
                <a:cubicBezTo>
                  <a:pt x="86496" y="822"/>
                  <a:pt x="79229" y="222"/>
                  <a:pt x="75932" y="222"/>
                </a:cubicBezTo>
                <a:cubicBezTo>
                  <a:pt x="74880" y="222"/>
                  <a:pt x="74232" y="283"/>
                  <a:pt x="74232" y="283"/>
                </a:cubicBezTo>
                <a:cubicBezTo>
                  <a:pt x="74232" y="283"/>
                  <a:pt x="33903" y="857"/>
                  <a:pt x="28667" y="857"/>
                </a:cubicBezTo>
                <a:cubicBezTo>
                  <a:pt x="28405" y="857"/>
                  <a:pt x="28231" y="856"/>
                  <a:pt x="28154" y="853"/>
                </a:cubicBezTo>
                <a:cubicBezTo>
                  <a:pt x="24730" y="736"/>
                  <a:pt x="20722" y="1"/>
                  <a:pt x="16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p29">
            <a:extLst>
              <a:ext uri="{FF2B5EF4-FFF2-40B4-BE49-F238E27FC236}">
                <a16:creationId xmlns:a16="http://schemas.microsoft.com/office/drawing/2014/main" id="{F7135DEA-5657-7E47-03CC-27B5AFAE4F9A}"/>
              </a:ext>
            </a:extLst>
          </p:cNvPr>
          <p:cNvSpPr/>
          <p:nvPr/>
        </p:nvSpPr>
        <p:spPr>
          <a:xfrm>
            <a:off x="6312129" y="4620111"/>
            <a:ext cx="4704213" cy="1606518"/>
          </a:xfrm>
          <a:custGeom>
            <a:avLst/>
            <a:gdLst/>
            <a:ahLst/>
            <a:cxnLst/>
            <a:rect l="l" t="t" r="r" b="b"/>
            <a:pathLst>
              <a:path w="92886" h="29139" extrusionOk="0">
                <a:moveTo>
                  <a:pt x="15472" y="861"/>
                </a:moveTo>
                <a:cubicBezTo>
                  <a:pt x="17667" y="861"/>
                  <a:pt x="19894" y="1099"/>
                  <a:pt x="22010" y="1333"/>
                </a:cubicBezTo>
                <a:cubicBezTo>
                  <a:pt x="23720" y="1491"/>
                  <a:pt x="25304" y="1650"/>
                  <a:pt x="26824" y="1713"/>
                </a:cubicBezTo>
                <a:cubicBezTo>
                  <a:pt x="26899" y="1716"/>
                  <a:pt x="27068" y="1717"/>
                  <a:pt x="27320" y="1717"/>
                </a:cubicBezTo>
                <a:cubicBezTo>
                  <a:pt x="32376" y="1717"/>
                  <a:pt x="71185" y="1141"/>
                  <a:pt x="72934" y="1111"/>
                </a:cubicBezTo>
                <a:cubicBezTo>
                  <a:pt x="72963" y="1111"/>
                  <a:pt x="73535" y="1065"/>
                  <a:pt x="74457" y="1065"/>
                </a:cubicBezTo>
                <a:cubicBezTo>
                  <a:pt x="77622" y="1065"/>
                  <a:pt x="84911" y="1615"/>
                  <a:pt x="88515" y="6495"/>
                </a:cubicBezTo>
                <a:cubicBezTo>
                  <a:pt x="91524" y="10549"/>
                  <a:pt x="91936" y="14761"/>
                  <a:pt x="89845" y="20176"/>
                </a:cubicBezTo>
                <a:cubicBezTo>
                  <a:pt x="87660" y="25813"/>
                  <a:pt x="84557" y="27207"/>
                  <a:pt x="78793" y="28062"/>
                </a:cubicBezTo>
                <a:cubicBezTo>
                  <a:pt x="77835" y="28206"/>
                  <a:pt x="76860" y="28258"/>
                  <a:pt x="75883" y="28258"/>
                </a:cubicBezTo>
                <a:cubicBezTo>
                  <a:pt x="74502" y="28258"/>
                  <a:pt x="73116" y="28154"/>
                  <a:pt x="71762" y="28062"/>
                </a:cubicBezTo>
                <a:cubicBezTo>
                  <a:pt x="70781" y="27967"/>
                  <a:pt x="69736" y="27903"/>
                  <a:pt x="68754" y="27872"/>
                </a:cubicBezTo>
                <a:cubicBezTo>
                  <a:pt x="68437" y="27872"/>
                  <a:pt x="46237" y="27143"/>
                  <a:pt x="32081" y="27143"/>
                </a:cubicBezTo>
                <a:cubicBezTo>
                  <a:pt x="27679" y="27143"/>
                  <a:pt x="24037" y="27207"/>
                  <a:pt x="22074" y="27397"/>
                </a:cubicBezTo>
                <a:lnTo>
                  <a:pt x="21092" y="27492"/>
                </a:lnTo>
                <a:cubicBezTo>
                  <a:pt x="18334" y="27754"/>
                  <a:pt x="15865" y="27990"/>
                  <a:pt x="13610" y="27990"/>
                </a:cubicBezTo>
                <a:cubicBezTo>
                  <a:pt x="9884" y="27990"/>
                  <a:pt x="6745" y="27346"/>
                  <a:pt x="3864" y="25116"/>
                </a:cubicBezTo>
                <a:cubicBezTo>
                  <a:pt x="1995" y="23660"/>
                  <a:pt x="855" y="20398"/>
                  <a:pt x="855" y="16439"/>
                </a:cubicBezTo>
                <a:cubicBezTo>
                  <a:pt x="855" y="11974"/>
                  <a:pt x="2439" y="6273"/>
                  <a:pt x="5891" y="3582"/>
                </a:cubicBezTo>
                <a:cubicBezTo>
                  <a:pt x="8640" y="1451"/>
                  <a:pt x="12018" y="861"/>
                  <a:pt x="15472" y="861"/>
                </a:cubicBezTo>
                <a:close/>
                <a:moveTo>
                  <a:pt x="15539" y="0"/>
                </a:moveTo>
                <a:cubicBezTo>
                  <a:pt x="11919" y="0"/>
                  <a:pt x="8353" y="616"/>
                  <a:pt x="5384" y="2916"/>
                </a:cubicBezTo>
                <a:cubicBezTo>
                  <a:pt x="2122" y="5418"/>
                  <a:pt x="0" y="10739"/>
                  <a:pt x="0" y="16439"/>
                </a:cubicBezTo>
                <a:cubicBezTo>
                  <a:pt x="0" y="20746"/>
                  <a:pt x="1204" y="24166"/>
                  <a:pt x="3357" y="25813"/>
                </a:cubicBezTo>
                <a:cubicBezTo>
                  <a:pt x="6398" y="28183"/>
                  <a:pt x="9760" y="28853"/>
                  <a:pt x="13618" y="28853"/>
                </a:cubicBezTo>
                <a:cubicBezTo>
                  <a:pt x="15947" y="28853"/>
                  <a:pt x="18457" y="28609"/>
                  <a:pt x="21187" y="28347"/>
                </a:cubicBezTo>
                <a:lnTo>
                  <a:pt x="22169" y="28252"/>
                </a:lnTo>
                <a:cubicBezTo>
                  <a:pt x="24078" y="28073"/>
                  <a:pt x="27632" y="28005"/>
                  <a:pt x="31960" y="28005"/>
                </a:cubicBezTo>
                <a:cubicBezTo>
                  <a:pt x="46080" y="28005"/>
                  <a:pt x="68431" y="28734"/>
                  <a:pt x="68722" y="28758"/>
                </a:cubicBezTo>
                <a:cubicBezTo>
                  <a:pt x="69704" y="28790"/>
                  <a:pt x="70717" y="28853"/>
                  <a:pt x="71699" y="28917"/>
                </a:cubicBezTo>
                <a:cubicBezTo>
                  <a:pt x="73061" y="29012"/>
                  <a:pt x="74454" y="29138"/>
                  <a:pt x="75848" y="29138"/>
                </a:cubicBezTo>
                <a:cubicBezTo>
                  <a:pt x="76861" y="29138"/>
                  <a:pt x="77906" y="29075"/>
                  <a:pt x="78951" y="28917"/>
                </a:cubicBezTo>
                <a:cubicBezTo>
                  <a:pt x="84905" y="28030"/>
                  <a:pt x="88357" y="26478"/>
                  <a:pt x="90669" y="20493"/>
                </a:cubicBezTo>
                <a:cubicBezTo>
                  <a:pt x="92886" y="14761"/>
                  <a:pt x="92442" y="10295"/>
                  <a:pt x="89212" y="5957"/>
                </a:cubicBezTo>
                <a:cubicBezTo>
                  <a:pt x="85390" y="811"/>
                  <a:pt x="77984" y="197"/>
                  <a:pt x="74623" y="197"/>
                </a:cubicBezTo>
                <a:cubicBezTo>
                  <a:pt x="73640" y="197"/>
                  <a:pt x="73003" y="249"/>
                  <a:pt x="72902" y="256"/>
                </a:cubicBezTo>
                <a:cubicBezTo>
                  <a:pt x="72470" y="256"/>
                  <a:pt x="30560" y="859"/>
                  <a:pt x="27046" y="859"/>
                </a:cubicBezTo>
                <a:cubicBezTo>
                  <a:pt x="26958" y="859"/>
                  <a:pt x="26894" y="859"/>
                  <a:pt x="26856" y="858"/>
                </a:cubicBezTo>
                <a:cubicBezTo>
                  <a:pt x="25367" y="795"/>
                  <a:pt x="23784" y="636"/>
                  <a:pt x="22105" y="446"/>
                </a:cubicBezTo>
                <a:cubicBezTo>
                  <a:pt x="19980" y="230"/>
                  <a:pt x="17749" y="0"/>
                  <a:pt x="15539" y="0"/>
                </a:cubicBezTo>
                <a:close/>
              </a:path>
            </a:pathLst>
          </a:custGeom>
          <a:solidFill>
            <a:srgbClr val="F4D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2;p29">
            <a:extLst>
              <a:ext uri="{FF2B5EF4-FFF2-40B4-BE49-F238E27FC236}">
                <a16:creationId xmlns:a16="http://schemas.microsoft.com/office/drawing/2014/main" id="{D6C07C02-B618-9E9D-E9E3-C0DE50464DC4}"/>
              </a:ext>
            </a:extLst>
          </p:cNvPr>
          <p:cNvSpPr/>
          <p:nvPr/>
        </p:nvSpPr>
        <p:spPr>
          <a:xfrm>
            <a:off x="1577569" y="2779967"/>
            <a:ext cx="744278" cy="896959"/>
          </a:xfrm>
          <a:custGeom>
            <a:avLst/>
            <a:gdLst/>
            <a:ahLst/>
            <a:cxnLst/>
            <a:rect l="l" t="t" r="r" b="b"/>
            <a:pathLst>
              <a:path w="14696" h="16269" extrusionOk="0">
                <a:moveTo>
                  <a:pt x="8298" y="1"/>
                </a:moveTo>
                <a:cubicBezTo>
                  <a:pt x="8205" y="1"/>
                  <a:pt x="8110" y="5"/>
                  <a:pt x="8013" y="12"/>
                </a:cubicBezTo>
                <a:cubicBezTo>
                  <a:pt x="6049" y="171"/>
                  <a:pt x="3991" y="1438"/>
                  <a:pt x="2566" y="2799"/>
                </a:cubicBezTo>
                <a:cubicBezTo>
                  <a:pt x="1014" y="4256"/>
                  <a:pt x="191" y="6505"/>
                  <a:pt x="96" y="8626"/>
                </a:cubicBezTo>
                <a:cubicBezTo>
                  <a:pt x="1" y="10906"/>
                  <a:pt x="666" y="13313"/>
                  <a:pt x="2408" y="14802"/>
                </a:cubicBezTo>
                <a:cubicBezTo>
                  <a:pt x="3510" y="15744"/>
                  <a:pt x="4913" y="16269"/>
                  <a:pt x="6325" y="16269"/>
                </a:cubicBezTo>
                <a:cubicBezTo>
                  <a:pt x="6860" y="16269"/>
                  <a:pt x="7396" y="16193"/>
                  <a:pt x="7918" y="16037"/>
                </a:cubicBezTo>
                <a:cubicBezTo>
                  <a:pt x="11275" y="15055"/>
                  <a:pt x="13618" y="11508"/>
                  <a:pt x="14347" y="8120"/>
                </a:cubicBezTo>
                <a:cubicBezTo>
                  <a:pt x="14663" y="6600"/>
                  <a:pt x="14695" y="4826"/>
                  <a:pt x="13998" y="3401"/>
                </a:cubicBezTo>
                <a:cubicBezTo>
                  <a:pt x="13302" y="1976"/>
                  <a:pt x="12130" y="1247"/>
                  <a:pt x="10768" y="804"/>
                </a:cubicBezTo>
                <a:lnTo>
                  <a:pt x="10768" y="804"/>
                </a:lnTo>
                <a:cubicBezTo>
                  <a:pt x="10832" y="994"/>
                  <a:pt x="10927" y="1216"/>
                  <a:pt x="10990" y="1438"/>
                </a:cubicBezTo>
                <a:cubicBezTo>
                  <a:pt x="11047" y="1626"/>
                  <a:pt x="10900" y="1748"/>
                  <a:pt x="10753" y="1748"/>
                </a:cubicBezTo>
                <a:cubicBezTo>
                  <a:pt x="10653" y="1748"/>
                  <a:pt x="10553" y="1692"/>
                  <a:pt x="10515" y="1564"/>
                </a:cubicBezTo>
                <a:cubicBezTo>
                  <a:pt x="10137" y="489"/>
                  <a:pt x="9333" y="1"/>
                  <a:pt x="8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p29">
            <a:extLst>
              <a:ext uri="{FF2B5EF4-FFF2-40B4-BE49-F238E27FC236}">
                <a16:creationId xmlns:a16="http://schemas.microsoft.com/office/drawing/2014/main" id="{E41BEDCA-E4CA-A8E2-073D-CA97C85A298D}"/>
              </a:ext>
            </a:extLst>
          </p:cNvPr>
          <p:cNvSpPr/>
          <p:nvPr/>
        </p:nvSpPr>
        <p:spPr>
          <a:xfrm>
            <a:off x="1686213" y="2574366"/>
            <a:ext cx="869372" cy="983517"/>
          </a:xfrm>
          <a:custGeom>
            <a:avLst/>
            <a:gdLst/>
            <a:ahLst/>
            <a:cxnLst/>
            <a:rect l="l" t="t" r="r" b="b"/>
            <a:pathLst>
              <a:path w="17166" h="17839" extrusionOk="0">
                <a:moveTo>
                  <a:pt x="9818" y="723"/>
                </a:moveTo>
                <a:cubicBezTo>
                  <a:pt x="10853" y="723"/>
                  <a:pt x="11657" y="1211"/>
                  <a:pt x="12035" y="2286"/>
                </a:cubicBezTo>
                <a:cubicBezTo>
                  <a:pt x="12073" y="2401"/>
                  <a:pt x="12173" y="2454"/>
                  <a:pt x="12272" y="2454"/>
                </a:cubicBezTo>
                <a:cubicBezTo>
                  <a:pt x="12420" y="2454"/>
                  <a:pt x="12567" y="2336"/>
                  <a:pt x="12510" y="2128"/>
                </a:cubicBezTo>
                <a:cubicBezTo>
                  <a:pt x="12447" y="1906"/>
                  <a:pt x="12352" y="1716"/>
                  <a:pt x="12288" y="1526"/>
                </a:cubicBezTo>
                <a:lnTo>
                  <a:pt x="12288" y="1526"/>
                </a:lnTo>
                <a:cubicBezTo>
                  <a:pt x="13650" y="1969"/>
                  <a:pt x="14822" y="2698"/>
                  <a:pt x="15518" y="4091"/>
                </a:cubicBezTo>
                <a:cubicBezTo>
                  <a:pt x="16215" y="5548"/>
                  <a:pt x="16183" y="7290"/>
                  <a:pt x="15867" y="8842"/>
                </a:cubicBezTo>
                <a:cubicBezTo>
                  <a:pt x="15138" y="12230"/>
                  <a:pt x="12795" y="15777"/>
                  <a:pt x="9438" y="16759"/>
                </a:cubicBezTo>
                <a:cubicBezTo>
                  <a:pt x="8916" y="16915"/>
                  <a:pt x="8380" y="16991"/>
                  <a:pt x="7845" y="16991"/>
                </a:cubicBezTo>
                <a:cubicBezTo>
                  <a:pt x="6433" y="16991"/>
                  <a:pt x="5030" y="16466"/>
                  <a:pt x="3928" y="15524"/>
                </a:cubicBezTo>
                <a:cubicBezTo>
                  <a:pt x="2186" y="14035"/>
                  <a:pt x="1521" y="11628"/>
                  <a:pt x="1616" y="9348"/>
                </a:cubicBezTo>
                <a:cubicBezTo>
                  <a:pt x="1711" y="7227"/>
                  <a:pt x="2566" y="4978"/>
                  <a:pt x="4086" y="3490"/>
                </a:cubicBezTo>
                <a:cubicBezTo>
                  <a:pt x="5511" y="2128"/>
                  <a:pt x="7569" y="893"/>
                  <a:pt x="9533" y="734"/>
                </a:cubicBezTo>
                <a:cubicBezTo>
                  <a:pt x="9630" y="727"/>
                  <a:pt x="9725" y="723"/>
                  <a:pt x="9818" y="723"/>
                </a:cubicBezTo>
                <a:close/>
                <a:moveTo>
                  <a:pt x="9785" y="0"/>
                </a:moveTo>
                <a:cubicBezTo>
                  <a:pt x="7476" y="0"/>
                  <a:pt x="4451" y="2014"/>
                  <a:pt x="3231" y="3331"/>
                </a:cubicBezTo>
                <a:cubicBezTo>
                  <a:pt x="286" y="6435"/>
                  <a:pt x="1" y="12135"/>
                  <a:pt x="2756" y="15429"/>
                </a:cubicBezTo>
                <a:cubicBezTo>
                  <a:pt x="4009" y="16988"/>
                  <a:pt x="6030" y="17839"/>
                  <a:pt x="7964" y="17839"/>
                </a:cubicBezTo>
                <a:cubicBezTo>
                  <a:pt x="8033" y="17839"/>
                  <a:pt x="8102" y="17838"/>
                  <a:pt x="8171" y="17836"/>
                </a:cubicBezTo>
                <a:cubicBezTo>
                  <a:pt x="9881" y="17772"/>
                  <a:pt x="11465" y="16949"/>
                  <a:pt x="12763" y="15840"/>
                </a:cubicBezTo>
                <a:cubicBezTo>
                  <a:pt x="15392" y="13624"/>
                  <a:pt x="17165" y="9855"/>
                  <a:pt x="17039" y="6308"/>
                </a:cubicBezTo>
                <a:cubicBezTo>
                  <a:pt x="16912" y="3268"/>
                  <a:pt x="14917" y="766"/>
                  <a:pt x="11908" y="481"/>
                </a:cubicBezTo>
                <a:cubicBezTo>
                  <a:pt x="11886" y="475"/>
                  <a:pt x="11863" y="473"/>
                  <a:pt x="11841" y="473"/>
                </a:cubicBezTo>
                <a:cubicBezTo>
                  <a:pt x="11739" y="473"/>
                  <a:pt x="11644" y="530"/>
                  <a:pt x="11591" y="608"/>
                </a:cubicBezTo>
                <a:cubicBezTo>
                  <a:pt x="11097" y="179"/>
                  <a:pt x="10473" y="0"/>
                  <a:pt x="9785" y="0"/>
                </a:cubicBezTo>
                <a:close/>
              </a:path>
            </a:pathLst>
          </a:custGeom>
          <a:solidFill>
            <a:srgbClr val="F4D6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ea typeface="Fira Sans"/>
                <a:cs typeface="Fira Sans"/>
                <a:sym typeface="Fira Sans"/>
              </a:rPr>
              <a:t>1</a:t>
            </a:r>
            <a:endParaRPr sz="1800">
              <a:ea typeface="Fira Sans"/>
              <a:cs typeface="Fira Sans"/>
              <a:sym typeface="Fira Sans"/>
            </a:endParaRPr>
          </a:p>
        </p:txBody>
      </p:sp>
      <p:sp>
        <p:nvSpPr>
          <p:cNvPr id="27" name="Google Shape;186;p29">
            <a:extLst>
              <a:ext uri="{FF2B5EF4-FFF2-40B4-BE49-F238E27FC236}">
                <a16:creationId xmlns:a16="http://schemas.microsoft.com/office/drawing/2014/main" id="{AF038FB5-05CD-251E-6BB5-4A98DD9922CC}"/>
              </a:ext>
            </a:extLst>
          </p:cNvPr>
          <p:cNvSpPr/>
          <p:nvPr/>
        </p:nvSpPr>
        <p:spPr>
          <a:xfrm>
            <a:off x="1577569" y="3701365"/>
            <a:ext cx="869372" cy="983737"/>
          </a:xfrm>
          <a:custGeom>
            <a:avLst/>
            <a:gdLst/>
            <a:ahLst/>
            <a:cxnLst/>
            <a:rect l="l" t="t" r="r" b="b"/>
            <a:pathLst>
              <a:path w="17166" h="17843" extrusionOk="0">
                <a:moveTo>
                  <a:pt x="9818" y="723"/>
                </a:moveTo>
                <a:cubicBezTo>
                  <a:pt x="10853" y="723"/>
                  <a:pt x="11657" y="1211"/>
                  <a:pt x="12035" y="2286"/>
                </a:cubicBezTo>
                <a:cubicBezTo>
                  <a:pt x="12073" y="2414"/>
                  <a:pt x="12173" y="2470"/>
                  <a:pt x="12273" y="2470"/>
                </a:cubicBezTo>
                <a:cubicBezTo>
                  <a:pt x="12420" y="2470"/>
                  <a:pt x="12567" y="2348"/>
                  <a:pt x="12510" y="2159"/>
                </a:cubicBezTo>
                <a:cubicBezTo>
                  <a:pt x="12447" y="1906"/>
                  <a:pt x="12352" y="1716"/>
                  <a:pt x="12288" y="1526"/>
                </a:cubicBezTo>
                <a:lnTo>
                  <a:pt x="12288" y="1526"/>
                </a:lnTo>
                <a:cubicBezTo>
                  <a:pt x="13650" y="1969"/>
                  <a:pt x="14822" y="2698"/>
                  <a:pt x="15518" y="4091"/>
                </a:cubicBezTo>
                <a:cubicBezTo>
                  <a:pt x="16215" y="5548"/>
                  <a:pt x="16183" y="7322"/>
                  <a:pt x="15867" y="8842"/>
                </a:cubicBezTo>
                <a:cubicBezTo>
                  <a:pt x="15138" y="12230"/>
                  <a:pt x="12795" y="15777"/>
                  <a:pt x="9438" y="16759"/>
                </a:cubicBezTo>
                <a:cubicBezTo>
                  <a:pt x="8916" y="16915"/>
                  <a:pt x="8380" y="16991"/>
                  <a:pt x="7845" y="16991"/>
                </a:cubicBezTo>
                <a:cubicBezTo>
                  <a:pt x="6433" y="16991"/>
                  <a:pt x="5030" y="16466"/>
                  <a:pt x="3928" y="15524"/>
                </a:cubicBezTo>
                <a:cubicBezTo>
                  <a:pt x="2186" y="14035"/>
                  <a:pt x="1521" y="11628"/>
                  <a:pt x="1616" y="9348"/>
                </a:cubicBezTo>
                <a:cubicBezTo>
                  <a:pt x="1711" y="7227"/>
                  <a:pt x="2566" y="4978"/>
                  <a:pt x="4086" y="3521"/>
                </a:cubicBezTo>
                <a:cubicBezTo>
                  <a:pt x="5511" y="2159"/>
                  <a:pt x="7569" y="893"/>
                  <a:pt x="9533" y="734"/>
                </a:cubicBezTo>
                <a:cubicBezTo>
                  <a:pt x="9630" y="727"/>
                  <a:pt x="9725" y="723"/>
                  <a:pt x="9818" y="723"/>
                </a:cubicBezTo>
                <a:close/>
                <a:moveTo>
                  <a:pt x="9785" y="0"/>
                </a:moveTo>
                <a:cubicBezTo>
                  <a:pt x="7476" y="0"/>
                  <a:pt x="4451" y="2014"/>
                  <a:pt x="3231" y="3331"/>
                </a:cubicBezTo>
                <a:cubicBezTo>
                  <a:pt x="286" y="6435"/>
                  <a:pt x="1" y="12135"/>
                  <a:pt x="2756" y="15460"/>
                </a:cubicBezTo>
                <a:cubicBezTo>
                  <a:pt x="3991" y="16967"/>
                  <a:pt x="5971" y="17843"/>
                  <a:pt x="7879" y="17843"/>
                </a:cubicBezTo>
                <a:cubicBezTo>
                  <a:pt x="7976" y="17843"/>
                  <a:pt x="8074" y="17840"/>
                  <a:pt x="8171" y="17836"/>
                </a:cubicBezTo>
                <a:cubicBezTo>
                  <a:pt x="9881" y="17772"/>
                  <a:pt x="11465" y="16949"/>
                  <a:pt x="12763" y="15840"/>
                </a:cubicBezTo>
                <a:cubicBezTo>
                  <a:pt x="15392" y="13624"/>
                  <a:pt x="17165" y="9855"/>
                  <a:pt x="17039" y="6308"/>
                </a:cubicBezTo>
                <a:cubicBezTo>
                  <a:pt x="16912" y="3268"/>
                  <a:pt x="14917" y="766"/>
                  <a:pt x="11908" y="481"/>
                </a:cubicBezTo>
                <a:cubicBezTo>
                  <a:pt x="11781" y="481"/>
                  <a:pt x="11655" y="513"/>
                  <a:pt x="11591" y="608"/>
                </a:cubicBezTo>
                <a:cubicBezTo>
                  <a:pt x="11097" y="179"/>
                  <a:pt x="10473" y="0"/>
                  <a:pt x="9785" y="0"/>
                </a:cubicBezTo>
                <a:close/>
              </a:path>
            </a:pathLst>
          </a:custGeom>
          <a:solidFill>
            <a:srgbClr val="F4A5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ea typeface="Fira Sans"/>
                <a:cs typeface="Fira Sans"/>
                <a:sym typeface="Fira Sans"/>
              </a:rPr>
              <a:t>2</a:t>
            </a:r>
            <a:endParaRPr sz="1800">
              <a:ea typeface="Fira Sans"/>
              <a:cs typeface="Fira Sans"/>
              <a:sym typeface="Fira Sans"/>
            </a:endParaRPr>
          </a:p>
        </p:txBody>
      </p:sp>
      <p:sp>
        <p:nvSpPr>
          <p:cNvPr id="30" name="Google Shape;189;p29">
            <a:extLst>
              <a:ext uri="{FF2B5EF4-FFF2-40B4-BE49-F238E27FC236}">
                <a16:creationId xmlns:a16="http://schemas.microsoft.com/office/drawing/2014/main" id="{273CABA1-9E46-CF8A-9D7C-B720BBA67FC3}"/>
              </a:ext>
            </a:extLst>
          </p:cNvPr>
          <p:cNvSpPr/>
          <p:nvPr/>
        </p:nvSpPr>
        <p:spPr>
          <a:xfrm>
            <a:off x="1548003" y="4814000"/>
            <a:ext cx="869372" cy="983021"/>
          </a:xfrm>
          <a:custGeom>
            <a:avLst/>
            <a:gdLst/>
            <a:ahLst/>
            <a:cxnLst/>
            <a:rect l="l" t="t" r="r" b="b"/>
            <a:pathLst>
              <a:path w="17166" h="17830" extrusionOk="0">
                <a:moveTo>
                  <a:pt x="9818" y="710"/>
                </a:moveTo>
                <a:cubicBezTo>
                  <a:pt x="10853" y="710"/>
                  <a:pt x="11657" y="1198"/>
                  <a:pt x="12035" y="2273"/>
                </a:cubicBezTo>
                <a:cubicBezTo>
                  <a:pt x="12073" y="2401"/>
                  <a:pt x="12173" y="2457"/>
                  <a:pt x="12273" y="2457"/>
                </a:cubicBezTo>
                <a:cubicBezTo>
                  <a:pt x="12420" y="2457"/>
                  <a:pt x="12567" y="2335"/>
                  <a:pt x="12510" y="2146"/>
                </a:cubicBezTo>
                <a:cubicBezTo>
                  <a:pt x="12447" y="1925"/>
                  <a:pt x="12352" y="1703"/>
                  <a:pt x="12288" y="1513"/>
                </a:cubicBezTo>
                <a:lnTo>
                  <a:pt x="12288" y="1513"/>
                </a:lnTo>
                <a:cubicBezTo>
                  <a:pt x="13650" y="1956"/>
                  <a:pt x="14822" y="2685"/>
                  <a:pt x="15518" y="4078"/>
                </a:cubicBezTo>
                <a:cubicBezTo>
                  <a:pt x="16215" y="5535"/>
                  <a:pt x="16183" y="7309"/>
                  <a:pt x="15867" y="8829"/>
                </a:cubicBezTo>
                <a:cubicBezTo>
                  <a:pt x="15138" y="12217"/>
                  <a:pt x="12795" y="15764"/>
                  <a:pt x="9438" y="16777"/>
                </a:cubicBezTo>
                <a:cubicBezTo>
                  <a:pt x="8920" y="16924"/>
                  <a:pt x="8388" y="16996"/>
                  <a:pt x="7857" y="16996"/>
                </a:cubicBezTo>
                <a:cubicBezTo>
                  <a:pt x="6441" y="16996"/>
                  <a:pt x="5033" y="16487"/>
                  <a:pt x="3928" y="15542"/>
                </a:cubicBezTo>
                <a:cubicBezTo>
                  <a:pt x="2186" y="14022"/>
                  <a:pt x="1521" y="11615"/>
                  <a:pt x="1616" y="9335"/>
                </a:cubicBezTo>
                <a:cubicBezTo>
                  <a:pt x="1711" y="7213"/>
                  <a:pt x="2566" y="4965"/>
                  <a:pt x="4086" y="3508"/>
                </a:cubicBezTo>
                <a:cubicBezTo>
                  <a:pt x="5511" y="2146"/>
                  <a:pt x="7569" y="911"/>
                  <a:pt x="9533" y="721"/>
                </a:cubicBezTo>
                <a:cubicBezTo>
                  <a:pt x="9630" y="714"/>
                  <a:pt x="9725" y="710"/>
                  <a:pt x="9818" y="710"/>
                </a:cubicBezTo>
                <a:close/>
                <a:moveTo>
                  <a:pt x="9795" y="0"/>
                </a:moveTo>
                <a:cubicBezTo>
                  <a:pt x="7485" y="0"/>
                  <a:pt x="4453" y="1999"/>
                  <a:pt x="3231" y="3318"/>
                </a:cubicBezTo>
                <a:cubicBezTo>
                  <a:pt x="286" y="6422"/>
                  <a:pt x="1" y="12122"/>
                  <a:pt x="2756" y="15447"/>
                </a:cubicBezTo>
                <a:cubicBezTo>
                  <a:pt x="3991" y="16954"/>
                  <a:pt x="5971" y="17830"/>
                  <a:pt x="7879" y="17830"/>
                </a:cubicBezTo>
                <a:cubicBezTo>
                  <a:pt x="7976" y="17830"/>
                  <a:pt x="8074" y="17827"/>
                  <a:pt x="8171" y="17823"/>
                </a:cubicBezTo>
                <a:cubicBezTo>
                  <a:pt x="9881" y="17759"/>
                  <a:pt x="11465" y="16936"/>
                  <a:pt x="12763" y="15859"/>
                </a:cubicBezTo>
                <a:cubicBezTo>
                  <a:pt x="15392" y="13611"/>
                  <a:pt x="17165" y="9842"/>
                  <a:pt x="17039" y="6295"/>
                </a:cubicBezTo>
                <a:cubicBezTo>
                  <a:pt x="16912" y="3255"/>
                  <a:pt x="14917" y="753"/>
                  <a:pt x="11908" y="468"/>
                </a:cubicBezTo>
                <a:cubicBezTo>
                  <a:pt x="11781" y="468"/>
                  <a:pt x="11655" y="500"/>
                  <a:pt x="11591" y="595"/>
                </a:cubicBezTo>
                <a:cubicBezTo>
                  <a:pt x="11100" y="175"/>
                  <a:pt x="10479" y="0"/>
                  <a:pt x="9795" y="0"/>
                </a:cubicBezTo>
                <a:close/>
              </a:path>
            </a:pathLst>
          </a:custGeom>
          <a:solidFill>
            <a:srgbClr val="96C4D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ea typeface="Fira Sans"/>
                <a:cs typeface="Fira Sans"/>
                <a:sym typeface="Fira Sans"/>
              </a:rPr>
              <a:t>3</a:t>
            </a:r>
            <a:endParaRPr sz="1800">
              <a:ea typeface="Fira Sans"/>
              <a:cs typeface="Fira Sans"/>
              <a:sym typeface="Fira Sans"/>
            </a:endParaRPr>
          </a:p>
        </p:txBody>
      </p:sp>
      <p:sp>
        <p:nvSpPr>
          <p:cNvPr id="31" name="Google Shape;190;p29">
            <a:extLst>
              <a:ext uri="{FF2B5EF4-FFF2-40B4-BE49-F238E27FC236}">
                <a16:creationId xmlns:a16="http://schemas.microsoft.com/office/drawing/2014/main" id="{13A27334-1DC9-C46B-203D-3EFCABE34072}"/>
              </a:ext>
            </a:extLst>
          </p:cNvPr>
          <p:cNvSpPr/>
          <p:nvPr/>
        </p:nvSpPr>
        <p:spPr>
          <a:xfrm>
            <a:off x="8324435" y="2595489"/>
            <a:ext cx="744228" cy="896959"/>
          </a:xfrm>
          <a:custGeom>
            <a:avLst/>
            <a:gdLst/>
            <a:ahLst/>
            <a:cxnLst/>
            <a:rect l="l" t="t" r="r" b="b"/>
            <a:pathLst>
              <a:path w="14695" h="16269" extrusionOk="0">
                <a:moveTo>
                  <a:pt x="8298" y="1"/>
                </a:moveTo>
                <a:cubicBezTo>
                  <a:pt x="8205" y="1"/>
                  <a:pt x="8109" y="5"/>
                  <a:pt x="8013" y="12"/>
                </a:cubicBezTo>
                <a:cubicBezTo>
                  <a:pt x="6049" y="171"/>
                  <a:pt x="3991" y="1438"/>
                  <a:pt x="2566" y="2799"/>
                </a:cubicBezTo>
                <a:cubicBezTo>
                  <a:pt x="1014" y="4256"/>
                  <a:pt x="190" y="6505"/>
                  <a:pt x="95" y="8626"/>
                </a:cubicBezTo>
                <a:cubicBezTo>
                  <a:pt x="0" y="10906"/>
                  <a:pt x="666" y="13313"/>
                  <a:pt x="2407" y="14802"/>
                </a:cubicBezTo>
                <a:cubicBezTo>
                  <a:pt x="3510" y="15744"/>
                  <a:pt x="4912" y="16269"/>
                  <a:pt x="6325" y="16269"/>
                </a:cubicBezTo>
                <a:cubicBezTo>
                  <a:pt x="6859" y="16269"/>
                  <a:pt x="7396" y="16193"/>
                  <a:pt x="7918" y="16037"/>
                </a:cubicBezTo>
                <a:cubicBezTo>
                  <a:pt x="11243" y="15055"/>
                  <a:pt x="13618" y="11508"/>
                  <a:pt x="14347" y="8120"/>
                </a:cubicBezTo>
                <a:cubicBezTo>
                  <a:pt x="14663" y="6600"/>
                  <a:pt x="14695" y="4826"/>
                  <a:pt x="13998" y="3401"/>
                </a:cubicBezTo>
                <a:cubicBezTo>
                  <a:pt x="13301" y="1976"/>
                  <a:pt x="12130" y="1247"/>
                  <a:pt x="10736" y="804"/>
                </a:cubicBezTo>
                <a:lnTo>
                  <a:pt x="10736" y="804"/>
                </a:lnTo>
                <a:cubicBezTo>
                  <a:pt x="10831" y="994"/>
                  <a:pt x="10926" y="1216"/>
                  <a:pt x="10990" y="1438"/>
                </a:cubicBezTo>
                <a:cubicBezTo>
                  <a:pt x="11046" y="1626"/>
                  <a:pt x="10900" y="1748"/>
                  <a:pt x="10753" y="1748"/>
                </a:cubicBezTo>
                <a:cubicBezTo>
                  <a:pt x="10653" y="1748"/>
                  <a:pt x="10553" y="1692"/>
                  <a:pt x="10515" y="1564"/>
                </a:cubicBezTo>
                <a:cubicBezTo>
                  <a:pt x="10137" y="489"/>
                  <a:pt x="9333" y="1"/>
                  <a:pt x="8298" y="1"/>
                </a:cubicBezTo>
                <a:close/>
              </a:path>
            </a:pathLst>
          </a:custGeom>
          <a:solidFill>
            <a:srgbClr val="3BC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1;p29">
            <a:extLst>
              <a:ext uri="{FF2B5EF4-FFF2-40B4-BE49-F238E27FC236}">
                <a16:creationId xmlns:a16="http://schemas.microsoft.com/office/drawing/2014/main" id="{F37DDE1F-F7CE-6EA1-53B7-0D6924FFA382}"/>
              </a:ext>
            </a:extLst>
          </p:cNvPr>
          <p:cNvSpPr/>
          <p:nvPr/>
        </p:nvSpPr>
        <p:spPr>
          <a:xfrm>
            <a:off x="8324435" y="2595489"/>
            <a:ext cx="744228" cy="896959"/>
          </a:xfrm>
          <a:custGeom>
            <a:avLst/>
            <a:gdLst/>
            <a:ahLst/>
            <a:cxnLst/>
            <a:rect l="l" t="t" r="r" b="b"/>
            <a:pathLst>
              <a:path w="14695" h="16269" extrusionOk="0">
                <a:moveTo>
                  <a:pt x="8298" y="1"/>
                </a:moveTo>
                <a:cubicBezTo>
                  <a:pt x="8205" y="1"/>
                  <a:pt x="8109" y="5"/>
                  <a:pt x="8013" y="12"/>
                </a:cubicBezTo>
                <a:cubicBezTo>
                  <a:pt x="6049" y="171"/>
                  <a:pt x="3991" y="1438"/>
                  <a:pt x="2566" y="2799"/>
                </a:cubicBezTo>
                <a:cubicBezTo>
                  <a:pt x="1014" y="4256"/>
                  <a:pt x="190" y="6505"/>
                  <a:pt x="95" y="8626"/>
                </a:cubicBezTo>
                <a:cubicBezTo>
                  <a:pt x="0" y="10906"/>
                  <a:pt x="666" y="13313"/>
                  <a:pt x="2407" y="14802"/>
                </a:cubicBezTo>
                <a:cubicBezTo>
                  <a:pt x="3510" y="15744"/>
                  <a:pt x="4912" y="16269"/>
                  <a:pt x="6325" y="16269"/>
                </a:cubicBezTo>
                <a:cubicBezTo>
                  <a:pt x="6859" y="16269"/>
                  <a:pt x="7396" y="16193"/>
                  <a:pt x="7918" y="16037"/>
                </a:cubicBezTo>
                <a:cubicBezTo>
                  <a:pt x="11243" y="15055"/>
                  <a:pt x="13618" y="11508"/>
                  <a:pt x="14347" y="8120"/>
                </a:cubicBezTo>
                <a:cubicBezTo>
                  <a:pt x="14663" y="6600"/>
                  <a:pt x="14695" y="4826"/>
                  <a:pt x="13998" y="3401"/>
                </a:cubicBezTo>
                <a:cubicBezTo>
                  <a:pt x="13301" y="1976"/>
                  <a:pt x="12130" y="1247"/>
                  <a:pt x="10736" y="804"/>
                </a:cubicBezTo>
                <a:lnTo>
                  <a:pt x="10736" y="804"/>
                </a:lnTo>
                <a:cubicBezTo>
                  <a:pt x="10831" y="994"/>
                  <a:pt x="10926" y="1216"/>
                  <a:pt x="10990" y="1438"/>
                </a:cubicBezTo>
                <a:cubicBezTo>
                  <a:pt x="11046" y="1626"/>
                  <a:pt x="10900" y="1748"/>
                  <a:pt x="10753" y="1748"/>
                </a:cubicBezTo>
                <a:cubicBezTo>
                  <a:pt x="10653" y="1748"/>
                  <a:pt x="10553" y="1692"/>
                  <a:pt x="10515" y="1564"/>
                </a:cubicBezTo>
                <a:cubicBezTo>
                  <a:pt x="10137" y="489"/>
                  <a:pt x="9333" y="1"/>
                  <a:pt x="8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ea typeface="Fira Sans"/>
              <a:cs typeface="Fira Sans"/>
              <a:sym typeface="Fira Sans"/>
            </a:endParaRPr>
          </a:p>
        </p:txBody>
      </p:sp>
      <p:sp>
        <p:nvSpPr>
          <p:cNvPr id="33" name="Google Shape;192;p29">
            <a:extLst>
              <a:ext uri="{FF2B5EF4-FFF2-40B4-BE49-F238E27FC236}">
                <a16:creationId xmlns:a16="http://schemas.microsoft.com/office/drawing/2014/main" id="{657A021C-7456-8C51-10C7-313DF3DA5270}"/>
              </a:ext>
            </a:extLst>
          </p:cNvPr>
          <p:cNvSpPr/>
          <p:nvPr/>
        </p:nvSpPr>
        <p:spPr>
          <a:xfrm>
            <a:off x="9927396" y="2574366"/>
            <a:ext cx="869322" cy="983517"/>
          </a:xfrm>
          <a:custGeom>
            <a:avLst/>
            <a:gdLst/>
            <a:ahLst/>
            <a:cxnLst/>
            <a:rect l="l" t="t" r="r" b="b"/>
            <a:pathLst>
              <a:path w="17165" h="17839" extrusionOk="0">
                <a:moveTo>
                  <a:pt x="9818" y="723"/>
                </a:moveTo>
                <a:cubicBezTo>
                  <a:pt x="10853" y="723"/>
                  <a:pt x="11657" y="1211"/>
                  <a:pt x="12035" y="2286"/>
                </a:cubicBezTo>
                <a:cubicBezTo>
                  <a:pt x="12073" y="2401"/>
                  <a:pt x="12172" y="2454"/>
                  <a:pt x="12272" y="2454"/>
                </a:cubicBezTo>
                <a:cubicBezTo>
                  <a:pt x="12419" y="2454"/>
                  <a:pt x="12566" y="2336"/>
                  <a:pt x="12510" y="2128"/>
                </a:cubicBezTo>
                <a:cubicBezTo>
                  <a:pt x="12446" y="1906"/>
                  <a:pt x="12351" y="1716"/>
                  <a:pt x="12288" y="1526"/>
                </a:cubicBezTo>
                <a:lnTo>
                  <a:pt x="12288" y="1526"/>
                </a:lnTo>
                <a:cubicBezTo>
                  <a:pt x="13650" y="1969"/>
                  <a:pt x="14821" y="2698"/>
                  <a:pt x="15518" y="4091"/>
                </a:cubicBezTo>
                <a:cubicBezTo>
                  <a:pt x="16215" y="5548"/>
                  <a:pt x="16183" y="7290"/>
                  <a:pt x="15867" y="8842"/>
                </a:cubicBezTo>
                <a:cubicBezTo>
                  <a:pt x="15138" y="12230"/>
                  <a:pt x="12795" y="15777"/>
                  <a:pt x="9438" y="16759"/>
                </a:cubicBezTo>
                <a:cubicBezTo>
                  <a:pt x="8916" y="16915"/>
                  <a:pt x="8379" y="16991"/>
                  <a:pt x="7845" y="16991"/>
                </a:cubicBezTo>
                <a:cubicBezTo>
                  <a:pt x="6432" y="16991"/>
                  <a:pt x="5030" y="16466"/>
                  <a:pt x="3927" y="15524"/>
                </a:cubicBezTo>
                <a:cubicBezTo>
                  <a:pt x="2186" y="14035"/>
                  <a:pt x="1520" y="11628"/>
                  <a:pt x="1615" y="9348"/>
                </a:cubicBezTo>
                <a:cubicBezTo>
                  <a:pt x="1710" y="7227"/>
                  <a:pt x="2566" y="4978"/>
                  <a:pt x="4086" y="3490"/>
                </a:cubicBezTo>
                <a:cubicBezTo>
                  <a:pt x="5511" y="2128"/>
                  <a:pt x="7569" y="893"/>
                  <a:pt x="9533" y="734"/>
                </a:cubicBezTo>
                <a:cubicBezTo>
                  <a:pt x="9629" y="727"/>
                  <a:pt x="9725" y="723"/>
                  <a:pt x="9818" y="723"/>
                </a:cubicBezTo>
                <a:close/>
                <a:moveTo>
                  <a:pt x="9785" y="0"/>
                </a:moveTo>
                <a:cubicBezTo>
                  <a:pt x="7476" y="0"/>
                  <a:pt x="4451" y="2014"/>
                  <a:pt x="3231" y="3331"/>
                </a:cubicBezTo>
                <a:cubicBezTo>
                  <a:pt x="285" y="6435"/>
                  <a:pt x="0" y="12135"/>
                  <a:pt x="2724" y="15429"/>
                </a:cubicBezTo>
                <a:cubicBezTo>
                  <a:pt x="4008" y="16988"/>
                  <a:pt x="6000" y="17839"/>
                  <a:pt x="7960" y="17839"/>
                </a:cubicBezTo>
                <a:cubicBezTo>
                  <a:pt x="8031" y="17839"/>
                  <a:pt x="8101" y="17838"/>
                  <a:pt x="8171" y="17836"/>
                </a:cubicBezTo>
                <a:cubicBezTo>
                  <a:pt x="9881" y="17772"/>
                  <a:pt x="11465" y="16949"/>
                  <a:pt x="12763" y="15840"/>
                </a:cubicBezTo>
                <a:cubicBezTo>
                  <a:pt x="15392" y="13624"/>
                  <a:pt x="17165" y="9855"/>
                  <a:pt x="17038" y="6308"/>
                </a:cubicBezTo>
                <a:cubicBezTo>
                  <a:pt x="16912" y="3268"/>
                  <a:pt x="14916" y="766"/>
                  <a:pt x="11908" y="481"/>
                </a:cubicBezTo>
                <a:cubicBezTo>
                  <a:pt x="11885" y="475"/>
                  <a:pt x="11863" y="473"/>
                  <a:pt x="11841" y="473"/>
                </a:cubicBezTo>
                <a:cubicBezTo>
                  <a:pt x="11738" y="473"/>
                  <a:pt x="11643" y="530"/>
                  <a:pt x="11591" y="608"/>
                </a:cubicBezTo>
                <a:cubicBezTo>
                  <a:pt x="11097" y="179"/>
                  <a:pt x="10473" y="0"/>
                  <a:pt x="9785" y="0"/>
                </a:cubicBezTo>
                <a:close/>
              </a:path>
            </a:pathLst>
          </a:custGeom>
          <a:solidFill>
            <a:srgbClr val="F465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ea typeface="Fira Sans"/>
                <a:cs typeface="Fira Sans"/>
                <a:sym typeface="Fira Sans"/>
              </a:rPr>
              <a:t>4</a:t>
            </a:r>
            <a:endParaRPr sz="1800">
              <a:ea typeface="Fira Sans"/>
              <a:cs typeface="Fira Sans"/>
              <a:sym typeface="Fira Sans"/>
            </a:endParaRPr>
          </a:p>
        </p:txBody>
      </p:sp>
      <p:sp>
        <p:nvSpPr>
          <p:cNvPr id="36" name="Google Shape;195;p29">
            <a:extLst>
              <a:ext uri="{FF2B5EF4-FFF2-40B4-BE49-F238E27FC236}">
                <a16:creationId xmlns:a16="http://schemas.microsoft.com/office/drawing/2014/main" id="{7B85C795-4200-B8BD-A2EA-C51D68A679B7}"/>
              </a:ext>
            </a:extLst>
          </p:cNvPr>
          <p:cNvSpPr/>
          <p:nvPr/>
        </p:nvSpPr>
        <p:spPr>
          <a:xfrm>
            <a:off x="9858224" y="3701453"/>
            <a:ext cx="869322" cy="983737"/>
          </a:xfrm>
          <a:custGeom>
            <a:avLst/>
            <a:gdLst/>
            <a:ahLst/>
            <a:cxnLst/>
            <a:rect l="l" t="t" r="r" b="b"/>
            <a:pathLst>
              <a:path w="17165" h="17843" extrusionOk="0">
                <a:moveTo>
                  <a:pt x="9818" y="723"/>
                </a:moveTo>
                <a:cubicBezTo>
                  <a:pt x="10853" y="723"/>
                  <a:pt x="11657" y="1211"/>
                  <a:pt x="12035" y="2286"/>
                </a:cubicBezTo>
                <a:cubicBezTo>
                  <a:pt x="12073" y="2414"/>
                  <a:pt x="12173" y="2470"/>
                  <a:pt x="12273" y="2470"/>
                </a:cubicBezTo>
                <a:cubicBezTo>
                  <a:pt x="12420" y="2470"/>
                  <a:pt x="12566" y="2348"/>
                  <a:pt x="12510" y="2159"/>
                </a:cubicBezTo>
                <a:cubicBezTo>
                  <a:pt x="12446" y="1906"/>
                  <a:pt x="12351" y="1716"/>
                  <a:pt x="12288" y="1526"/>
                </a:cubicBezTo>
                <a:lnTo>
                  <a:pt x="12288" y="1526"/>
                </a:lnTo>
                <a:cubicBezTo>
                  <a:pt x="13650" y="1969"/>
                  <a:pt x="14821" y="2698"/>
                  <a:pt x="15518" y="4091"/>
                </a:cubicBezTo>
                <a:cubicBezTo>
                  <a:pt x="16215" y="5548"/>
                  <a:pt x="16183" y="7322"/>
                  <a:pt x="15867" y="8842"/>
                </a:cubicBezTo>
                <a:cubicBezTo>
                  <a:pt x="15138" y="12230"/>
                  <a:pt x="12795" y="15777"/>
                  <a:pt x="9438" y="16759"/>
                </a:cubicBezTo>
                <a:cubicBezTo>
                  <a:pt x="8916" y="16915"/>
                  <a:pt x="8379" y="16991"/>
                  <a:pt x="7845" y="16991"/>
                </a:cubicBezTo>
                <a:cubicBezTo>
                  <a:pt x="6432" y="16991"/>
                  <a:pt x="5030" y="16466"/>
                  <a:pt x="3927" y="15524"/>
                </a:cubicBezTo>
                <a:cubicBezTo>
                  <a:pt x="2186" y="14035"/>
                  <a:pt x="1520" y="11628"/>
                  <a:pt x="1615" y="9348"/>
                </a:cubicBezTo>
                <a:cubicBezTo>
                  <a:pt x="1710" y="7227"/>
                  <a:pt x="2566" y="4978"/>
                  <a:pt x="4086" y="3521"/>
                </a:cubicBezTo>
                <a:cubicBezTo>
                  <a:pt x="5511" y="2159"/>
                  <a:pt x="7569" y="893"/>
                  <a:pt x="9533" y="734"/>
                </a:cubicBezTo>
                <a:cubicBezTo>
                  <a:pt x="9629" y="727"/>
                  <a:pt x="9725" y="723"/>
                  <a:pt x="9818" y="723"/>
                </a:cubicBezTo>
                <a:close/>
                <a:moveTo>
                  <a:pt x="9785" y="0"/>
                </a:moveTo>
                <a:cubicBezTo>
                  <a:pt x="7476" y="0"/>
                  <a:pt x="4451" y="2014"/>
                  <a:pt x="3231" y="3331"/>
                </a:cubicBezTo>
                <a:cubicBezTo>
                  <a:pt x="285" y="6435"/>
                  <a:pt x="0" y="12135"/>
                  <a:pt x="2724" y="15460"/>
                </a:cubicBezTo>
                <a:cubicBezTo>
                  <a:pt x="3989" y="16967"/>
                  <a:pt x="5942" y="17843"/>
                  <a:pt x="7874" y="17843"/>
                </a:cubicBezTo>
                <a:cubicBezTo>
                  <a:pt x="7973" y="17843"/>
                  <a:pt x="8072" y="17840"/>
                  <a:pt x="8171" y="17836"/>
                </a:cubicBezTo>
                <a:cubicBezTo>
                  <a:pt x="9881" y="17772"/>
                  <a:pt x="11465" y="16949"/>
                  <a:pt x="12763" y="15840"/>
                </a:cubicBezTo>
                <a:cubicBezTo>
                  <a:pt x="15392" y="13624"/>
                  <a:pt x="17165" y="9855"/>
                  <a:pt x="17038" y="6308"/>
                </a:cubicBezTo>
                <a:cubicBezTo>
                  <a:pt x="16912" y="3268"/>
                  <a:pt x="14916" y="766"/>
                  <a:pt x="11908" y="481"/>
                </a:cubicBezTo>
                <a:cubicBezTo>
                  <a:pt x="11781" y="481"/>
                  <a:pt x="11655" y="513"/>
                  <a:pt x="11591" y="608"/>
                </a:cubicBezTo>
                <a:cubicBezTo>
                  <a:pt x="11097" y="179"/>
                  <a:pt x="10473" y="0"/>
                  <a:pt x="9785" y="0"/>
                </a:cubicBezTo>
                <a:close/>
              </a:path>
            </a:pathLst>
          </a:custGeom>
          <a:solidFill>
            <a:srgbClr val="73A4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ea typeface="Fira Sans"/>
                <a:cs typeface="Fira Sans"/>
                <a:sym typeface="Fira Sans"/>
              </a:rPr>
              <a:t>5</a:t>
            </a:r>
            <a:endParaRPr sz="1800">
              <a:ea typeface="Fira Sans"/>
              <a:cs typeface="Fira Sans"/>
              <a:sym typeface="Fira Sans"/>
            </a:endParaRPr>
          </a:p>
        </p:txBody>
      </p:sp>
      <p:sp>
        <p:nvSpPr>
          <p:cNvPr id="37" name="Google Shape;196;p29">
            <a:extLst>
              <a:ext uri="{FF2B5EF4-FFF2-40B4-BE49-F238E27FC236}">
                <a16:creationId xmlns:a16="http://schemas.microsoft.com/office/drawing/2014/main" id="{05499FBA-0E7C-5D01-EF90-87BFFDA78357}"/>
              </a:ext>
            </a:extLst>
          </p:cNvPr>
          <p:cNvSpPr/>
          <p:nvPr/>
        </p:nvSpPr>
        <p:spPr>
          <a:xfrm>
            <a:off x="8324435" y="4806085"/>
            <a:ext cx="744228" cy="898668"/>
          </a:xfrm>
          <a:custGeom>
            <a:avLst/>
            <a:gdLst/>
            <a:ahLst/>
            <a:cxnLst/>
            <a:rect l="l" t="t" r="r" b="b"/>
            <a:pathLst>
              <a:path w="14695" h="16300" extrusionOk="0">
                <a:moveTo>
                  <a:pt x="8285" y="0"/>
                </a:moveTo>
                <a:cubicBezTo>
                  <a:pt x="8196" y="0"/>
                  <a:pt x="8105" y="4"/>
                  <a:pt x="8013" y="11"/>
                </a:cubicBezTo>
                <a:cubicBezTo>
                  <a:pt x="6049" y="201"/>
                  <a:pt x="3991" y="1436"/>
                  <a:pt x="2566" y="2798"/>
                </a:cubicBezTo>
                <a:cubicBezTo>
                  <a:pt x="1014" y="4255"/>
                  <a:pt x="190" y="6503"/>
                  <a:pt x="95" y="8657"/>
                </a:cubicBezTo>
                <a:cubicBezTo>
                  <a:pt x="0" y="10937"/>
                  <a:pt x="666" y="13312"/>
                  <a:pt x="2407" y="14832"/>
                </a:cubicBezTo>
                <a:cubicBezTo>
                  <a:pt x="3510" y="15774"/>
                  <a:pt x="4912" y="16299"/>
                  <a:pt x="6325" y="16299"/>
                </a:cubicBezTo>
                <a:cubicBezTo>
                  <a:pt x="6859" y="16299"/>
                  <a:pt x="7396" y="16224"/>
                  <a:pt x="7918" y="16067"/>
                </a:cubicBezTo>
                <a:cubicBezTo>
                  <a:pt x="11243" y="15054"/>
                  <a:pt x="13618" y="11507"/>
                  <a:pt x="14347" y="8119"/>
                </a:cubicBezTo>
                <a:cubicBezTo>
                  <a:pt x="14663" y="6599"/>
                  <a:pt x="14695" y="4825"/>
                  <a:pt x="13998" y="3400"/>
                </a:cubicBezTo>
                <a:cubicBezTo>
                  <a:pt x="13301" y="1975"/>
                  <a:pt x="12130" y="1246"/>
                  <a:pt x="10736" y="803"/>
                </a:cubicBezTo>
                <a:lnTo>
                  <a:pt x="10736" y="803"/>
                </a:lnTo>
                <a:cubicBezTo>
                  <a:pt x="10831" y="993"/>
                  <a:pt x="10926" y="1215"/>
                  <a:pt x="10990" y="1436"/>
                </a:cubicBezTo>
                <a:cubicBezTo>
                  <a:pt x="11046" y="1625"/>
                  <a:pt x="10900" y="1747"/>
                  <a:pt x="10753" y="1747"/>
                </a:cubicBezTo>
                <a:cubicBezTo>
                  <a:pt x="10653" y="1747"/>
                  <a:pt x="10553" y="1691"/>
                  <a:pt x="10515" y="1563"/>
                </a:cubicBezTo>
                <a:cubicBezTo>
                  <a:pt x="10135" y="513"/>
                  <a:pt x="9326" y="0"/>
                  <a:pt x="8285" y="0"/>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7;p29">
            <a:extLst>
              <a:ext uri="{FF2B5EF4-FFF2-40B4-BE49-F238E27FC236}">
                <a16:creationId xmlns:a16="http://schemas.microsoft.com/office/drawing/2014/main" id="{357832B0-9A63-F611-3C5A-3621EDE91B7D}"/>
              </a:ext>
            </a:extLst>
          </p:cNvPr>
          <p:cNvSpPr/>
          <p:nvPr/>
        </p:nvSpPr>
        <p:spPr>
          <a:xfrm>
            <a:off x="8324435" y="4806085"/>
            <a:ext cx="744228" cy="898668"/>
          </a:xfrm>
          <a:custGeom>
            <a:avLst/>
            <a:gdLst/>
            <a:ahLst/>
            <a:cxnLst/>
            <a:rect l="l" t="t" r="r" b="b"/>
            <a:pathLst>
              <a:path w="14695" h="16300" extrusionOk="0">
                <a:moveTo>
                  <a:pt x="8285" y="0"/>
                </a:moveTo>
                <a:cubicBezTo>
                  <a:pt x="8196" y="0"/>
                  <a:pt x="8105" y="4"/>
                  <a:pt x="8013" y="11"/>
                </a:cubicBezTo>
                <a:cubicBezTo>
                  <a:pt x="6049" y="201"/>
                  <a:pt x="3991" y="1436"/>
                  <a:pt x="2566" y="2798"/>
                </a:cubicBezTo>
                <a:cubicBezTo>
                  <a:pt x="1014" y="4255"/>
                  <a:pt x="190" y="6503"/>
                  <a:pt x="95" y="8657"/>
                </a:cubicBezTo>
                <a:cubicBezTo>
                  <a:pt x="0" y="10937"/>
                  <a:pt x="666" y="13312"/>
                  <a:pt x="2407" y="14832"/>
                </a:cubicBezTo>
                <a:cubicBezTo>
                  <a:pt x="3510" y="15774"/>
                  <a:pt x="4912" y="16299"/>
                  <a:pt x="6325" y="16299"/>
                </a:cubicBezTo>
                <a:cubicBezTo>
                  <a:pt x="6859" y="16299"/>
                  <a:pt x="7396" y="16224"/>
                  <a:pt x="7918" y="16067"/>
                </a:cubicBezTo>
                <a:cubicBezTo>
                  <a:pt x="11243" y="15054"/>
                  <a:pt x="13618" y="11507"/>
                  <a:pt x="14347" y="8119"/>
                </a:cubicBezTo>
                <a:cubicBezTo>
                  <a:pt x="14663" y="6599"/>
                  <a:pt x="14695" y="4825"/>
                  <a:pt x="13998" y="3400"/>
                </a:cubicBezTo>
                <a:cubicBezTo>
                  <a:pt x="13301" y="1975"/>
                  <a:pt x="12130" y="1246"/>
                  <a:pt x="10736" y="803"/>
                </a:cubicBezTo>
                <a:lnTo>
                  <a:pt x="10736" y="803"/>
                </a:lnTo>
                <a:cubicBezTo>
                  <a:pt x="10831" y="993"/>
                  <a:pt x="10926" y="1215"/>
                  <a:pt x="10990" y="1436"/>
                </a:cubicBezTo>
                <a:cubicBezTo>
                  <a:pt x="11046" y="1625"/>
                  <a:pt x="10900" y="1747"/>
                  <a:pt x="10753" y="1747"/>
                </a:cubicBezTo>
                <a:cubicBezTo>
                  <a:pt x="10653" y="1747"/>
                  <a:pt x="10553" y="1691"/>
                  <a:pt x="10515" y="1563"/>
                </a:cubicBezTo>
                <a:cubicBezTo>
                  <a:pt x="10135" y="513"/>
                  <a:pt x="9326"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8;p29">
            <a:extLst>
              <a:ext uri="{FF2B5EF4-FFF2-40B4-BE49-F238E27FC236}">
                <a16:creationId xmlns:a16="http://schemas.microsoft.com/office/drawing/2014/main" id="{9FC14192-3346-6E78-0DA8-A719758E48DB}"/>
              </a:ext>
            </a:extLst>
          </p:cNvPr>
          <p:cNvSpPr/>
          <p:nvPr/>
        </p:nvSpPr>
        <p:spPr>
          <a:xfrm>
            <a:off x="9927396" y="4754815"/>
            <a:ext cx="869322" cy="983021"/>
          </a:xfrm>
          <a:custGeom>
            <a:avLst/>
            <a:gdLst/>
            <a:ahLst/>
            <a:cxnLst/>
            <a:rect l="l" t="t" r="r" b="b"/>
            <a:pathLst>
              <a:path w="17165" h="17830" extrusionOk="0">
                <a:moveTo>
                  <a:pt x="9818" y="710"/>
                </a:moveTo>
                <a:cubicBezTo>
                  <a:pt x="10853" y="710"/>
                  <a:pt x="11657" y="1198"/>
                  <a:pt x="12035" y="2273"/>
                </a:cubicBezTo>
                <a:cubicBezTo>
                  <a:pt x="12073" y="2401"/>
                  <a:pt x="12173" y="2457"/>
                  <a:pt x="12273" y="2457"/>
                </a:cubicBezTo>
                <a:cubicBezTo>
                  <a:pt x="12420" y="2457"/>
                  <a:pt x="12566" y="2335"/>
                  <a:pt x="12510" y="2146"/>
                </a:cubicBezTo>
                <a:cubicBezTo>
                  <a:pt x="12446" y="1925"/>
                  <a:pt x="12351" y="1703"/>
                  <a:pt x="12288" y="1513"/>
                </a:cubicBezTo>
                <a:lnTo>
                  <a:pt x="12288" y="1513"/>
                </a:lnTo>
                <a:cubicBezTo>
                  <a:pt x="13650" y="1956"/>
                  <a:pt x="14821" y="2685"/>
                  <a:pt x="15518" y="4078"/>
                </a:cubicBezTo>
                <a:cubicBezTo>
                  <a:pt x="16215" y="5535"/>
                  <a:pt x="16183" y="7309"/>
                  <a:pt x="15867" y="8829"/>
                </a:cubicBezTo>
                <a:cubicBezTo>
                  <a:pt x="15138" y="12217"/>
                  <a:pt x="12795" y="15764"/>
                  <a:pt x="9438" y="16777"/>
                </a:cubicBezTo>
                <a:cubicBezTo>
                  <a:pt x="8920" y="16924"/>
                  <a:pt x="8388" y="16996"/>
                  <a:pt x="7857" y="16996"/>
                </a:cubicBezTo>
                <a:cubicBezTo>
                  <a:pt x="6440" y="16996"/>
                  <a:pt x="5033" y="16487"/>
                  <a:pt x="3927" y="15542"/>
                </a:cubicBezTo>
                <a:cubicBezTo>
                  <a:pt x="2186" y="14022"/>
                  <a:pt x="1520" y="11615"/>
                  <a:pt x="1615" y="9335"/>
                </a:cubicBezTo>
                <a:cubicBezTo>
                  <a:pt x="1710" y="7213"/>
                  <a:pt x="2566" y="4965"/>
                  <a:pt x="4086" y="3508"/>
                </a:cubicBezTo>
                <a:cubicBezTo>
                  <a:pt x="5511" y="2146"/>
                  <a:pt x="7569" y="911"/>
                  <a:pt x="9533" y="721"/>
                </a:cubicBezTo>
                <a:cubicBezTo>
                  <a:pt x="9629" y="714"/>
                  <a:pt x="9725" y="710"/>
                  <a:pt x="9818" y="710"/>
                </a:cubicBezTo>
                <a:close/>
                <a:moveTo>
                  <a:pt x="9795" y="0"/>
                </a:moveTo>
                <a:cubicBezTo>
                  <a:pt x="7485" y="0"/>
                  <a:pt x="4452" y="1999"/>
                  <a:pt x="3231" y="3318"/>
                </a:cubicBezTo>
                <a:cubicBezTo>
                  <a:pt x="285" y="6422"/>
                  <a:pt x="0" y="12122"/>
                  <a:pt x="2724" y="15447"/>
                </a:cubicBezTo>
                <a:cubicBezTo>
                  <a:pt x="3989" y="16954"/>
                  <a:pt x="5942" y="17830"/>
                  <a:pt x="7874" y="17830"/>
                </a:cubicBezTo>
                <a:cubicBezTo>
                  <a:pt x="7973" y="17830"/>
                  <a:pt x="8072" y="17827"/>
                  <a:pt x="8171" y="17823"/>
                </a:cubicBezTo>
                <a:cubicBezTo>
                  <a:pt x="9881" y="17759"/>
                  <a:pt x="11465" y="16936"/>
                  <a:pt x="12763" y="15859"/>
                </a:cubicBezTo>
                <a:cubicBezTo>
                  <a:pt x="15392" y="13611"/>
                  <a:pt x="17165" y="9842"/>
                  <a:pt x="17038" y="6295"/>
                </a:cubicBezTo>
                <a:cubicBezTo>
                  <a:pt x="16912" y="3255"/>
                  <a:pt x="14916" y="753"/>
                  <a:pt x="11908" y="468"/>
                </a:cubicBezTo>
                <a:cubicBezTo>
                  <a:pt x="11781" y="468"/>
                  <a:pt x="11655" y="500"/>
                  <a:pt x="11591" y="595"/>
                </a:cubicBezTo>
                <a:cubicBezTo>
                  <a:pt x="11099" y="175"/>
                  <a:pt x="10479" y="0"/>
                  <a:pt x="9795" y="0"/>
                </a:cubicBezTo>
                <a:close/>
              </a:path>
            </a:pathLst>
          </a:custGeom>
          <a:solidFill>
            <a:srgbClr val="F4D6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ea typeface="Fira Sans"/>
                <a:cs typeface="Fira Sans"/>
                <a:sym typeface="Fira Sans"/>
              </a:rPr>
              <a:t>6</a:t>
            </a:r>
            <a:endParaRPr sz="1800">
              <a:ea typeface="Fira Sans"/>
              <a:cs typeface="Fira Sans"/>
              <a:sym typeface="Fira Sans"/>
            </a:endParaRPr>
          </a:p>
        </p:txBody>
      </p:sp>
      <p:sp>
        <p:nvSpPr>
          <p:cNvPr id="40" name="Google Shape;199;p29">
            <a:extLst>
              <a:ext uri="{FF2B5EF4-FFF2-40B4-BE49-F238E27FC236}">
                <a16:creationId xmlns:a16="http://schemas.microsoft.com/office/drawing/2014/main" id="{E46B248C-6A5D-B517-AAAA-B6F8D2B18A90}"/>
              </a:ext>
            </a:extLst>
          </p:cNvPr>
          <p:cNvSpPr txBox="1"/>
          <p:nvPr/>
        </p:nvSpPr>
        <p:spPr>
          <a:xfrm>
            <a:off x="2565668" y="2517824"/>
            <a:ext cx="3176847" cy="49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b="1"/>
              <a:t>Assessing Algorithm Performance</a:t>
            </a:r>
            <a:endParaRPr lang="en-IN" sz="1500" b="1">
              <a:ea typeface="Fira Sans Medium"/>
              <a:cs typeface="Fira Sans Medium"/>
              <a:sym typeface="Fira Sans Medium"/>
            </a:endParaRPr>
          </a:p>
        </p:txBody>
      </p:sp>
      <p:sp>
        <p:nvSpPr>
          <p:cNvPr id="42" name="Google Shape;201;p29">
            <a:extLst>
              <a:ext uri="{FF2B5EF4-FFF2-40B4-BE49-F238E27FC236}">
                <a16:creationId xmlns:a16="http://schemas.microsoft.com/office/drawing/2014/main" id="{014F8FEB-1F1F-0ECA-905D-BE39D3A9C582}"/>
              </a:ext>
            </a:extLst>
          </p:cNvPr>
          <p:cNvSpPr txBox="1"/>
          <p:nvPr/>
        </p:nvSpPr>
        <p:spPr>
          <a:xfrm>
            <a:off x="2512885" y="3628198"/>
            <a:ext cx="3176847" cy="49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500">
                <a:ea typeface="Fira Sans Medium"/>
                <a:cs typeface="Fira Sans Medium"/>
                <a:sym typeface="Fira Sans Medium"/>
              </a:rPr>
              <a:t>Model Selection</a:t>
            </a:r>
            <a:endParaRPr sz="1500">
              <a:ea typeface="Fira Sans Medium"/>
              <a:cs typeface="Fira Sans Medium"/>
              <a:sym typeface="Fira Sans Medium"/>
            </a:endParaRPr>
          </a:p>
        </p:txBody>
      </p:sp>
      <p:sp>
        <p:nvSpPr>
          <p:cNvPr id="43" name="Google Shape;202;p29">
            <a:extLst>
              <a:ext uri="{FF2B5EF4-FFF2-40B4-BE49-F238E27FC236}">
                <a16:creationId xmlns:a16="http://schemas.microsoft.com/office/drawing/2014/main" id="{208E075E-A66A-85A6-B7A9-A5B35720F478}"/>
              </a:ext>
            </a:extLst>
          </p:cNvPr>
          <p:cNvSpPr txBox="1"/>
          <p:nvPr/>
        </p:nvSpPr>
        <p:spPr>
          <a:xfrm>
            <a:off x="2614591" y="3899532"/>
            <a:ext cx="2380073" cy="6693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ea typeface="Roboto"/>
                <a:cs typeface="Roboto"/>
                <a:sym typeface="Roboto"/>
              </a:rPr>
              <a:t>Optimal parameter tuning</a:t>
            </a:r>
          </a:p>
          <a:p>
            <a:pPr marL="0" lvl="0" indent="0" algn="l" rtl="0">
              <a:spcBef>
                <a:spcPts val="0"/>
              </a:spcBef>
              <a:spcAft>
                <a:spcPts val="0"/>
              </a:spcAft>
              <a:buNone/>
            </a:pPr>
            <a:r>
              <a:rPr lang="en-US" sz="1200">
                <a:ea typeface="Roboto"/>
                <a:cs typeface="Roboto"/>
                <a:sym typeface="Roboto"/>
              </a:rPr>
              <a:t>Choosing the right algorithm</a:t>
            </a:r>
            <a:endParaRPr sz="1200">
              <a:ea typeface="Roboto"/>
              <a:cs typeface="Roboto"/>
              <a:sym typeface="Roboto"/>
            </a:endParaRPr>
          </a:p>
        </p:txBody>
      </p:sp>
      <p:sp>
        <p:nvSpPr>
          <p:cNvPr id="44" name="Google Shape;203;p29">
            <a:extLst>
              <a:ext uri="{FF2B5EF4-FFF2-40B4-BE49-F238E27FC236}">
                <a16:creationId xmlns:a16="http://schemas.microsoft.com/office/drawing/2014/main" id="{7C6D0709-4221-40F6-1229-E7C3BB6C46F3}"/>
              </a:ext>
            </a:extLst>
          </p:cNvPr>
          <p:cNvSpPr txBox="1"/>
          <p:nvPr/>
        </p:nvSpPr>
        <p:spPr>
          <a:xfrm>
            <a:off x="2451455" y="4786607"/>
            <a:ext cx="3176847" cy="49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500">
                <a:ea typeface="Fira Sans Medium"/>
                <a:cs typeface="Fira Sans Medium"/>
                <a:sym typeface="Fira Sans Medium"/>
              </a:rPr>
              <a:t>Understanding Data Structure</a:t>
            </a:r>
            <a:endParaRPr sz="1500">
              <a:ea typeface="Fira Sans Medium"/>
              <a:cs typeface="Fira Sans Medium"/>
              <a:sym typeface="Fira Sans Medium"/>
            </a:endParaRPr>
          </a:p>
        </p:txBody>
      </p:sp>
      <p:sp>
        <p:nvSpPr>
          <p:cNvPr id="45" name="Google Shape;204;p29">
            <a:extLst>
              <a:ext uri="{FF2B5EF4-FFF2-40B4-BE49-F238E27FC236}">
                <a16:creationId xmlns:a16="http://schemas.microsoft.com/office/drawing/2014/main" id="{5AB2BE3F-716E-ACD4-99D6-6B30D7B8A7F4}"/>
              </a:ext>
            </a:extLst>
          </p:cNvPr>
          <p:cNvSpPr txBox="1"/>
          <p:nvPr/>
        </p:nvSpPr>
        <p:spPr>
          <a:xfrm>
            <a:off x="2570185" y="5130354"/>
            <a:ext cx="3176847" cy="6693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a:ea typeface="Roboto"/>
                <a:cs typeface="Roboto"/>
                <a:sym typeface="Roboto"/>
              </a:rPr>
              <a:t>Insight into data</a:t>
            </a:r>
          </a:p>
          <a:p>
            <a:pPr marL="0" lvl="0" indent="0" algn="l" rtl="0">
              <a:spcBef>
                <a:spcPts val="0"/>
              </a:spcBef>
              <a:spcAft>
                <a:spcPts val="0"/>
              </a:spcAft>
              <a:buNone/>
            </a:pPr>
            <a:r>
              <a:rPr lang="en-IN" sz="1200">
                <a:ea typeface="Roboto"/>
                <a:cs typeface="Roboto"/>
                <a:sym typeface="Roboto"/>
              </a:rPr>
              <a:t>Data quality</a:t>
            </a:r>
            <a:endParaRPr sz="1200">
              <a:ea typeface="Roboto"/>
              <a:cs typeface="Roboto"/>
              <a:sym typeface="Roboto"/>
            </a:endParaRPr>
          </a:p>
        </p:txBody>
      </p:sp>
      <p:sp>
        <p:nvSpPr>
          <p:cNvPr id="46" name="Google Shape;205;p29">
            <a:extLst>
              <a:ext uri="{FF2B5EF4-FFF2-40B4-BE49-F238E27FC236}">
                <a16:creationId xmlns:a16="http://schemas.microsoft.com/office/drawing/2014/main" id="{78D07658-FF88-1964-F092-030298600F00}"/>
              </a:ext>
            </a:extLst>
          </p:cNvPr>
          <p:cNvSpPr txBox="1"/>
          <p:nvPr/>
        </p:nvSpPr>
        <p:spPr>
          <a:xfrm>
            <a:off x="6413128" y="2508293"/>
            <a:ext cx="3176847" cy="49130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500">
                <a:ea typeface="Fira Sans Medium"/>
                <a:cs typeface="Fira Sans Medium"/>
                <a:sym typeface="Fira Sans Medium"/>
              </a:rPr>
              <a:t>Improving Model Robustness</a:t>
            </a:r>
            <a:endParaRPr sz="1500">
              <a:ea typeface="Fira Sans Medium"/>
              <a:cs typeface="Fira Sans Medium"/>
              <a:sym typeface="Fira Sans Medium"/>
            </a:endParaRPr>
          </a:p>
        </p:txBody>
      </p:sp>
      <p:sp>
        <p:nvSpPr>
          <p:cNvPr id="47" name="Google Shape;206;p29">
            <a:extLst>
              <a:ext uri="{FF2B5EF4-FFF2-40B4-BE49-F238E27FC236}">
                <a16:creationId xmlns:a16="http://schemas.microsoft.com/office/drawing/2014/main" id="{D934CDCD-B50C-AD0D-77A6-BD44BD3C497E}"/>
              </a:ext>
            </a:extLst>
          </p:cNvPr>
          <p:cNvSpPr txBox="1"/>
          <p:nvPr/>
        </p:nvSpPr>
        <p:spPr>
          <a:xfrm>
            <a:off x="6413128" y="2793340"/>
            <a:ext cx="3176847" cy="66939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200">
                <a:ea typeface="Roboto"/>
                <a:cs typeface="Roboto"/>
                <a:sym typeface="Roboto"/>
              </a:rPr>
              <a:t>Error identification</a:t>
            </a:r>
          </a:p>
          <a:p>
            <a:pPr marL="0" lvl="0" indent="0" algn="r" rtl="0">
              <a:spcBef>
                <a:spcPts val="0"/>
              </a:spcBef>
              <a:spcAft>
                <a:spcPts val="0"/>
              </a:spcAft>
              <a:buNone/>
            </a:pPr>
            <a:r>
              <a:rPr lang="en-IN" sz="1200">
                <a:ea typeface="Roboto"/>
                <a:cs typeface="Roboto"/>
                <a:sym typeface="Roboto"/>
              </a:rPr>
              <a:t>Model validation</a:t>
            </a:r>
            <a:endParaRPr sz="1200">
              <a:ea typeface="Roboto"/>
              <a:cs typeface="Roboto"/>
              <a:sym typeface="Roboto"/>
            </a:endParaRPr>
          </a:p>
        </p:txBody>
      </p:sp>
      <p:sp>
        <p:nvSpPr>
          <p:cNvPr id="48" name="Google Shape;207;p29">
            <a:extLst>
              <a:ext uri="{FF2B5EF4-FFF2-40B4-BE49-F238E27FC236}">
                <a16:creationId xmlns:a16="http://schemas.microsoft.com/office/drawing/2014/main" id="{74530A37-EB5E-7037-B46B-C9EF08309980}"/>
              </a:ext>
            </a:extLst>
          </p:cNvPr>
          <p:cNvSpPr txBox="1"/>
          <p:nvPr/>
        </p:nvSpPr>
        <p:spPr>
          <a:xfrm>
            <a:off x="6479293" y="3737563"/>
            <a:ext cx="3176847" cy="49130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500">
                <a:ea typeface="Fira Sans Medium"/>
                <a:cs typeface="Fira Sans Medium"/>
                <a:sym typeface="Fira Sans Medium"/>
              </a:rPr>
              <a:t>Guiding Model Development</a:t>
            </a:r>
            <a:endParaRPr sz="1500">
              <a:ea typeface="Fira Sans Medium"/>
              <a:cs typeface="Fira Sans Medium"/>
              <a:sym typeface="Fira Sans Medium"/>
            </a:endParaRPr>
          </a:p>
        </p:txBody>
      </p:sp>
      <p:sp>
        <p:nvSpPr>
          <p:cNvPr id="49" name="Google Shape;208;p29">
            <a:extLst>
              <a:ext uri="{FF2B5EF4-FFF2-40B4-BE49-F238E27FC236}">
                <a16:creationId xmlns:a16="http://schemas.microsoft.com/office/drawing/2014/main" id="{964BF9AC-0ED3-B3F7-FA8D-BD1D74B38E25}"/>
              </a:ext>
            </a:extLst>
          </p:cNvPr>
          <p:cNvSpPr txBox="1"/>
          <p:nvPr/>
        </p:nvSpPr>
        <p:spPr>
          <a:xfrm>
            <a:off x="6730475" y="3997642"/>
            <a:ext cx="2902631" cy="66939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200">
                <a:ea typeface="Roboto"/>
                <a:cs typeface="Roboto"/>
                <a:sym typeface="Roboto"/>
              </a:rPr>
              <a:t>Development feedback</a:t>
            </a:r>
          </a:p>
          <a:p>
            <a:pPr marL="0" lvl="0" indent="0" algn="r" rtl="0">
              <a:spcBef>
                <a:spcPts val="0"/>
              </a:spcBef>
              <a:spcAft>
                <a:spcPts val="0"/>
              </a:spcAft>
              <a:buNone/>
            </a:pPr>
            <a:r>
              <a:rPr lang="en-IN" sz="1200">
                <a:ea typeface="Roboto"/>
                <a:cs typeface="Roboto"/>
                <a:sym typeface="Roboto"/>
              </a:rPr>
              <a:t>Iterative improvement</a:t>
            </a:r>
            <a:endParaRPr sz="1200">
              <a:ea typeface="Roboto"/>
              <a:cs typeface="Roboto"/>
              <a:sym typeface="Roboto"/>
            </a:endParaRPr>
          </a:p>
        </p:txBody>
      </p:sp>
      <p:sp>
        <p:nvSpPr>
          <p:cNvPr id="50" name="Google Shape;209;p29">
            <a:extLst>
              <a:ext uri="{FF2B5EF4-FFF2-40B4-BE49-F238E27FC236}">
                <a16:creationId xmlns:a16="http://schemas.microsoft.com/office/drawing/2014/main" id="{9E8476BE-4DF3-D071-897B-98C780E7EB6B}"/>
              </a:ext>
            </a:extLst>
          </p:cNvPr>
          <p:cNvSpPr txBox="1"/>
          <p:nvPr/>
        </p:nvSpPr>
        <p:spPr>
          <a:xfrm>
            <a:off x="6687344" y="4875054"/>
            <a:ext cx="3176847" cy="49130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500">
                <a:ea typeface="Fira Sans Medium"/>
                <a:cs typeface="Fira Sans Medium"/>
                <a:sym typeface="Fira Sans Medium"/>
              </a:rPr>
              <a:t>Interpretability and Explainability</a:t>
            </a:r>
            <a:endParaRPr sz="1500">
              <a:ea typeface="Fira Sans Medium"/>
              <a:cs typeface="Fira Sans Medium"/>
              <a:sym typeface="Fira Sans Medium"/>
            </a:endParaRPr>
          </a:p>
        </p:txBody>
      </p:sp>
      <p:sp>
        <p:nvSpPr>
          <p:cNvPr id="51" name="Google Shape;210;p29">
            <a:extLst>
              <a:ext uri="{FF2B5EF4-FFF2-40B4-BE49-F238E27FC236}">
                <a16:creationId xmlns:a16="http://schemas.microsoft.com/office/drawing/2014/main" id="{2335D8CD-0BDF-C801-89BB-F9038FEAA691}"/>
              </a:ext>
            </a:extLst>
          </p:cNvPr>
          <p:cNvSpPr txBox="1"/>
          <p:nvPr/>
        </p:nvSpPr>
        <p:spPr>
          <a:xfrm>
            <a:off x="6456259" y="5149344"/>
            <a:ext cx="3176847" cy="66939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a:ea typeface="Roboto"/>
                <a:cs typeface="Roboto"/>
                <a:sym typeface="Roboto"/>
              </a:rPr>
              <a:t>Clarity on model output</a:t>
            </a:r>
          </a:p>
          <a:p>
            <a:pPr marL="0" lvl="0" indent="0" algn="r" rtl="0">
              <a:spcBef>
                <a:spcPts val="0"/>
              </a:spcBef>
              <a:spcAft>
                <a:spcPts val="0"/>
              </a:spcAft>
              <a:buNone/>
            </a:pPr>
            <a:r>
              <a:rPr lang="en-US" sz="1200">
                <a:ea typeface="Roboto"/>
                <a:cs typeface="Roboto"/>
                <a:sym typeface="Roboto"/>
              </a:rPr>
              <a:t>Communicating results</a:t>
            </a:r>
            <a:endParaRPr sz="1200">
              <a:ea typeface="Roboto"/>
              <a:cs typeface="Roboto"/>
              <a:sym typeface="Roboto"/>
            </a:endParaRPr>
          </a:p>
        </p:txBody>
      </p:sp>
      <p:sp>
        <p:nvSpPr>
          <p:cNvPr id="54" name="Google Shape;202;p29">
            <a:extLst>
              <a:ext uri="{FF2B5EF4-FFF2-40B4-BE49-F238E27FC236}">
                <a16:creationId xmlns:a16="http://schemas.microsoft.com/office/drawing/2014/main" id="{D879B6F5-6284-EC90-954D-E1DBFED88372}"/>
              </a:ext>
            </a:extLst>
          </p:cNvPr>
          <p:cNvSpPr txBox="1"/>
          <p:nvPr/>
        </p:nvSpPr>
        <p:spPr>
          <a:xfrm>
            <a:off x="2587439" y="2822521"/>
            <a:ext cx="3477911" cy="6693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ea typeface="Roboto"/>
                <a:cs typeface="Roboto"/>
                <a:sym typeface="Roboto"/>
              </a:rPr>
              <a:t>Quantitative evaluation</a:t>
            </a:r>
          </a:p>
          <a:p>
            <a:pPr marL="0" lvl="0" indent="0" algn="l" rtl="0">
              <a:spcBef>
                <a:spcPts val="0"/>
              </a:spcBef>
              <a:spcAft>
                <a:spcPts val="0"/>
              </a:spcAft>
              <a:buNone/>
            </a:pPr>
            <a:r>
              <a:rPr lang="en-US" sz="1200">
                <a:ea typeface="Roboto"/>
                <a:cs typeface="Roboto"/>
                <a:sym typeface="Roboto"/>
              </a:rPr>
              <a:t>Benchmarking</a:t>
            </a:r>
            <a:endParaRPr sz="1200">
              <a:ea typeface="Roboto"/>
              <a:cs typeface="Roboto"/>
              <a:sym typeface="Roboto"/>
            </a:endParaRPr>
          </a:p>
        </p:txBody>
      </p:sp>
    </p:spTree>
    <p:extLst>
      <p:ext uri="{BB962C8B-B14F-4D97-AF65-F5344CB8AC3E}">
        <p14:creationId xmlns:p14="http://schemas.microsoft.com/office/powerpoint/2010/main" val="4263178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3364" cy="568482"/>
          </a:xfrm>
        </p:spPr>
        <p:txBody>
          <a:bodyPr vert="horz" lIns="91440" tIns="45720" rIns="91440" bIns="45720" rtlCol="0">
            <a:noAutofit/>
          </a:bodyPr>
          <a:lstStyle/>
          <a:p>
            <a:pPr marL="0" indent="0">
              <a:lnSpc>
                <a:spcPct val="100000"/>
              </a:lnSpc>
              <a:buNone/>
            </a:pPr>
            <a:r>
              <a:rPr lang="en-US">
                <a:solidFill>
                  <a:srgbClr val="5583D1"/>
                </a:solidFill>
                <a:latin typeface="+mn-lt"/>
              </a:rPr>
              <a:t>Real-world examples</a:t>
            </a:r>
            <a:endParaRPr lang="en-US">
              <a:solidFill>
                <a:srgbClr val="242424"/>
              </a:solidFill>
              <a:cs typeface="Calibri" panose="020F0502020204030204" pitchFamily="34" charset="0"/>
            </a:endParaRPr>
          </a:p>
          <a:p>
            <a:pPr marL="1766887" lvl="2" indent="-342900" algn="just">
              <a:lnSpc>
                <a:spcPct val="100000"/>
              </a:lnSpc>
              <a:spcBef>
                <a:spcPts val="1000"/>
              </a:spcBef>
            </a:pPr>
            <a:endParaRPr lang="en-US">
              <a:solidFill>
                <a:srgbClr val="242424"/>
              </a:solidFill>
              <a:cs typeface="Calibri" panose="020F0502020204030204" pitchFamily="34" charset="0"/>
            </a:endParaRPr>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5" name="Table 4">
            <a:extLst>
              <a:ext uri="{FF2B5EF4-FFF2-40B4-BE49-F238E27FC236}">
                <a16:creationId xmlns:a16="http://schemas.microsoft.com/office/drawing/2014/main" id="{6EFB61C3-E830-65BF-CB69-B0C49DC94B7B}"/>
              </a:ext>
            </a:extLst>
          </p:cNvPr>
          <p:cNvGraphicFramePr>
            <a:graphicFrameLocks noGrp="1"/>
          </p:cNvGraphicFramePr>
          <p:nvPr>
            <p:extLst>
              <p:ext uri="{D42A27DB-BD31-4B8C-83A1-F6EECF244321}">
                <p14:modId xmlns:p14="http://schemas.microsoft.com/office/powerpoint/2010/main" val="3154941344"/>
              </p:ext>
            </p:extLst>
          </p:nvPr>
        </p:nvGraphicFramePr>
        <p:xfrm>
          <a:off x="604156" y="1850572"/>
          <a:ext cx="11394223" cy="4533098"/>
        </p:xfrm>
        <a:graphic>
          <a:graphicData uri="http://schemas.openxmlformats.org/drawingml/2006/table">
            <a:tbl>
              <a:tblPr firstRow="1" firstCol="1" bandRow="1">
                <a:tableStyleId>{5C22544A-7EE6-4342-B048-85BDC9FD1C3A}</a:tableStyleId>
              </a:tblPr>
              <a:tblGrid>
                <a:gridCol w="3105460">
                  <a:extLst>
                    <a:ext uri="{9D8B030D-6E8A-4147-A177-3AD203B41FA5}">
                      <a16:colId xmlns:a16="http://schemas.microsoft.com/office/drawing/2014/main" val="1538226916"/>
                    </a:ext>
                  </a:extLst>
                </a:gridCol>
                <a:gridCol w="3760432">
                  <a:extLst>
                    <a:ext uri="{9D8B030D-6E8A-4147-A177-3AD203B41FA5}">
                      <a16:colId xmlns:a16="http://schemas.microsoft.com/office/drawing/2014/main" val="881724837"/>
                    </a:ext>
                  </a:extLst>
                </a:gridCol>
                <a:gridCol w="4528331">
                  <a:extLst>
                    <a:ext uri="{9D8B030D-6E8A-4147-A177-3AD203B41FA5}">
                      <a16:colId xmlns:a16="http://schemas.microsoft.com/office/drawing/2014/main" val="2722962860"/>
                    </a:ext>
                  </a:extLst>
                </a:gridCol>
              </a:tblGrid>
              <a:tr h="318343">
                <a:tc>
                  <a:txBody>
                    <a:bodyPr/>
                    <a:lstStyle/>
                    <a:p>
                      <a:pPr algn="ctr">
                        <a:lnSpc>
                          <a:spcPct val="107000"/>
                        </a:lnSpc>
                        <a:spcAft>
                          <a:spcPts val="800"/>
                        </a:spcAft>
                      </a:pPr>
                      <a:r>
                        <a:rPr lang="en-IN" sz="2000" kern="0">
                          <a:effectLst/>
                        </a:rPr>
                        <a:t>Application Area</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gn="ctr">
                        <a:lnSpc>
                          <a:spcPct val="107000"/>
                        </a:lnSpc>
                        <a:spcAft>
                          <a:spcPts val="800"/>
                        </a:spcAft>
                      </a:pPr>
                      <a:r>
                        <a:rPr lang="en-IN" sz="2000" kern="0">
                          <a:effectLst/>
                        </a:rPr>
                        <a:t>Example</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gn="ctr">
                        <a:lnSpc>
                          <a:spcPct val="107000"/>
                        </a:lnSpc>
                        <a:spcAft>
                          <a:spcPts val="800"/>
                        </a:spcAft>
                      </a:pPr>
                      <a:r>
                        <a:rPr lang="en-IN" sz="2000" kern="0">
                          <a:effectLst/>
                        </a:rPr>
                        <a:t>Description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161463725"/>
                  </a:ext>
                </a:extLst>
              </a:tr>
              <a:tr h="690768">
                <a:tc>
                  <a:txBody>
                    <a:bodyPr/>
                    <a:lstStyle/>
                    <a:p>
                      <a:pPr>
                        <a:lnSpc>
                          <a:spcPct val="107000"/>
                        </a:lnSpc>
                        <a:spcAft>
                          <a:spcPts val="800"/>
                        </a:spcAft>
                      </a:pPr>
                      <a:r>
                        <a:rPr lang="en-IN" sz="2000" kern="0">
                          <a:effectLst/>
                        </a:rPr>
                        <a:t>Customer Segmentation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Retail and E-commerce</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Segmenting customers based on purchasing </a:t>
                      </a:r>
                      <a:r>
                        <a:rPr lang="en-IN" sz="1400" kern="0" err="1">
                          <a:effectLst/>
                        </a:rPr>
                        <a:t>behavior</a:t>
                      </a:r>
                      <a:r>
                        <a:rPr lang="en-IN" sz="1400" kern="0">
                          <a:effectLst/>
                        </a:rPr>
                        <a:t> for targeted marketing and personalized recommendations.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886534517"/>
                  </a:ext>
                </a:extLst>
              </a:tr>
              <a:tr h="464248">
                <a:tc>
                  <a:txBody>
                    <a:bodyPr/>
                    <a:lstStyle/>
                    <a:p>
                      <a:pPr>
                        <a:lnSpc>
                          <a:spcPct val="107000"/>
                        </a:lnSpc>
                        <a:spcAft>
                          <a:spcPts val="800"/>
                        </a:spcAft>
                      </a:pPr>
                      <a:r>
                        <a:rPr lang="en-IN" sz="2000" kern="0">
                          <a:effectLst/>
                        </a:rPr>
                        <a:t>Anomaly Detection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Fraud Detection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Identifying unusual transactions that could indicate fraud.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719572217"/>
                  </a:ext>
                </a:extLst>
              </a:tr>
              <a:tr h="464248">
                <a:tc>
                  <a:txBody>
                    <a:bodyPr/>
                    <a:lstStyle/>
                    <a:p>
                      <a:pPr>
                        <a:lnSpc>
                          <a:spcPct val="107000"/>
                        </a:lnSpc>
                      </a:pPr>
                      <a:endParaRPr lang="en-IN" sz="1800" kern="100">
                        <a:effectLst/>
                        <a:latin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Network Security</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Detecting unusual patterns in network traffic for security breaches.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130578773"/>
                  </a:ext>
                </a:extLst>
              </a:tr>
              <a:tr h="574001">
                <a:tc>
                  <a:txBody>
                    <a:bodyPr/>
                    <a:lstStyle/>
                    <a:p>
                      <a:pPr>
                        <a:lnSpc>
                          <a:spcPct val="107000"/>
                        </a:lnSpc>
                        <a:spcAft>
                          <a:spcPts val="800"/>
                        </a:spcAft>
                      </a:pPr>
                      <a:r>
                        <a:rPr lang="en-IN" sz="2000" kern="0">
                          <a:effectLst/>
                        </a:rPr>
                        <a:t>Recommendation Systems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Content-Based Recommendations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Recommending products or content based on user </a:t>
                      </a:r>
                      <a:r>
                        <a:rPr lang="en-IN" sz="1400" kern="0" err="1">
                          <a:effectLst/>
                        </a:rPr>
                        <a:t>behavior</a:t>
                      </a:r>
                      <a:r>
                        <a:rPr lang="en-IN" sz="1400" kern="0">
                          <a:effectLst/>
                        </a:rPr>
                        <a:t> and content features.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837223172"/>
                  </a:ext>
                </a:extLst>
              </a:tr>
              <a:tr h="574001">
                <a:tc>
                  <a:txBody>
                    <a:bodyPr/>
                    <a:lstStyle/>
                    <a:p>
                      <a:pPr>
                        <a:lnSpc>
                          <a:spcPct val="107000"/>
                        </a:lnSpc>
                        <a:spcAft>
                          <a:spcPts val="800"/>
                        </a:spcAft>
                      </a:pPr>
                      <a:r>
                        <a:rPr lang="en-IN" sz="2000" kern="0">
                          <a:effectLst/>
                        </a:rPr>
                        <a:t>Market Basket Analysis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Retail</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Discovering items frequently bought together for product placement and cross-selling.</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2272223348"/>
                  </a:ext>
                </a:extLst>
              </a:tr>
              <a:tr h="318343">
                <a:tc>
                  <a:txBody>
                    <a:bodyPr/>
                    <a:lstStyle/>
                    <a:p>
                      <a:pPr>
                        <a:lnSpc>
                          <a:spcPct val="107000"/>
                        </a:lnSpc>
                        <a:spcAft>
                          <a:spcPts val="800"/>
                        </a:spcAft>
                      </a:pPr>
                      <a:r>
                        <a:rPr lang="en-IN" sz="2000" kern="0">
                          <a:effectLst/>
                        </a:rPr>
                        <a:t>Document Clustering</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News Aggregation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Grouping articles into topics for better navigation.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778349997"/>
                  </a:ext>
                </a:extLst>
              </a:tr>
              <a:tr h="464248">
                <a:tc>
                  <a:txBody>
                    <a:bodyPr/>
                    <a:lstStyle/>
                    <a:p>
                      <a:pPr>
                        <a:lnSpc>
                          <a:spcPct val="107000"/>
                        </a:lnSpc>
                      </a:pPr>
                      <a:endParaRPr lang="en-IN" sz="1800" kern="100">
                        <a:effectLst/>
                        <a:latin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Search Engines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Improving search accuracy by clustering similar documents.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261386808"/>
                  </a:ext>
                </a:extLst>
              </a:tr>
              <a:tr h="318343">
                <a:tc>
                  <a:txBody>
                    <a:bodyPr/>
                    <a:lstStyle/>
                    <a:p>
                      <a:pPr>
                        <a:lnSpc>
                          <a:spcPct val="107000"/>
                        </a:lnSpc>
                        <a:spcAft>
                          <a:spcPts val="800"/>
                        </a:spcAft>
                      </a:pPr>
                      <a:r>
                        <a:rPr lang="en-IN" sz="2000" kern="0">
                          <a:effectLst/>
                        </a:rPr>
                        <a:t>Image and Video Analysis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Image Segmentation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Dividing images into segments for easier analysis.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017687630"/>
                  </a:ext>
                </a:extLst>
              </a:tr>
              <a:tr h="318343">
                <a:tc>
                  <a:txBody>
                    <a:bodyPr/>
                    <a:lstStyle/>
                    <a:p>
                      <a:pPr>
                        <a:lnSpc>
                          <a:spcPct val="107000"/>
                        </a:lnSpc>
                      </a:pPr>
                      <a:endParaRPr lang="en-IN" sz="1800" kern="100">
                        <a:effectLst/>
                        <a:latin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Object Detection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Identifying and categorizing objects within images.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1247448114"/>
                  </a:ext>
                </a:extLst>
              </a:tr>
            </a:tbl>
          </a:graphicData>
        </a:graphic>
      </p:graphicFrame>
    </p:spTree>
    <p:extLst>
      <p:ext uri="{BB962C8B-B14F-4D97-AF65-F5344CB8AC3E}">
        <p14:creationId xmlns:p14="http://schemas.microsoft.com/office/powerpoint/2010/main" val="426526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3364" cy="568482"/>
          </a:xfrm>
        </p:spPr>
        <p:txBody>
          <a:bodyPr vert="horz" lIns="91440" tIns="45720" rIns="91440" bIns="45720" rtlCol="0">
            <a:noAutofit/>
          </a:bodyPr>
          <a:lstStyle/>
          <a:p>
            <a:pPr marL="0" indent="0">
              <a:lnSpc>
                <a:spcPct val="100000"/>
              </a:lnSpc>
              <a:buNone/>
            </a:pPr>
            <a:r>
              <a:rPr lang="en-US">
                <a:solidFill>
                  <a:srgbClr val="5583D1"/>
                </a:solidFill>
                <a:latin typeface="+mn-lt"/>
              </a:rPr>
              <a:t>Real-world examples</a:t>
            </a:r>
            <a:endParaRPr lang="en-US">
              <a:solidFill>
                <a:srgbClr val="242424"/>
              </a:solidFill>
              <a:cs typeface="Calibri" panose="020F0502020204030204" pitchFamily="34" charset="0"/>
            </a:endParaRPr>
          </a:p>
          <a:p>
            <a:pPr marL="1766887" lvl="2" indent="-342900" algn="just">
              <a:lnSpc>
                <a:spcPct val="100000"/>
              </a:lnSpc>
              <a:spcBef>
                <a:spcPts val="1000"/>
              </a:spcBef>
            </a:pPr>
            <a:endParaRPr lang="en-US">
              <a:solidFill>
                <a:srgbClr val="242424"/>
              </a:solidFill>
              <a:cs typeface="Calibri" panose="020F0502020204030204" pitchFamily="34" charset="0"/>
            </a:endParaRPr>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5" name="Table 4">
            <a:extLst>
              <a:ext uri="{FF2B5EF4-FFF2-40B4-BE49-F238E27FC236}">
                <a16:creationId xmlns:a16="http://schemas.microsoft.com/office/drawing/2014/main" id="{6EFB61C3-E830-65BF-CB69-B0C49DC94B7B}"/>
              </a:ext>
            </a:extLst>
          </p:cNvPr>
          <p:cNvGraphicFramePr>
            <a:graphicFrameLocks noGrp="1"/>
          </p:cNvGraphicFramePr>
          <p:nvPr>
            <p:extLst>
              <p:ext uri="{D42A27DB-BD31-4B8C-83A1-F6EECF244321}">
                <p14:modId xmlns:p14="http://schemas.microsoft.com/office/powerpoint/2010/main" val="3936385574"/>
              </p:ext>
            </p:extLst>
          </p:nvPr>
        </p:nvGraphicFramePr>
        <p:xfrm>
          <a:off x="653144" y="1730828"/>
          <a:ext cx="11133363" cy="4816565"/>
        </p:xfrm>
        <a:graphic>
          <a:graphicData uri="http://schemas.openxmlformats.org/drawingml/2006/table">
            <a:tbl>
              <a:tblPr firstRow="1" firstCol="1" bandRow="1">
                <a:tableStyleId>{5C22544A-7EE6-4342-B048-85BDC9FD1C3A}</a:tableStyleId>
              </a:tblPr>
              <a:tblGrid>
                <a:gridCol w="3189514">
                  <a:extLst>
                    <a:ext uri="{9D8B030D-6E8A-4147-A177-3AD203B41FA5}">
                      <a16:colId xmlns:a16="http://schemas.microsoft.com/office/drawing/2014/main" val="1538226916"/>
                    </a:ext>
                  </a:extLst>
                </a:gridCol>
                <a:gridCol w="3331029">
                  <a:extLst>
                    <a:ext uri="{9D8B030D-6E8A-4147-A177-3AD203B41FA5}">
                      <a16:colId xmlns:a16="http://schemas.microsoft.com/office/drawing/2014/main" val="881724837"/>
                    </a:ext>
                  </a:extLst>
                </a:gridCol>
                <a:gridCol w="4612820">
                  <a:extLst>
                    <a:ext uri="{9D8B030D-6E8A-4147-A177-3AD203B41FA5}">
                      <a16:colId xmlns:a16="http://schemas.microsoft.com/office/drawing/2014/main" val="2722962860"/>
                    </a:ext>
                  </a:extLst>
                </a:gridCol>
              </a:tblGrid>
              <a:tr h="314882">
                <a:tc>
                  <a:txBody>
                    <a:bodyPr/>
                    <a:lstStyle/>
                    <a:p>
                      <a:pPr algn="ctr">
                        <a:lnSpc>
                          <a:spcPct val="107000"/>
                        </a:lnSpc>
                        <a:spcAft>
                          <a:spcPts val="800"/>
                        </a:spcAft>
                      </a:pPr>
                      <a:r>
                        <a:rPr lang="en-IN" sz="2000" kern="0">
                          <a:effectLst/>
                        </a:rPr>
                        <a:t>Application Area</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gn="ctr">
                        <a:lnSpc>
                          <a:spcPct val="107000"/>
                        </a:lnSpc>
                        <a:spcAft>
                          <a:spcPts val="800"/>
                        </a:spcAft>
                      </a:pPr>
                      <a:r>
                        <a:rPr lang="en-IN" sz="2000" kern="0">
                          <a:effectLst/>
                        </a:rPr>
                        <a:t>Example</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gn="ctr">
                        <a:lnSpc>
                          <a:spcPct val="107000"/>
                        </a:lnSpc>
                        <a:spcAft>
                          <a:spcPts val="800"/>
                        </a:spcAft>
                      </a:pPr>
                      <a:r>
                        <a:rPr lang="en-IN" sz="2000" kern="0">
                          <a:effectLst/>
                        </a:rPr>
                        <a:t>Description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161463725"/>
                  </a:ext>
                </a:extLst>
              </a:tr>
              <a:tr h="740005">
                <a:tc>
                  <a:txBody>
                    <a:bodyPr/>
                    <a:lstStyle/>
                    <a:p>
                      <a:pPr>
                        <a:lnSpc>
                          <a:spcPct val="107000"/>
                        </a:lnSpc>
                        <a:spcAft>
                          <a:spcPts val="800"/>
                        </a:spcAft>
                      </a:pPr>
                      <a:r>
                        <a:rPr lang="en-IN" sz="2000" kern="0">
                          <a:effectLst/>
                        </a:rPr>
                        <a:t>Genomic Data Analysis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Gene Expression Analysis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Clustering genes with similar expression patterns to understand functions and regulations.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886534517"/>
                  </a:ext>
                </a:extLst>
              </a:tr>
              <a:tr h="497340">
                <a:tc>
                  <a:txBody>
                    <a:bodyPr/>
                    <a:lstStyle/>
                    <a:p>
                      <a:pPr>
                        <a:lnSpc>
                          <a:spcPct val="107000"/>
                        </a:lnSpc>
                      </a:pPr>
                      <a:endParaRPr lang="en-IN" sz="1800" kern="100">
                        <a:effectLst/>
                        <a:latin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Disease Subtyping</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Identifying disease subtypes based on genetic information.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719572217"/>
                  </a:ext>
                </a:extLst>
              </a:tr>
              <a:tr h="497340">
                <a:tc>
                  <a:txBody>
                    <a:bodyPr/>
                    <a:lstStyle/>
                    <a:p>
                      <a:pPr>
                        <a:lnSpc>
                          <a:spcPct val="107000"/>
                        </a:lnSpc>
                        <a:spcAft>
                          <a:spcPts val="800"/>
                        </a:spcAft>
                      </a:pPr>
                      <a:r>
                        <a:rPr lang="en-IN" sz="2000" kern="0">
                          <a:effectLst/>
                        </a:rPr>
                        <a:t>Social Network Analysis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Community Detection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Finding groups within social networks to understand structures and influence.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130578773"/>
                  </a:ext>
                </a:extLst>
              </a:tr>
              <a:tr h="506667">
                <a:tc>
                  <a:txBody>
                    <a:bodyPr/>
                    <a:lstStyle/>
                    <a:p>
                      <a:pPr>
                        <a:lnSpc>
                          <a:spcPct val="107000"/>
                        </a:lnSpc>
                      </a:pPr>
                      <a:endParaRPr lang="en-IN" sz="1800" kern="100">
                        <a:effectLst/>
                        <a:latin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Content Filtering</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Categorizing content to moderate online communities and detect spam.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837223172"/>
                  </a:ext>
                </a:extLst>
              </a:tr>
              <a:tr h="506667">
                <a:tc>
                  <a:txBody>
                    <a:bodyPr/>
                    <a:lstStyle/>
                    <a:p>
                      <a:pPr>
                        <a:lnSpc>
                          <a:spcPct val="107000"/>
                        </a:lnSpc>
                        <a:spcAft>
                          <a:spcPts val="800"/>
                        </a:spcAft>
                      </a:pPr>
                      <a:r>
                        <a:rPr lang="en-IN" sz="2000" kern="0">
                          <a:effectLst/>
                        </a:rPr>
                        <a:t>Natural Language Processing</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Text Clustering</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Grouping similar texts for summarization or trend analysis.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2272223348"/>
                  </a:ext>
                </a:extLst>
              </a:tr>
              <a:tr h="314882">
                <a:tc>
                  <a:txBody>
                    <a:bodyPr/>
                    <a:lstStyle/>
                    <a:p>
                      <a:pPr>
                        <a:lnSpc>
                          <a:spcPct val="107000"/>
                        </a:lnSpc>
                      </a:pPr>
                      <a:endParaRPr lang="en-IN" sz="1800" kern="100">
                        <a:effectLst/>
                        <a:latin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Word Embeddings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Learning vector representations of words for various NLP tasks.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778349997"/>
                  </a:ext>
                </a:extLst>
              </a:tr>
              <a:tr h="497340">
                <a:tc>
                  <a:txBody>
                    <a:bodyPr/>
                    <a:lstStyle/>
                    <a:p>
                      <a:pPr>
                        <a:lnSpc>
                          <a:spcPct val="107000"/>
                        </a:lnSpc>
                        <a:spcAft>
                          <a:spcPts val="800"/>
                        </a:spcAft>
                      </a:pPr>
                      <a:r>
                        <a:rPr lang="en-IN" sz="2000" kern="0">
                          <a:effectLst/>
                        </a:rPr>
                        <a:t>Customer Experience</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Chatbots and Virtual Assistants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Improving response accuracy by clustering similar user queries.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261386808"/>
                  </a:ext>
                </a:extLst>
              </a:tr>
              <a:tr h="314882">
                <a:tc>
                  <a:txBody>
                    <a:bodyPr/>
                    <a:lstStyle/>
                    <a:p>
                      <a:pPr>
                        <a:lnSpc>
                          <a:spcPct val="107000"/>
                        </a:lnSpc>
                      </a:pPr>
                      <a:endParaRPr lang="en-IN" sz="1800" kern="100">
                        <a:effectLst/>
                        <a:latin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Sentiment Analysis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Clustering feedback to identify common issues and improvement areas.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3017687630"/>
                  </a:ext>
                </a:extLst>
              </a:tr>
              <a:tr h="314882">
                <a:tc>
                  <a:txBody>
                    <a:bodyPr/>
                    <a:lstStyle/>
                    <a:p>
                      <a:pPr>
                        <a:lnSpc>
                          <a:spcPct val="107000"/>
                        </a:lnSpc>
                        <a:spcAft>
                          <a:spcPts val="800"/>
                        </a:spcAft>
                      </a:pPr>
                      <a:r>
                        <a:rPr lang="en-IN" sz="2000" kern="0">
                          <a:effectLst/>
                        </a:rPr>
                        <a:t>Healthcare and Medical</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2000" kern="0">
                          <a:effectLst/>
                        </a:rPr>
                        <a:t>Patient Segmentation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tc>
                  <a:txBody>
                    <a:bodyPr/>
                    <a:lstStyle/>
                    <a:p>
                      <a:pPr>
                        <a:lnSpc>
                          <a:spcPct val="107000"/>
                        </a:lnSpc>
                        <a:spcAft>
                          <a:spcPts val="800"/>
                        </a:spcAft>
                      </a:pPr>
                      <a:r>
                        <a:rPr lang="en-IN" sz="1400" kern="0">
                          <a:effectLst/>
                        </a:rPr>
                        <a:t>Grouping patients with similar medical histories for personalized treatment.</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69" marR="6869" marT="6869" marB="6869" anchor="ctr"/>
                </a:tc>
                <a:extLst>
                  <a:ext uri="{0D108BD9-81ED-4DB2-BD59-A6C34878D82A}">
                    <a16:rowId xmlns:a16="http://schemas.microsoft.com/office/drawing/2014/main" val="1247448114"/>
                  </a:ext>
                </a:extLst>
              </a:tr>
            </a:tbl>
          </a:graphicData>
        </a:graphic>
      </p:graphicFrame>
    </p:spTree>
    <p:extLst>
      <p:ext uri="{BB962C8B-B14F-4D97-AF65-F5344CB8AC3E}">
        <p14:creationId xmlns:p14="http://schemas.microsoft.com/office/powerpoint/2010/main" val="1875937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11237912" cy="3474584"/>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rPr>
              <a:t>Definition and purpose of Semi-Supervised Learning</a:t>
            </a:r>
            <a:endParaRPr lang="en-US" sz="2400">
              <a:solidFill>
                <a:srgbClr val="242424"/>
              </a:solidFill>
              <a:cs typeface="Calibri" panose="020F0502020204030204" pitchFamily="34" charset="0"/>
            </a:endParaRPr>
          </a:p>
          <a:p>
            <a:pPr marL="292100" lvl="4">
              <a:lnSpc>
                <a:spcPct val="150000"/>
              </a:lnSpc>
            </a:pPr>
            <a:r>
              <a:rPr lang="en-US" sz="2400"/>
              <a:t>Semi-Supervised Learning combines both labeled and unlabeled data to train models.</a:t>
            </a:r>
          </a:p>
          <a:p>
            <a:pPr marL="292100" lvl="4">
              <a:lnSpc>
                <a:spcPct val="150000"/>
              </a:lnSpc>
            </a:pPr>
            <a:r>
              <a:rPr lang="en-US" sz="2400"/>
              <a:t>It lies between supervised learning (using only labeled data) and unsupervised learning (using only unlabeled data).</a:t>
            </a:r>
          </a:p>
          <a:p>
            <a:pPr marL="292100" lvl="4">
              <a:lnSpc>
                <a:spcPct val="150000"/>
              </a:lnSpc>
            </a:pPr>
            <a:r>
              <a:rPr lang="en-US" sz="2400"/>
              <a:t>Goal: Enhance learning accuracy by leveraging large amounts of unlabeled data along with a small amount of labeled data.</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560303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48798" cy="3474584"/>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rPr>
              <a:t>Purpose of Semi-Supervised Learning</a:t>
            </a:r>
          </a:p>
          <a:p>
            <a:pPr marL="342900" lvl="2" indent="-342900" algn="just">
              <a:lnSpc>
                <a:spcPct val="150000"/>
              </a:lnSpc>
            </a:pPr>
            <a:r>
              <a:rPr lang="en-US" sz="2400"/>
              <a:t>Improving Model Performance</a:t>
            </a:r>
          </a:p>
          <a:p>
            <a:pPr marL="342900" lvl="2" indent="-342900" algn="just">
              <a:lnSpc>
                <a:spcPct val="150000"/>
              </a:lnSpc>
            </a:pPr>
            <a:r>
              <a:rPr lang="en-US" sz="2400"/>
              <a:t>Enhances the accuracy and robustness of models by using more data.</a:t>
            </a:r>
          </a:p>
          <a:p>
            <a:pPr marL="342900" lvl="2" indent="-342900" algn="just">
              <a:lnSpc>
                <a:spcPct val="150000"/>
              </a:lnSpc>
            </a:pPr>
            <a:r>
              <a:rPr lang="en-US" sz="2400"/>
              <a:t>Useful when labeled data is limited.</a:t>
            </a:r>
          </a:p>
          <a:p>
            <a:pPr marL="342900" lvl="2" indent="-342900" algn="just">
              <a:lnSpc>
                <a:spcPct val="150000"/>
              </a:lnSpc>
            </a:pPr>
            <a:r>
              <a:rPr lang="en-US" sz="2400"/>
              <a:t>Reducing Labeling Costs</a:t>
            </a:r>
          </a:p>
          <a:p>
            <a:pPr marL="342900" lvl="2" indent="-342900" algn="just">
              <a:lnSpc>
                <a:spcPct val="150000"/>
              </a:lnSpc>
            </a:pPr>
            <a:r>
              <a:rPr lang="en-US" sz="2400"/>
              <a:t>Decreases the need for extensive labeled datasets.</a:t>
            </a:r>
          </a:p>
          <a:p>
            <a:pPr marL="342900" lvl="2" indent="-342900" algn="just">
              <a:lnSpc>
                <a:spcPct val="150000"/>
              </a:lnSpc>
            </a:pPr>
            <a:r>
              <a:rPr lang="en-US" sz="2400"/>
              <a:t>Saves time and resources as labeling data is expensive and labor-intensive.</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66974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0624337" cy="4872205"/>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rPr>
              <a:t>Advantages of Semi-Supervised Learning</a:t>
            </a:r>
          </a:p>
          <a:p>
            <a:pPr marL="342900" lvl="2" indent="-342900" algn="just">
              <a:lnSpc>
                <a:spcPct val="150000"/>
              </a:lnSpc>
            </a:pPr>
            <a:r>
              <a:rPr lang="en-US" sz="2400"/>
              <a:t>Cost-Effective: Reduces the need for extensive labeled data, saving costs.</a:t>
            </a:r>
          </a:p>
          <a:p>
            <a:pPr marL="342900" lvl="2" indent="-342900" algn="just">
              <a:lnSpc>
                <a:spcPct val="150000"/>
              </a:lnSpc>
            </a:pPr>
            <a:r>
              <a:rPr lang="en-US" sz="2400"/>
              <a:t>Efficiency: Utilizes the abundance of unlabeled data effectively.</a:t>
            </a:r>
          </a:p>
          <a:p>
            <a:pPr marL="342900" lvl="2" indent="-342900" algn="just">
              <a:lnSpc>
                <a:spcPct val="150000"/>
              </a:lnSpc>
            </a:pPr>
            <a:r>
              <a:rPr lang="en-US" sz="2400"/>
              <a:t>Performance: Often leads to better model performance compared to using only labeled data.</a:t>
            </a:r>
            <a:endParaRPr lang="en-US" sz="1400"/>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840369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10981372" cy="5083867"/>
          </a:xfrm>
        </p:spPr>
        <p:txBody>
          <a:bodyPr vert="horz" lIns="91440" tIns="45720" rIns="91440" bIns="45720" rtlCol="0">
            <a:noAutofit/>
          </a:bodyPr>
          <a:lstStyle/>
          <a:p>
            <a:pPr marL="0" indent="0">
              <a:lnSpc>
                <a:spcPct val="100000"/>
              </a:lnSpc>
              <a:buNone/>
            </a:pPr>
            <a:r>
              <a:rPr lang="en-US">
                <a:solidFill>
                  <a:srgbClr val="5583D1"/>
                </a:solidFill>
              </a:rPr>
              <a:t>Introduction to Clustering Algorithms</a:t>
            </a:r>
          </a:p>
          <a:p>
            <a:pPr marL="0" indent="0">
              <a:lnSpc>
                <a:spcPct val="100000"/>
              </a:lnSpc>
              <a:buNone/>
            </a:pPr>
            <a:r>
              <a:rPr lang="en-US" sz="2400">
                <a:solidFill>
                  <a:srgbClr val="242424"/>
                </a:solidFill>
              </a:rPr>
              <a:t>Definition and Importance of Clustering Algorithms</a:t>
            </a:r>
          </a:p>
          <a:p>
            <a:pPr marL="342900" lvl="3" indent="-342900" algn="just">
              <a:lnSpc>
                <a:spcPct val="150000"/>
              </a:lnSpc>
              <a:spcBef>
                <a:spcPts val="1000"/>
              </a:spcBef>
            </a:pPr>
            <a:r>
              <a:rPr lang="en-US" sz="2400">
                <a:solidFill>
                  <a:srgbClr val="242424"/>
                </a:solidFill>
                <a:cs typeface="Calibri" panose="020F0502020204030204" pitchFamily="34" charset="0"/>
              </a:rPr>
              <a:t>Machine learning techniques used to group a set of objects such that objects in the same group (cluster) are more like each other than to those in other groups.</a:t>
            </a:r>
          </a:p>
          <a:p>
            <a:pPr marL="342900" lvl="2" indent="-342900" algn="just">
              <a:lnSpc>
                <a:spcPct val="150000"/>
              </a:lnSpc>
              <a:spcBef>
                <a:spcPts val="1000"/>
              </a:spcBef>
            </a:pPr>
            <a:r>
              <a:rPr lang="en-US" sz="2400">
                <a:solidFill>
                  <a:srgbClr val="242424"/>
                </a:solidFill>
                <a:cs typeface="Calibri" panose="020F0502020204030204" pitchFamily="34" charset="0"/>
              </a:rPr>
              <a:t>Key Concept:</a:t>
            </a:r>
          </a:p>
          <a:p>
            <a:pPr marL="800100" lvl="4" indent="-342900" algn="just">
              <a:lnSpc>
                <a:spcPct val="150000"/>
              </a:lnSpc>
              <a:spcBef>
                <a:spcPts val="1000"/>
              </a:spcBef>
            </a:pPr>
            <a:r>
              <a:rPr lang="en-US" sz="2400">
                <a:solidFill>
                  <a:srgbClr val="242424"/>
                </a:solidFill>
                <a:cs typeface="Calibri" panose="020F0502020204030204" pitchFamily="34" charset="0"/>
              </a:rPr>
              <a:t>Intra-cluster similarity: High</a:t>
            </a:r>
          </a:p>
          <a:p>
            <a:pPr marL="800100" lvl="4" indent="-342900" algn="just">
              <a:lnSpc>
                <a:spcPct val="150000"/>
              </a:lnSpc>
              <a:spcBef>
                <a:spcPts val="1000"/>
              </a:spcBef>
            </a:pPr>
            <a:r>
              <a:rPr lang="en-US" sz="2400">
                <a:solidFill>
                  <a:srgbClr val="242424"/>
                </a:solidFill>
                <a:cs typeface="Calibri" panose="020F0502020204030204" pitchFamily="34" charset="0"/>
              </a:rPr>
              <a:t>Inter-cluster similarity: Low</a:t>
            </a:r>
          </a:p>
          <a:p>
            <a:pPr marL="1828800" lvl="4" indent="0">
              <a:buNone/>
            </a:pPr>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49" name="Group 48">
            <a:extLst>
              <a:ext uri="{FF2B5EF4-FFF2-40B4-BE49-F238E27FC236}">
                <a16:creationId xmlns:a16="http://schemas.microsoft.com/office/drawing/2014/main" id="{DDA5344A-B1E2-BFEA-5AD2-88EDA9EA1869}"/>
              </a:ext>
            </a:extLst>
          </p:cNvPr>
          <p:cNvGrpSpPr/>
          <p:nvPr/>
        </p:nvGrpSpPr>
        <p:grpSpPr>
          <a:xfrm>
            <a:off x="6673502" y="4214691"/>
            <a:ext cx="3506818" cy="2133417"/>
            <a:chOff x="6968142" y="3557573"/>
            <a:chExt cx="2836258" cy="1644150"/>
          </a:xfrm>
        </p:grpSpPr>
        <p:sp>
          <p:nvSpPr>
            <p:cNvPr id="48" name="Rectangle 47">
              <a:extLst>
                <a:ext uri="{FF2B5EF4-FFF2-40B4-BE49-F238E27FC236}">
                  <a16:creationId xmlns:a16="http://schemas.microsoft.com/office/drawing/2014/main" id="{D0A17BEE-8924-C9AE-DBBF-3809EDFBB63D}"/>
                </a:ext>
              </a:extLst>
            </p:cNvPr>
            <p:cNvSpPr/>
            <p:nvPr/>
          </p:nvSpPr>
          <p:spPr>
            <a:xfrm>
              <a:off x="6968142" y="3557573"/>
              <a:ext cx="2836258" cy="1644150"/>
            </a:xfrm>
            <a:prstGeom prst="rect">
              <a:avLst/>
            </a:prstGeom>
            <a:solidFill>
              <a:srgbClr val="D9E2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6C032966-6B5D-63B2-E322-BDACF07FA106}"/>
                </a:ext>
              </a:extLst>
            </p:cNvPr>
            <p:cNvGrpSpPr/>
            <p:nvPr/>
          </p:nvGrpSpPr>
          <p:grpSpPr>
            <a:xfrm>
              <a:off x="6968142" y="3632521"/>
              <a:ext cx="2764847" cy="1414772"/>
              <a:chOff x="6292502" y="3337556"/>
              <a:chExt cx="2764847" cy="1414772"/>
            </a:xfrm>
          </p:grpSpPr>
          <p:sp>
            <p:nvSpPr>
              <p:cNvPr id="7" name="Oval 6">
                <a:extLst>
                  <a:ext uri="{FF2B5EF4-FFF2-40B4-BE49-F238E27FC236}">
                    <a16:creationId xmlns:a16="http://schemas.microsoft.com/office/drawing/2014/main" id="{6971861B-4F0A-55E6-DA10-D940FB876F70}"/>
                  </a:ext>
                </a:extLst>
              </p:cNvPr>
              <p:cNvSpPr/>
              <p:nvPr/>
            </p:nvSpPr>
            <p:spPr>
              <a:xfrm>
                <a:off x="6544944" y="3797718"/>
                <a:ext cx="174171" cy="2286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06178014-4C77-80AA-8DB6-1FCEB01F9857}"/>
                  </a:ext>
                </a:extLst>
              </p:cNvPr>
              <p:cNvSpPr/>
              <p:nvPr/>
            </p:nvSpPr>
            <p:spPr>
              <a:xfrm>
                <a:off x="6681201" y="4394460"/>
                <a:ext cx="174171" cy="2286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994A8709-20E9-DAFC-77C6-C27AE489E954}"/>
                  </a:ext>
                </a:extLst>
              </p:cNvPr>
              <p:cNvSpPr/>
              <p:nvPr/>
            </p:nvSpPr>
            <p:spPr>
              <a:xfrm>
                <a:off x="7213389" y="3834094"/>
                <a:ext cx="174171" cy="2286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84E0D099-BED5-3E01-D106-CA666B11A424}"/>
                  </a:ext>
                </a:extLst>
              </p:cNvPr>
              <p:cNvSpPr/>
              <p:nvPr/>
            </p:nvSpPr>
            <p:spPr>
              <a:xfrm>
                <a:off x="8363132" y="4131842"/>
                <a:ext cx="174171" cy="2286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1C53BD1-58C6-60B6-6B71-3BFC8ACA47FD}"/>
                  </a:ext>
                </a:extLst>
              </p:cNvPr>
              <p:cNvSpPr/>
              <p:nvPr/>
            </p:nvSpPr>
            <p:spPr>
              <a:xfrm>
                <a:off x="8515531" y="4485628"/>
                <a:ext cx="174171" cy="2286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731305-0426-8DDA-8692-C85E06D1649B}"/>
                  </a:ext>
                </a:extLst>
              </p:cNvPr>
              <p:cNvSpPr/>
              <p:nvPr/>
            </p:nvSpPr>
            <p:spPr>
              <a:xfrm>
                <a:off x="8824517" y="4131842"/>
                <a:ext cx="174171" cy="2286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9EAAAD87-056B-6E28-0749-09AC85E77432}"/>
                  </a:ext>
                </a:extLst>
              </p:cNvPr>
              <p:cNvCxnSpPr>
                <a:cxnSpLocks/>
              </p:cNvCxnSpPr>
              <p:nvPr/>
            </p:nvCxnSpPr>
            <p:spPr>
              <a:xfrm flipH="1">
                <a:off x="6821034" y="4184385"/>
                <a:ext cx="155518" cy="3082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4E388E49-6CE5-7634-375D-87998978491F}"/>
                  </a:ext>
                </a:extLst>
              </p:cNvPr>
              <p:cNvSpPr/>
              <p:nvPr/>
            </p:nvSpPr>
            <p:spPr>
              <a:xfrm>
                <a:off x="6355080" y="3605893"/>
                <a:ext cx="1165164" cy="1047387"/>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06FF0AE7-156F-48D2-A412-684649182340}"/>
                  </a:ext>
                </a:extLst>
              </p:cNvPr>
              <p:cNvSpPr/>
              <p:nvPr/>
            </p:nvSpPr>
            <p:spPr>
              <a:xfrm>
                <a:off x="8272489" y="3964202"/>
                <a:ext cx="784860" cy="788126"/>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E2ADE890-824D-7BBC-B54E-FDA4C291C9B0}"/>
                  </a:ext>
                </a:extLst>
              </p:cNvPr>
              <p:cNvSpPr/>
              <p:nvPr/>
            </p:nvSpPr>
            <p:spPr>
              <a:xfrm>
                <a:off x="6885039" y="4084683"/>
                <a:ext cx="165632" cy="152400"/>
              </a:xfrm>
              <a:prstGeom prst="mathMultiply">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D619AA1F-EAC1-CCFF-B4BB-2A7CB9E9D8A5}"/>
                  </a:ext>
                </a:extLst>
              </p:cNvPr>
              <p:cNvCxnSpPr>
                <a:cxnSpLocks/>
                <a:endCxn id="21" idx="1"/>
              </p:cNvCxnSpPr>
              <p:nvPr/>
            </p:nvCxnSpPr>
            <p:spPr>
              <a:xfrm flipH="1">
                <a:off x="7010890" y="3960428"/>
                <a:ext cx="221966" cy="1608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EEF6B28-6E6A-0FB7-33CD-2AD18FE3FBC1}"/>
                  </a:ext>
                </a:extLst>
              </p:cNvPr>
              <p:cNvCxnSpPr>
                <a:cxnSpLocks/>
                <a:stCxn id="21" idx="0"/>
              </p:cNvCxnSpPr>
              <p:nvPr/>
            </p:nvCxnSpPr>
            <p:spPr>
              <a:xfrm flipH="1" flipV="1">
                <a:off x="6733404" y="3982013"/>
                <a:ext cx="191416" cy="13927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606F7EA-2685-25B7-9B3A-C298A289F9B6}"/>
                  </a:ext>
                </a:extLst>
              </p:cNvPr>
              <p:cNvCxnSpPr>
                <a:cxnSpLocks/>
              </p:cNvCxnSpPr>
              <p:nvPr/>
            </p:nvCxnSpPr>
            <p:spPr>
              <a:xfrm flipH="1" flipV="1">
                <a:off x="7047938" y="4184385"/>
                <a:ext cx="1597425" cy="17267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Multiplication Sign 35">
                <a:extLst>
                  <a:ext uri="{FF2B5EF4-FFF2-40B4-BE49-F238E27FC236}">
                    <a16:creationId xmlns:a16="http://schemas.microsoft.com/office/drawing/2014/main" id="{050D73B6-3491-3633-2BAB-1A76523D7821}"/>
                  </a:ext>
                </a:extLst>
              </p:cNvPr>
              <p:cNvSpPr/>
              <p:nvPr/>
            </p:nvSpPr>
            <p:spPr>
              <a:xfrm>
                <a:off x="8608689" y="4270635"/>
                <a:ext cx="165632" cy="152400"/>
              </a:xfrm>
              <a:prstGeom prst="mathMultiply">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170291D9-1880-4765-C9FD-4A0DDBCC946A}"/>
                  </a:ext>
                </a:extLst>
              </p:cNvPr>
              <p:cNvSpPr txBox="1"/>
              <p:nvPr/>
            </p:nvSpPr>
            <p:spPr>
              <a:xfrm>
                <a:off x="6292502" y="3337556"/>
                <a:ext cx="1290320" cy="215444"/>
              </a:xfrm>
              <a:prstGeom prst="rect">
                <a:avLst/>
              </a:prstGeom>
              <a:noFill/>
            </p:spPr>
            <p:txBody>
              <a:bodyPr wrap="square" rtlCol="0">
                <a:spAutoFit/>
              </a:bodyPr>
              <a:lstStyle/>
              <a:p>
                <a:r>
                  <a:rPr lang="en-IN" sz="800"/>
                  <a:t>Low intra cluster distance</a:t>
                </a:r>
              </a:p>
            </p:txBody>
          </p:sp>
          <p:sp>
            <p:nvSpPr>
              <p:cNvPr id="40" name="TextBox 39">
                <a:extLst>
                  <a:ext uri="{FF2B5EF4-FFF2-40B4-BE49-F238E27FC236}">
                    <a16:creationId xmlns:a16="http://schemas.microsoft.com/office/drawing/2014/main" id="{CB665C53-BC97-76E2-39C8-A6D36BF794C8}"/>
                  </a:ext>
                </a:extLst>
              </p:cNvPr>
              <p:cNvSpPr txBox="1"/>
              <p:nvPr/>
            </p:nvSpPr>
            <p:spPr>
              <a:xfrm>
                <a:off x="7739144" y="3711810"/>
                <a:ext cx="1290320" cy="215444"/>
              </a:xfrm>
              <a:prstGeom prst="rect">
                <a:avLst/>
              </a:prstGeom>
              <a:noFill/>
            </p:spPr>
            <p:txBody>
              <a:bodyPr wrap="square" rtlCol="0">
                <a:spAutoFit/>
              </a:bodyPr>
              <a:lstStyle/>
              <a:p>
                <a:r>
                  <a:rPr lang="en-IN" sz="800"/>
                  <a:t>High inter cluster distance</a:t>
                </a:r>
              </a:p>
            </p:txBody>
          </p:sp>
          <p:cxnSp>
            <p:nvCxnSpPr>
              <p:cNvPr id="42" name="Straight Arrow Connector 41">
                <a:extLst>
                  <a:ext uri="{FF2B5EF4-FFF2-40B4-BE49-F238E27FC236}">
                    <a16:creationId xmlns:a16="http://schemas.microsoft.com/office/drawing/2014/main" id="{EDC787C5-0D6A-0332-6C09-F400EA860992}"/>
                  </a:ext>
                </a:extLst>
              </p:cNvPr>
              <p:cNvCxnSpPr>
                <a:cxnSpLocks/>
              </p:cNvCxnSpPr>
              <p:nvPr/>
            </p:nvCxnSpPr>
            <p:spPr>
              <a:xfrm flipH="1">
                <a:off x="6855372" y="3517040"/>
                <a:ext cx="250074" cy="509278"/>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3B5DDD6-A0CF-188C-5784-625380D60A00}"/>
                  </a:ext>
                </a:extLst>
              </p:cNvPr>
              <p:cNvCxnSpPr>
                <a:cxnSpLocks/>
              </p:cNvCxnSpPr>
              <p:nvPr/>
            </p:nvCxnSpPr>
            <p:spPr>
              <a:xfrm flipH="1">
                <a:off x="8094488" y="3885182"/>
                <a:ext cx="205789" cy="385453"/>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54343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7365076"/>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rPr>
              <a:t>Disadvantages of Semi-Supervised Learning</a:t>
            </a:r>
          </a:p>
          <a:p>
            <a:pPr marL="177800" lvl="3" indent="-177800" algn="just">
              <a:lnSpc>
                <a:spcPct val="100000"/>
              </a:lnSpc>
            </a:pPr>
            <a:r>
              <a:rPr lang="en-US" sz="2400"/>
              <a:t>Model Complexity </a:t>
            </a:r>
          </a:p>
          <a:p>
            <a:pPr marL="635000" lvl="7" indent="-177800" algn="just">
              <a:lnSpc>
                <a:spcPct val="100000"/>
              </a:lnSpc>
            </a:pPr>
            <a:r>
              <a:rPr lang="en-US" sz="2400"/>
              <a:t>Semi-supervised learning models can be more complex to design and implement.</a:t>
            </a:r>
          </a:p>
          <a:p>
            <a:pPr marL="177800" lvl="3" indent="-177800" algn="just">
              <a:lnSpc>
                <a:spcPct val="100000"/>
              </a:lnSpc>
            </a:pPr>
            <a:r>
              <a:rPr lang="en-US" sz="2400"/>
              <a:t>Quality of Unlabeled Data</a:t>
            </a:r>
          </a:p>
          <a:p>
            <a:pPr marL="635000" lvl="7" indent="-177800" algn="just">
              <a:lnSpc>
                <a:spcPct val="100000"/>
              </a:lnSpc>
            </a:pPr>
            <a:r>
              <a:rPr lang="en-US" sz="2400"/>
              <a:t>Success heavily relies on the quality and relevance of unlabeled data.</a:t>
            </a:r>
          </a:p>
          <a:p>
            <a:pPr marL="177800" lvl="3" indent="-177800" algn="just">
              <a:lnSpc>
                <a:spcPct val="100000"/>
              </a:lnSpc>
            </a:pPr>
            <a:r>
              <a:rPr lang="en-US" sz="2400"/>
              <a:t>Computational Resources</a:t>
            </a:r>
          </a:p>
          <a:p>
            <a:pPr marL="635000" lvl="7" indent="-177800" algn="just">
              <a:lnSpc>
                <a:spcPct val="100000"/>
              </a:lnSpc>
            </a:pPr>
            <a:r>
              <a:rPr lang="en-US" sz="2400"/>
              <a:t>Requires increased computational resources due to processing large amounts of data.</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77303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7365076"/>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rPr>
              <a:t>Disadvantages of Semi-Supervised Learning</a:t>
            </a:r>
          </a:p>
          <a:p>
            <a:pPr marL="228600" lvl="2" algn="just">
              <a:lnSpc>
                <a:spcPct val="100000"/>
              </a:lnSpc>
            </a:pPr>
            <a:r>
              <a:rPr lang="en-US" sz="2400"/>
              <a:t>Complex Training Process</a:t>
            </a:r>
          </a:p>
          <a:p>
            <a:pPr marL="685800" lvl="4" algn="just">
              <a:lnSpc>
                <a:spcPct val="100000"/>
              </a:lnSpc>
            </a:pPr>
            <a:r>
              <a:rPr lang="en-US" sz="2400"/>
              <a:t>Training process can be intricate and time-consuming.</a:t>
            </a:r>
          </a:p>
          <a:p>
            <a:pPr marL="228600" lvl="2" algn="just">
              <a:lnSpc>
                <a:spcPct val="100000"/>
              </a:lnSpc>
            </a:pPr>
            <a:r>
              <a:rPr lang="en-US" sz="2400"/>
              <a:t>Risk of Overfitting</a:t>
            </a:r>
          </a:p>
          <a:p>
            <a:pPr marL="685800" lvl="4" algn="just">
              <a:lnSpc>
                <a:spcPct val="100000"/>
              </a:lnSpc>
            </a:pPr>
            <a:r>
              <a:rPr lang="en-US" sz="2400"/>
              <a:t>There's a risk of overfitting to patterns in the unlabeled data.</a:t>
            </a:r>
          </a:p>
          <a:p>
            <a:pPr marL="228600" lvl="2" algn="just">
              <a:lnSpc>
                <a:spcPct val="100000"/>
              </a:lnSpc>
            </a:pPr>
            <a:r>
              <a:rPr lang="en-US" sz="2400"/>
              <a:t>Applicability Constraints</a:t>
            </a:r>
          </a:p>
          <a:p>
            <a:pPr marL="685800" lvl="4" algn="just">
              <a:lnSpc>
                <a:spcPct val="100000"/>
              </a:lnSpc>
            </a:pPr>
            <a:r>
              <a:rPr lang="en-US" sz="2400"/>
              <a:t>Not suitable for all problems; effectiveness depends on the availability and relevance of unlabeled data.</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81609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1015498"/>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cs typeface="Calibri" panose="020F0502020204030204" pitchFamily="34" charset="0"/>
              </a:rPr>
              <a:t>Comparison with Supervised Learning</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5" name="Table 4">
            <a:extLst>
              <a:ext uri="{FF2B5EF4-FFF2-40B4-BE49-F238E27FC236}">
                <a16:creationId xmlns:a16="http://schemas.microsoft.com/office/drawing/2014/main" id="{EF4F660C-2640-A21F-B2CC-25651D99584F}"/>
              </a:ext>
            </a:extLst>
          </p:cNvPr>
          <p:cNvGraphicFramePr>
            <a:graphicFrameLocks noGrp="1"/>
          </p:cNvGraphicFramePr>
          <p:nvPr>
            <p:extLst>
              <p:ext uri="{D42A27DB-BD31-4B8C-83A1-F6EECF244321}">
                <p14:modId xmlns:p14="http://schemas.microsoft.com/office/powerpoint/2010/main" val="3185518815"/>
              </p:ext>
            </p:extLst>
          </p:nvPr>
        </p:nvGraphicFramePr>
        <p:xfrm>
          <a:off x="926457" y="2408654"/>
          <a:ext cx="10919522" cy="3756182"/>
        </p:xfrm>
        <a:graphic>
          <a:graphicData uri="http://schemas.openxmlformats.org/drawingml/2006/table">
            <a:tbl>
              <a:tblPr firstRow="1" firstCol="1" bandRow="1">
                <a:tableStyleId>{5C22544A-7EE6-4342-B048-85BDC9FD1C3A}</a:tableStyleId>
              </a:tblPr>
              <a:tblGrid>
                <a:gridCol w="2181023">
                  <a:extLst>
                    <a:ext uri="{9D8B030D-6E8A-4147-A177-3AD203B41FA5}">
                      <a16:colId xmlns:a16="http://schemas.microsoft.com/office/drawing/2014/main" val="3774830026"/>
                    </a:ext>
                  </a:extLst>
                </a:gridCol>
                <a:gridCol w="3967454">
                  <a:extLst>
                    <a:ext uri="{9D8B030D-6E8A-4147-A177-3AD203B41FA5}">
                      <a16:colId xmlns:a16="http://schemas.microsoft.com/office/drawing/2014/main" val="702480443"/>
                    </a:ext>
                  </a:extLst>
                </a:gridCol>
                <a:gridCol w="4771045">
                  <a:extLst>
                    <a:ext uri="{9D8B030D-6E8A-4147-A177-3AD203B41FA5}">
                      <a16:colId xmlns:a16="http://schemas.microsoft.com/office/drawing/2014/main" val="536380926"/>
                    </a:ext>
                  </a:extLst>
                </a:gridCol>
              </a:tblGrid>
              <a:tr h="323245">
                <a:tc>
                  <a:txBody>
                    <a:bodyPr/>
                    <a:lstStyle/>
                    <a:p>
                      <a:pPr algn="ctr">
                        <a:lnSpc>
                          <a:spcPct val="107000"/>
                        </a:lnSpc>
                        <a:spcAft>
                          <a:spcPts val="800"/>
                        </a:spcAft>
                      </a:pPr>
                      <a:r>
                        <a:rPr lang="en-IN" sz="1800" kern="0">
                          <a:effectLst/>
                        </a:rPr>
                        <a:t>Aspect</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800" kern="0">
                          <a:effectLst/>
                        </a:rPr>
                        <a:t>Supervised Learning</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800" kern="0">
                          <a:effectLst/>
                        </a:rPr>
                        <a:t>Semi-Supervised Learning</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97744506"/>
                  </a:ext>
                </a:extLst>
              </a:tr>
              <a:tr h="618473">
                <a:tc>
                  <a:txBody>
                    <a:bodyPr/>
                    <a:lstStyle/>
                    <a:p>
                      <a:pPr>
                        <a:lnSpc>
                          <a:spcPct val="107000"/>
                        </a:lnSpc>
                        <a:spcAft>
                          <a:spcPts val="800"/>
                        </a:spcAft>
                      </a:pPr>
                      <a:r>
                        <a:rPr lang="en-IN" sz="1800" kern="0">
                          <a:effectLst/>
                        </a:rPr>
                        <a:t>Definition</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Model trained on a fully labeled dataset</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Model trained using both labeled and </a:t>
                      </a:r>
                      <a:r>
                        <a:rPr lang="en-IN" sz="1800" kern="0" err="1">
                          <a:effectLst/>
                        </a:rPr>
                        <a:t>unlabeled</a:t>
                      </a:r>
                      <a:r>
                        <a:rPr lang="en-IN" sz="1800" kern="0">
                          <a:effectLst/>
                        </a:rPr>
                        <a:t> data</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24906098"/>
                  </a:ext>
                </a:extLst>
              </a:tr>
              <a:tr h="630157">
                <a:tc>
                  <a:txBody>
                    <a:bodyPr/>
                    <a:lstStyle/>
                    <a:p>
                      <a:pPr>
                        <a:lnSpc>
                          <a:spcPct val="107000"/>
                        </a:lnSpc>
                        <a:spcAft>
                          <a:spcPts val="800"/>
                        </a:spcAft>
                      </a:pPr>
                      <a:r>
                        <a:rPr lang="en-IN" sz="1800" kern="0">
                          <a:effectLst/>
                        </a:rPr>
                        <a:t>Data Requirements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Requires a large amount of labeled data</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Requires a small amount of labeled data and a large amount of </a:t>
                      </a:r>
                      <a:r>
                        <a:rPr lang="en-IN" sz="1800" kern="0" err="1">
                          <a:effectLst/>
                        </a:rPr>
                        <a:t>unlabeled</a:t>
                      </a:r>
                      <a:r>
                        <a:rPr lang="en-IN" sz="1800" kern="0">
                          <a:effectLst/>
                        </a:rPr>
                        <a:t> data</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61814130"/>
                  </a:ext>
                </a:extLst>
              </a:tr>
              <a:tr h="629872">
                <a:tc>
                  <a:txBody>
                    <a:bodyPr/>
                    <a:lstStyle/>
                    <a:p>
                      <a:pPr>
                        <a:lnSpc>
                          <a:spcPct val="107000"/>
                        </a:lnSpc>
                        <a:spcAft>
                          <a:spcPts val="800"/>
                        </a:spcAft>
                      </a:pPr>
                      <a:r>
                        <a:rPr lang="en-IN" sz="1800" kern="0">
                          <a:effectLst/>
                        </a:rPr>
                        <a:t>Labeling Cost</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High, as all data points need to be labeled</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Lower, since only a small portion of the data needs to be labeled</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844707184"/>
                  </a:ext>
                </a:extLst>
              </a:tr>
              <a:tr h="924563">
                <a:tc>
                  <a:txBody>
                    <a:bodyPr/>
                    <a:lstStyle/>
                    <a:p>
                      <a:pPr>
                        <a:lnSpc>
                          <a:spcPct val="107000"/>
                        </a:lnSpc>
                        <a:spcAft>
                          <a:spcPts val="800"/>
                        </a:spcAft>
                      </a:pPr>
                      <a:r>
                        <a:rPr lang="en-IN" sz="1800" kern="0">
                          <a:effectLst/>
                        </a:rPr>
                        <a:t>Learning Process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Direct learning from labeled data</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Combines labeled data for direct learning and </a:t>
                      </a:r>
                      <a:r>
                        <a:rPr lang="en-IN" sz="1800" kern="0" err="1">
                          <a:effectLst/>
                        </a:rPr>
                        <a:t>unlabeled</a:t>
                      </a:r>
                      <a:r>
                        <a:rPr lang="en-IN" sz="1800" kern="0">
                          <a:effectLst/>
                        </a:rPr>
                        <a:t> data for improving the model’s generalization</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8574780"/>
                  </a:ext>
                </a:extLst>
              </a:tr>
              <a:tr h="629872">
                <a:tc>
                  <a:txBody>
                    <a:bodyPr/>
                    <a:lstStyle/>
                    <a:p>
                      <a:pPr>
                        <a:lnSpc>
                          <a:spcPct val="107000"/>
                        </a:lnSpc>
                        <a:spcAft>
                          <a:spcPts val="800"/>
                        </a:spcAft>
                      </a:pPr>
                      <a:r>
                        <a:rPr lang="en-IN" sz="1800" kern="0">
                          <a:effectLst/>
                        </a:rPr>
                        <a:t>Performance</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High performance if enough labeled data is available</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Can achieve high performance even with limited labeled data</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36535649"/>
                  </a:ext>
                </a:extLst>
              </a:tr>
            </a:tbl>
          </a:graphicData>
        </a:graphic>
      </p:graphicFrame>
    </p:spTree>
    <p:extLst>
      <p:ext uri="{BB962C8B-B14F-4D97-AF65-F5344CB8AC3E}">
        <p14:creationId xmlns:p14="http://schemas.microsoft.com/office/powerpoint/2010/main" val="3984429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1301733"/>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cs typeface="Calibri" panose="020F0502020204030204" pitchFamily="34" charset="0"/>
              </a:rPr>
              <a:t>Comparison with Supervised Learning</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5" name="Table 4">
            <a:extLst>
              <a:ext uri="{FF2B5EF4-FFF2-40B4-BE49-F238E27FC236}">
                <a16:creationId xmlns:a16="http://schemas.microsoft.com/office/drawing/2014/main" id="{EF4F660C-2640-A21F-B2CC-25651D99584F}"/>
              </a:ext>
            </a:extLst>
          </p:cNvPr>
          <p:cNvGraphicFramePr>
            <a:graphicFrameLocks noGrp="1"/>
          </p:cNvGraphicFramePr>
          <p:nvPr>
            <p:extLst>
              <p:ext uri="{D42A27DB-BD31-4B8C-83A1-F6EECF244321}">
                <p14:modId xmlns:p14="http://schemas.microsoft.com/office/powerpoint/2010/main" val="2434991703"/>
              </p:ext>
            </p:extLst>
          </p:nvPr>
        </p:nvGraphicFramePr>
        <p:xfrm>
          <a:off x="923544" y="2404872"/>
          <a:ext cx="10722429" cy="3730893"/>
        </p:xfrm>
        <a:graphic>
          <a:graphicData uri="http://schemas.openxmlformats.org/drawingml/2006/table">
            <a:tbl>
              <a:tblPr firstRow="1" firstCol="1" bandRow="1">
                <a:tableStyleId>{5C22544A-7EE6-4342-B048-85BDC9FD1C3A}</a:tableStyleId>
              </a:tblPr>
              <a:tblGrid>
                <a:gridCol w="2141656">
                  <a:extLst>
                    <a:ext uri="{9D8B030D-6E8A-4147-A177-3AD203B41FA5}">
                      <a16:colId xmlns:a16="http://schemas.microsoft.com/office/drawing/2014/main" val="3774830026"/>
                    </a:ext>
                  </a:extLst>
                </a:gridCol>
                <a:gridCol w="3895843">
                  <a:extLst>
                    <a:ext uri="{9D8B030D-6E8A-4147-A177-3AD203B41FA5}">
                      <a16:colId xmlns:a16="http://schemas.microsoft.com/office/drawing/2014/main" val="702480443"/>
                    </a:ext>
                  </a:extLst>
                </a:gridCol>
                <a:gridCol w="4684930">
                  <a:extLst>
                    <a:ext uri="{9D8B030D-6E8A-4147-A177-3AD203B41FA5}">
                      <a16:colId xmlns:a16="http://schemas.microsoft.com/office/drawing/2014/main" val="536380926"/>
                    </a:ext>
                  </a:extLst>
                </a:gridCol>
              </a:tblGrid>
              <a:tr h="318734">
                <a:tc>
                  <a:txBody>
                    <a:bodyPr/>
                    <a:lstStyle/>
                    <a:p>
                      <a:pPr algn="ctr">
                        <a:lnSpc>
                          <a:spcPct val="107000"/>
                        </a:lnSpc>
                        <a:spcAft>
                          <a:spcPts val="800"/>
                        </a:spcAft>
                      </a:pPr>
                      <a:r>
                        <a:rPr lang="en-IN" sz="1800" kern="0">
                          <a:effectLst/>
                        </a:rPr>
                        <a:t>Aspect</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800" kern="0">
                          <a:effectLst/>
                        </a:rPr>
                        <a:t>Supervised Learning</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IN" sz="1800" kern="0">
                          <a:effectLst/>
                        </a:rPr>
                        <a:t>Semi-Supervised Learning</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97744506"/>
                  </a:ext>
                </a:extLst>
              </a:tr>
              <a:tr h="927265">
                <a:tc>
                  <a:txBody>
                    <a:bodyPr/>
                    <a:lstStyle/>
                    <a:p>
                      <a:pPr>
                        <a:lnSpc>
                          <a:spcPct val="107000"/>
                        </a:lnSpc>
                        <a:spcAft>
                          <a:spcPts val="800"/>
                        </a:spcAft>
                      </a:pPr>
                      <a:r>
                        <a:rPr lang="en-IN" sz="1800" kern="0">
                          <a:effectLst/>
                        </a:rPr>
                        <a:t>Use Cases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Image classification, sentiment analysis, regression tasks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Natural language processing, image recognition with limited labels, medical diagnosis with few annotated samples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24906098"/>
                  </a:ext>
                </a:extLst>
              </a:tr>
              <a:tr h="621364">
                <a:tc>
                  <a:txBody>
                    <a:bodyPr/>
                    <a:lstStyle/>
                    <a:p>
                      <a:pPr>
                        <a:lnSpc>
                          <a:spcPct val="107000"/>
                        </a:lnSpc>
                        <a:spcAft>
                          <a:spcPts val="800"/>
                        </a:spcAft>
                      </a:pPr>
                      <a:r>
                        <a:rPr lang="en-IN" sz="1800" kern="0">
                          <a:effectLst/>
                        </a:rPr>
                        <a:t>Handling Uncertainty</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Relies solely on labeled data, which may not capture all variance</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Uses </a:t>
                      </a:r>
                      <a:r>
                        <a:rPr lang="en-IN" sz="1800" kern="0" err="1">
                          <a:effectLst/>
                        </a:rPr>
                        <a:t>unlabeled</a:t>
                      </a:r>
                      <a:r>
                        <a:rPr lang="en-IN" sz="1800" kern="0">
                          <a:effectLst/>
                        </a:rPr>
                        <a:t> data to better capture underlying data distribution and reduce uncertainty</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61814130"/>
                  </a:ext>
                </a:extLst>
              </a:tr>
              <a:tr h="621083">
                <a:tc>
                  <a:txBody>
                    <a:bodyPr/>
                    <a:lstStyle/>
                    <a:p>
                      <a:pPr>
                        <a:lnSpc>
                          <a:spcPct val="107000"/>
                        </a:lnSpc>
                        <a:spcAft>
                          <a:spcPts val="800"/>
                        </a:spcAft>
                      </a:pPr>
                      <a:r>
                        <a:rPr lang="en-IN" sz="1800" kern="0">
                          <a:effectLst/>
                        </a:rPr>
                        <a:t>Examples of Algorithms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Decision trees, support vector machines, neural networks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dirty="0">
                          <a:effectLst/>
                        </a:rPr>
                        <a:t>Self-training, co-training, graph-based methods, semi-supervised GANs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844707184"/>
                  </a:ext>
                </a:extLst>
              </a:tr>
              <a:tr h="621364">
                <a:tc>
                  <a:txBody>
                    <a:bodyPr/>
                    <a:lstStyle/>
                    <a:p>
                      <a:pPr>
                        <a:lnSpc>
                          <a:spcPct val="107000"/>
                        </a:lnSpc>
                        <a:spcAft>
                          <a:spcPts val="800"/>
                        </a:spcAft>
                      </a:pPr>
                      <a:r>
                        <a:rPr lang="en-IN" sz="1800" kern="0">
                          <a:effectLst/>
                        </a:rPr>
                        <a:t>Data Utilization</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Utilizes only labeled data for training</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Utilizes both labeled and </a:t>
                      </a:r>
                      <a:r>
                        <a:rPr lang="en-IN" sz="1800" kern="0" err="1">
                          <a:effectLst/>
                        </a:rPr>
                        <a:t>unlabeled</a:t>
                      </a:r>
                      <a:r>
                        <a:rPr lang="en-IN" sz="1800" kern="0">
                          <a:effectLst/>
                        </a:rPr>
                        <a:t> data, enhancing learning efficiency</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8574780"/>
                  </a:ext>
                </a:extLst>
              </a:tr>
              <a:tr h="621083">
                <a:tc>
                  <a:txBody>
                    <a:bodyPr/>
                    <a:lstStyle/>
                    <a:p>
                      <a:pPr>
                        <a:lnSpc>
                          <a:spcPct val="107000"/>
                        </a:lnSpc>
                        <a:spcAft>
                          <a:spcPts val="800"/>
                        </a:spcAft>
                      </a:pPr>
                      <a:r>
                        <a:rPr lang="en-IN" sz="1800" kern="0">
                          <a:effectLst/>
                        </a:rPr>
                        <a:t>Training Complexity</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a:effectLst/>
                        </a:rPr>
                        <a:t>Generally straightforward but requires large labeled datasets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en-IN" sz="1800" kern="0" dirty="0">
                          <a:effectLst/>
                        </a:rPr>
                        <a:t>More complex due to the integration of </a:t>
                      </a:r>
                      <a:r>
                        <a:rPr lang="en-IN" sz="1800" kern="0" dirty="0" err="1">
                          <a:effectLst/>
                        </a:rPr>
                        <a:t>unlabeled</a:t>
                      </a:r>
                      <a:r>
                        <a:rPr lang="en-IN" sz="1800" kern="0" dirty="0">
                          <a:effectLst/>
                        </a:rPr>
                        <a:t> data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36535649"/>
                  </a:ext>
                </a:extLst>
              </a:tr>
            </a:tbl>
          </a:graphicData>
        </a:graphic>
      </p:graphicFrame>
    </p:spTree>
    <p:extLst>
      <p:ext uri="{BB962C8B-B14F-4D97-AF65-F5344CB8AC3E}">
        <p14:creationId xmlns:p14="http://schemas.microsoft.com/office/powerpoint/2010/main" val="306450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1301733"/>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cs typeface="Calibri" panose="020F0502020204030204" pitchFamily="34" charset="0"/>
              </a:rPr>
              <a:t>Comparison with Unsupervised Learning</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6" name="Table 5">
            <a:extLst>
              <a:ext uri="{FF2B5EF4-FFF2-40B4-BE49-F238E27FC236}">
                <a16:creationId xmlns:a16="http://schemas.microsoft.com/office/drawing/2014/main" id="{9ED04D91-4F15-DAED-0DDD-E569A1F9FB20}"/>
              </a:ext>
            </a:extLst>
          </p:cNvPr>
          <p:cNvGraphicFramePr>
            <a:graphicFrameLocks noGrp="1"/>
          </p:cNvGraphicFramePr>
          <p:nvPr>
            <p:extLst>
              <p:ext uri="{D42A27DB-BD31-4B8C-83A1-F6EECF244321}">
                <p14:modId xmlns:p14="http://schemas.microsoft.com/office/powerpoint/2010/main" val="3458296661"/>
              </p:ext>
            </p:extLst>
          </p:nvPr>
        </p:nvGraphicFramePr>
        <p:xfrm>
          <a:off x="923544" y="2404872"/>
          <a:ext cx="10992590" cy="3800961"/>
        </p:xfrm>
        <a:graphic>
          <a:graphicData uri="http://schemas.openxmlformats.org/drawingml/2006/table">
            <a:tbl>
              <a:tblPr firstRow="1" firstCol="1" bandRow="1">
                <a:tableStyleId>{5C22544A-7EE6-4342-B048-85BDC9FD1C3A}</a:tableStyleId>
              </a:tblPr>
              <a:tblGrid>
                <a:gridCol w="2542446">
                  <a:extLst>
                    <a:ext uri="{9D8B030D-6E8A-4147-A177-3AD203B41FA5}">
                      <a16:colId xmlns:a16="http://schemas.microsoft.com/office/drawing/2014/main" val="3844488535"/>
                    </a:ext>
                  </a:extLst>
                </a:gridCol>
                <a:gridCol w="3906510">
                  <a:extLst>
                    <a:ext uri="{9D8B030D-6E8A-4147-A177-3AD203B41FA5}">
                      <a16:colId xmlns:a16="http://schemas.microsoft.com/office/drawing/2014/main" val="4088932543"/>
                    </a:ext>
                  </a:extLst>
                </a:gridCol>
                <a:gridCol w="4543634">
                  <a:extLst>
                    <a:ext uri="{9D8B030D-6E8A-4147-A177-3AD203B41FA5}">
                      <a16:colId xmlns:a16="http://schemas.microsoft.com/office/drawing/2014/main" val="547463728"/>
                    </a:ext>
                  </a:extLst>
                </a:gridCol>
              </a:tblGrid>
              <a:tr h="308863">
                <a:tc>
                  <a:txBody>
                    <a:bodyPr/>
                    <a:lstStyle/>
                    <a:p>
                      <a:pPr algn="ctr">
                        <a:lnSpc>
                          <a:spcPct val="107000"/>
                        </a:lnSpc>
                        <a:spcAft>
                          <a:spcPts val="800"/>
                        </a:spcAft>
                      </a:pPr>
                      <a:r>
                        <a:rPr lang="en-IN" sz="1600" kern="0">
                          <a:effectLst/>
                        </a:rPr>
                        <a:t>Aspect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gn="ctr">
                        <a:lnSpc>
                          <a:spcPct val="107000"/>
                        </a:lnSpc>
                        <a:spcAft>
                          <a:spcPts val="800"/>
                        </a:spcAft>
                      </a:pPr>
                      <a:r>
                        <a:rPr lang="en-IN" sz="1600" kern="0">
                          <a:effectLst/>
                        </a:rPr>
                        <a:t>Unsupervised Learning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gn="ctr">
                        <a:lnSpc>
                          <a:spcPct val="107000"/>
                        </a:lnSpc>
                        <a:spcAft>
                          <a:spcPts val="800"/>
                        </a:spcAft>
                      </a:pPr>
                      <a:r>
                        <a:rPr lang="en-IN" sz="1600" kern="0">
                          <a:effectLst/>
                        </a:rPr>
                        <a:t>Semi-Supervised Learning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3925053323"/>
                  </a:ext>
                </a:extLst>
              </a:tr>
              <a:tr h="602159">
                <a:tc>
                  <a:txBody>
                    <a:bodyPr/>
                    <a:lstStyle/>
                    <a:p>
                      <a:pPr>
                        <a:lnSpc>
                          <a:spcPct val="107000"/>
                        </a:lnSpc>
                        <a:spcAft>
                          <a:spcPts val="800"/>
                        </a:spcAft>
                      </a:pPr>
                      <a:r>
                        <a:rPr lang="en-IN" sz="1600" kern="0">
                          <a:effectLst/>
                        </a:rPr>
                        <a:t>Definition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Model trained on a dataset with no labels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Model trained using a combination of labeled and </a:t>
                      </a:r>
                      <a:r>
                        <a:rPr lang="en-IN" sz="1600" kern="0" err="1">
                          <a:effectLst/>
                        </a:rPr>
                        <a:t>unlabeled</a:t>
                      </a:r>
                      <a:r>
                        <a:rPr lang="en-IN" sz="1600" kern="0">
                          <a:effectLst/>
                        </a:rPr>
                        <a:t> data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3143339625"/>
                  </a:ext>
                </a:extLst>
              </a:tr>
              <a:tr h="602159">
                <a:tc>
                  <a:txBody>
                    <a:bodyPr/>
                    <a:lstStyle/>
                    <a:p>
                      <a:pPr>
                        <a:lnSpc>
                          <a:spcPct val="107000"/>
                        </a:lnSpc>
                        <a:spcAft>
                          <a:spcPts val="800"/>
                        </a:spcAft>
                      </a:pPr>
                      <a:r>
                        <a:rPr lang="en-IN" sz="1600" kern="0">
                          <a:effectLst/>
                        </a:rPr>
                        <a:t>Data Requirements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Requires only </a:t>
                      </a:r>
                      <a:r>
                        <a:rPr lang="en-IN" sz="1600" kern="0" err="1">
                          <a:effectLst/>
                        </a:rPr>
                        <a:t>unlabeled</a:t>
                      </a:r>
                      <a:r>
                        <a:rPr lang="en-IN" sz="1600" kern="0">
                          <a:effectLst/>
                        </a:rPr>
                        <a:t> data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Requires a small amount of labeled data and a large amount of </a:t>
                      </a:r>
                      <a:r>
                        <a:rPr lang="en-IN" sz="1600" kern="0" err="1">
                          <a:effectLst/>
                        </a:rPr>
                        <a:t>unlabeled</a:t>
                      </a:r>
                      <a:r>
                        <a:rPr lang="en-IN" sz="1600" kern="0">
                          <a:effectLst/>
                        </a:rPr>
                        <a:t> data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1318558355"/>
                  </a:ext>
                </a:extLst>
              </a:tr>
              <a:tr h="602159">
                <a:tc>
                  <a:txBody>
                    <a:bodyPr/>
                    <a:lstStyle/>
                    <a:p>
                      <a:pPr>
                        <a:lnSpc>
                          <a:spcPct val="107000"/>
                        </a:lnSpc>
                        <a:spcAft>
                          <a:spcPts val="800"/>
                        </a:spcAft>
                      </a:pPr>
                      <a:r>
                        <a:rPr lang="en-IN" sz="1600" kern="0">
                          <a:effectLst/>
                        </a:rPr>
                        <a:t>Labeling Cost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None, as no labels are needed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Lower, since only a small portion of the data needs to be labeled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2265998067"/>
                  </a:ext>
                </a:extLst>
              </a:tr>
              <a:tr h="602159">
                <a:tc>
                  <a:txBody>
                    <a:bodyPr/>
                    <a:lstStyle/>
                    <a:p>
                      <a:pPr>
                        <a:lnSpc>
                          <a:spcPct val="107000"/>
                        </a:lnSpc>
                        <a:spcAft>
                          <a:spcPts val="800"/>
                        </a:spcAft>
                      </a:pPr>
                      <a:r>
                        <a:rPr lang="en-IN" sz="1600" kern="0">
                          <a:effectLst/>
                        </a:rPr>
                        <a:t>Learning Process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Discovers hidden patterns or intrinsic structures in input data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Combines labeled data for direct learning and </a:t>
                      </a:r>
                      <a:r>
                        <a:rPr lang="en-IN" sz="1600" kern="0" err="1">
                          <a:effectLst/>
                        </a:rPr>
                        <a:t>unlabeled</a:t>
                      </a:r>
                      <a:r>
                        <a:rPr lang="en-IN" sz="1600" kern="0">
                          <a:effectLst/>
                        </a:rPr>
                        <a:t> data for improving the model’s generalization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1965780306"/>
                  </a:ext>
                </a:extLst>
              </a:tr>
              <a:tr h="895453">
                <a:tc>
                  <a:txBody>
                    <a:bodyPr/>
                    <a:lstStyle/>
                    <a:p>
                      <a:pPr>
                        <a:lnSpc>
                          <a:spcPct val="107000"/>
                        </a:lnSpc>
                        <a:spcAft>
                          <a:spcPts val="800"/>
                        </a:spcAft>
                      </a:pPr>
                      <a:r>
                        <a:rPr lang="en-IN" sz="1600" kern="0">
                          <a:effectLst/>
                        </a:rPr>
                        <a:t>Performance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Can identify structure and relationships but not specific labels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Can achieve high performance by leveraging labeled data for direct supervision and </a:t>
                      </a:r>
                      <a:r>
                        <a:rPr lang="en-IN" sz="1600" kern="0" err="1">
                          <a:effectLst/>
                        </a:rPr>
                        <a:t>unlabeled</a:t>
                      </a:r>
                      <a:r>
                        <a:rPr lang="en-IN" sz="1600" kern="0">
                          <a:effectLst/>
                        </a:rPr>
                        <a:t> data for auxiliary learning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1853271154"/>
                  </a:ext>
                </a:extLst>
              </a:tr>
            </a:tbl>
          </a:graphicData>
        </a:graphic>
      </p:graphicFrame>
    </p:spTree>
    <p:extLst>
      <p:ext uri="{BB962C8B-B14F-4D97-AF65-F5344CB8AC3E}">
        <p14:creationId xmlns:p14="http://schemas.microsoft.com/office/powerpoint/2010/main" val="405889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1301733"/>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cs typeface="Calibri" panose="020F0502020204030204" pitchFamily="34" charset="0"/>
              </a:rPr>
              <a:t>Comparison with Unsupervised Learning</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6" name="Table 5">
            <a:extLst>
              <a:ext uri="{FF2B5EF4-FFF2-40B4-BE49-F238E27FC236}">
                <a16:creationId xmlns:a16="http://schemas.microsoft.com/office/drawing/2014/main" id="{9ED04D91-4F15-DAED-0DDD-E569A1F9FB20}"/>
              </a:ext>
            </a:extLst>
          </p:cNvPr>
          <p:cNvGraphicFramePr>
            <a:graphicFrameLocks noGrp="1"/>
          </p:cNvGraphicFramePr>
          <p:nvPr>
            <p:extLst>
              <p:ext uri="{D42A27DB-BD31-4B8C-83A1-F6EECF244321}">
                <p14:modId xmlns:p14="http://schemas.microsoft.com/office/powerpoint/2010/main" val="1806491046"/>
              </p:ext>
            </p:extLst>
          </p:nvPr>
        </p:nvGraphicFramePr>
        <p:xfrm>
          <a:off x="923544" y="2404872"/>
          <a:ext cx="10610048" cy="3506569"/>
        </p:xfrm>
        <a:graphic>
          <a:graphicData uri="http://schemas.openxmlformats.org/drawingml/2006/table">
            <a:tbl>
              <a:tblPr firstRow="1" firstCol="1" bandRow="1">
                <a:tableStyleId>{5C22544A-7EE6-4342-B048-85BDC9FD1C3A}</a:tableStyleId>
              </a:tblPr>
              <a:tblGrid>
                <a:gridCol w="2673195">
                  <a:extLst>
                    <a:ext uri="{9D8B030D-6E8A-4147-A177-3AD203B41FA5}">
                      <a16:colId xmlns:a16="http://schemas.microsoft.com/office/drawing/2014/main" val="3844488535"/>
                    </a:ext>
                  </a:extLst>
                </a:gridCol>
                <a:gridCol w="3051022">
                  <a:extLst>
                    <a:ext uri="{9D8B030D-6E8A-4147-A177-3AD203B41FA5}">
                      <a16:colId xmlns:a16="http://schemas.microsoft.com/office/drawing/2014/main" val="4088932543"/>
                    </a:ext>
                  </a:extLst>
                </a:gridCol>
                <a:gridCol w="4885831">
                  <a:extLst>
                    <a:ext uri="{9D8B030D-6E8A-4147-A177-3AD203B41FA5}">
                      <a16:colId xmlns:a16="http://schemas.microsoft.com/office/drawing/2014/main" val="547463728"/>
                    </a:ext>
                  </a:extLst>
                </a:gridCol>
              </a:tblGrid>
              <a:tr h="257694">
                <a:tc>
                  <a:txBody>
                    <a:bodyPr/>
                    <a:lstStyle/>
                    <a:p>
                      <a:pPr algn="ctr">
                        <a:lnSpc>
                          <a:spcPct val="107000"/>
                        </a:lnSpc>
                        <a:spcAft>
                          <a:spcPts val="800"/>
                        </a:spcAft>
                      </a:pPr>
                      <a:r>
                        <a:rPr lang="en-IN" sz="1600" kern="0">
                          <a:effectLst/>
                        </a:rPr>
                        <a:t>Aspect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gn="ctr">
                        <a:lnSpc>
                          <a:spcPct val="107000"/>
                        </a:lnSpc>
                        <a:spcAft>
                          <a:spcPts val="800"/>
                        </a:spcAft>
                      </a:pPr>
                      <a:r>
                        <a:rPr lang="en-IN" sz="1600" kern="0">
                          <a:effectLst/>
                        </a:rPr>
                        <a:t>Unsupervised Learning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gn="ctr">
                        <a:lnSpc>
                          <a:spcPct val="107000"/>
                        </a:lnSpc>
                        <a:spcAft>
                          <a:spcPts val="800"/>
                        </a:spcAft>
                      </a:pPr>
                      <a:r>
                        <a:rPr lang="en-IN" sz="1600" kern="0">
                          <a:effectLst/>
                        </a:rPr>
                        <a:t>Semi-Supervised Learning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3925053323"/>
                  </a:ext>
                </a:extLst>
              </a:tr>
              <a:tr h="758860">
                <a:tc>
                  <a:txBody>
                    <a:bodyPr/>
                    <a:lstStyle/>
                    <a:p>
                      <a:pPr>
                        <a:lnSpc>
                          <a:spcPct val="107000"/>
                        </a:lnSpc>
                        <a:spcAft>
                          <a:spcPts val="800"/>
                        </a:spcAft>
                      </a:pPr>
                      <a:r>
                        <a:rPr lang="en-IN" sz="1600" kern="0">
                          <a:effectLst/>
                        </a:rPr>
                        <a:t>Use Cases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Clustering, anomaly detection, dimensionality reduction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Natural language processing, image recognition with limited labels, medical diagnosis with few annotated samples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3143339625"/>
                  </a:ext>
                </a:extLst>
              </a:tr>
              <a:tr h="860335">
                <a:tc>
                  <a:txBody>
                    <a:bodyPr/>
                    <a:lstStyle/>
                    <a:p>
                      <a:pPr>
                        <a:lnSpc>
                          <a:spcPct val="107000"/>
                        </a:lnSpc>
                        <a:spcAft>
                          <a:spcPts val="800"/>
                        </a:spcAft>
                      </a:pPr>
                      <a:r>
                        <a:rPr lang="en-IN" sz="1600" kern="0">
                          <a:effectLst/>
                        </a:rPr>
                        <a:t>Handling Uncertainty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Focuses on finding structure without any explicit labels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Uses </a:t>
                      </a:r>
                      <a:r>
                        <a:rPr lang="en-IN" sz="1600" kern="0" err="1">
                          <a:effectLst/>
                        </a:rPr>
                        <a:t>unlabeled</a:t>
                      </a:r>
                      <a:r>
                        <a:rPr lang="en-IN" sz="1600" kern="0">
                          <a:effectLst/>
                        </a:rPr>
                        <a:t> data to better capture underlying data distribution and reduce uncertainty, while labeled data guides learning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1318558355"/>
                  </a:ext>
                </a:extLst>
              </a:tr>
              <a:tr h="508277">
                <a:tc>
                  <a:txBody>
                    <a:bodyPr/>
                    <a:lstStyle/>
                    <a:p>
                      <a:pPr>
                        <a:lnSpc>
                          <a:spcPct val="107000"/>
                        </a:lnSpc>
                        <a:spcAft>
                          <a:spcPts val="800"/>
                        </a:spcAft>
                      </a:pPr>
                      <a:r>
                        <a:rPr lang="en-IN" sz="1600" kern="0">
                          <a:effectLst/>
                        </a:rPr>
                        <a:t>Examples of Algorithms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K-means, hierarchical clustering, principal component analysis (PCA)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Self-training, co-training, graph-based methods, semi-supervised GANs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2265998067"/>
                  </a:ext>
                </a:extLst>
              </a:tr>
              <a:tr h="508277">
                <a:tc>
                  <a:txBody>
                    <a:bodyPr/>
                    <a:lstStyle/>
                    <a:p>
                      <a:pPr>
                        <a:lnSpc>
                          <a:spcPct val="107000"/>
                        </a:lnSpc>
                        <a:spcAft>
                          <a:spcPts val="800"/>
                        </a:spcAft>
                      </a:pPr>
                      <a:r>
                        <a:rPr lang="en-IN" sz="1600" kern="0">
                          <a:effectLst/>
                        </a:rPr>
                        <a:t>Data Utilization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Utilizes only </a:t>
                      </a:r>
                      <a:r>
                        <a:rPr lang="en-IN" sz="1600" kern="0" err="1">
                          <a:effectLst/>
                        </a:rPr>
                        <a:t>unlabeled</a:t>
                      </a:r>
                      <a:r>
                        <a:rPr lang="en-IN" sz="1600" kern="0">
                          <a:effectLst/>
                        </a:rPr>
                        <a:t> data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Utilizes both labeled and </a:t>
                      </a:r>
                      <a:r>
                        <a:rPr lang="en-IN" sz="1600" kern="0" err="1">
                          <a:effectLst/>
                        </a:rPr>
                        <a:t>unlabeled</a:t>
                      </a:r>
                      <a:r>
                        <a:rPr lang="en-IN" sz="1600" kern="0">
                          <a:effectLst/>
                        </a:rPr>
                        <a:t> data, enhancing learning efficiency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1965780306"/>
                  </a:ext>
                </a:extLst>
              </a:tr>
              <a:tr h="508277">
                <a:tc>
                  <a:txBody>
                    <a:bodyPr/>
                    <a:lstStyle/>
                    <a:p>
                      <a:pPr>
                        <a:lnSpc>
                          <a:spcPct val="107000"/>
                        </a:lnSpc>
                        <a:spcAft>
                          <a:spcPts val="800"/>
                        </a:spcAft>
                      </a:pPr>
                      <a:r>
                        <a:rPr lang="en-IN" sz="1600" kern="0">
                          <a:effectLst/>
                        </a:rPr>
                        <a:t>Training Complexity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Generally straightforward but can be computationally intensive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tc>
                  <a:txBody>
                    <a:bodyPr/>
                    <a:lstStyle/>
                    <a:p>
                      <a:pPr>
                        <a:lnSpc>
                          <a:spcPct val="107000"/>
                        </a:lnSpc>
                        <a:spcAft>
                          <a:spcPts val="800"/>
                        </a:spcAft>
                      </a:pPr>
                      <a:r>
                        <a:rPr lang="en-IN" sz="1600" kern="0">
                          <a:effectLst/>
                        </a:rPr>
                        <a:t>More complex due to the integration of both labeled and </a:t>
                      </a:r>
                      <a:r>
                        <a:rPr lang="en-IN" sz="1600" kern="0" err="1">
                          <a:effectLst/>
                        </a:rPr>
                        <a:t>unlabeled</a:t>
                      </a:r>
                      <a:r>
                        <a:rPr lang="en-IN" sz="1600" kern="0">
                          <a:effectLst/>
                        </a:rPr>
                        <a:t> data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9512" marR="9512" marT="9512" marB="9512" anchor="ctr"/>
                </a:tc>
                <a:extLst>
                  <a:ext uri="{0D108BD9-81ED-4DB2-BD59-A6C34878D82A}">
                    <a16:rowId xmlns:a16="http://schemas.microsoft.com/office/drawing/2014/main" val="1853271154"/>
                  </a:ext>
                </a:extLst>
              </a:tr>
            </a:tbl>
          </a:graphicData>
        </a:graphic>
      </p:graphicFrame>
    </p:spTree>
    <p:extLst>
      <p:ext uri="{BB962C8B-B14F-4D97-AF65-F5344CB8AC3E}">
        <p14:creationId xmlns:p14="http://schemas.microsoft.com/office/powerpoint/2010/main" val="297307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1301733"/>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cs typeface="Calibri" panose="020F0502020204030204" pitchFamily="34" charset="0"/>
              </a:rPr>
              <a:t>Applications of Semi-Supervised Learning</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Google Shape;166;p29">
            <a:extLst>
              <a:ext uri="{FF2B5EF4-FFF2-40B4-BE49-F238E27FC236}">
                <a16:creationId xmlns:a16="http://schemas.microsoft.com/office/drawing/2014/main" id="{965AB631-C099-B5C1-0224-D24C2B18BDCC}"/>
              </a:ext>
            </a:extLst>
          </p:cNvPr>
          <p:cNvSpPr/>
          <p:nvPr/>
        </p:nvSpPr>
        <p:spPr>
          <a:xfrm>
            <a:off x="3998888" y="2813918"/>
            <a:ext cx="4792973" cy="81487"/>
          </a:xfrm>
          <a:custGeom>
            <a:avLst/>
            <a:gdLst/>
            <a:ahLst/>
            <a:cxnLst/>
            <a:rect l="l" t="t" r="r" b="b"/>
            <a:pathLst>
              <a:path w="39555" h="1478" extrusionOk="0">
                <a:moveTo>
                  <a:pt x="12016" y="0"/>
                </a:moveTo>
                <a:cubicBezTo>
                  <a:pt x="11315" y="0"/>
                  <a:pt x="10614" y="6"/>
                  <a:pt x="9913" y="20"/>
                </a:cubicBezTo>
                <a:cubicBezTo>
                  <a:pt x="8266" y="52"/>
                  <a:pt x="6619" y="115"/>
                  <a:pt x="4972" y="274"/>
                </a:cubicBezTo>
                <a:cubicBezTo>
                  <a:pt x="3389" y="400"/>
                  <a:pt x="1774" y="559"/>
                  <a:pt x="253" y="970"/>
                </a:cubicBezTo>
                <a:cubicBezTo>
                  <a:pt x="32" y="1002"/>
                  <a:pt x="0" y="1255"/>
                  <a:pt x="63" y="1414"/>
                </a:cubicBezTo>
                <a:lnTo>
                  <a:pt x="63" y="1477"/>
                </a:lnTo>
                <a:cubicBezTo>
                  <a:pt x="1615" y="1319"/>
                  <a:pt x="3800" y="1160"/>
                  <a:pt x="4972" y="1065"/>
                </a:cubicBezTo>
                <a:cubicBezTo>
                  <a:pt x="6619" y="907"/>
                  <a:pt x="8266" y="844"/>
                  <a:pt x="9913" y="812"/>
                </a:cubicBezTo>
                <a:cubicBezTo>
                  <a:pt x="10506" y="801"/>
                  <a:pt x="11099" y="795"/>
                  <a:pt x="11693" y="795"/>
                </a:cubicBezTo>
                <a:cubicBezTo>
                  <a:pt x="14393" y="795"/>
                  <a:pt x="17093" y="904"/>
                  <a:pt x="19793" y="1034"/>
                </a:cubicBezTo>
                <a:cubicBezTo>
                  <a:pt x="23087" y="1192"/>
                  <a:pt x="26412" y="1382"/>
                  <a:pt x="29706" y="1445"/>
                </a:cubicBezTo>
                <a:cubicBezTo>
                  <a:pt x="30529" y="1461"/>
                  <a:pt x="31360" y="1469"/>
                  <a:pt x="32192" y="1469"/>
                </a:cubicBezTo>
                <a:cubicBezTo>
                  <a:pt x="33023" y="1469"/>
                  <a:pt x="33854" y="1461"/>
                  <a:pt x="34678" y="1445"/>
                </a:cubicBezTo>
                <a:cubicBezTo>
                  <a:pt x="35596" y="1414"/>
                  <a:pt x="37813" y="1382"/>
                  <a:pt x="39523" y="1319"/>
                </a:cubicBezTo>
                <a:cubicBezTo>
                  <a:pt x="39555" y="1065"/>
                  <a:pt x="39555" y="812"/>
                  <a:pt x="39555" y="559"/>
                </a:cubicBezTo>
                <a:cubicBezTo>
                  <a:pt x="39555" y="365"/>
                  <a:pt x="39409" y="268"/>
                  <a:pt x="39267" y="268"/>
                </a:cubicBezTo>
                <a:cubicBezTo>
                  <a:pt x="39246" y="268"/>
                  <a:pt x="39226" y="270"/>
                  <a:pt x="39206" y="274"/>
                </a:cubicBezTo>
                <a:cubicBezTo>
                  <a:pt x="39139" y="251"/>
                  <a:pt x="39072" y="229"/>
                  <a:pt x="38982" y="229"/>
                </a:cubicBezTo>
                <a:cubicBezTo>
                  <a:pt x="38945" y="229"/>
                  <a:pt x="38904" y="233"/>
                  <a:pt x="38858" y="242"/>
                </a:cubicBezTo>
                <a:cubicBezTo>
                  <a:pt x="38193" y="369"/>
                  <a:pt x="37560" y="337"/>
                  <a:pt x="36863" y="369"/>
                </a:cubicBezTo>
                <a:cubicBezTo>
                  <a:pt x="36039" y="432"/>
                  <a:pt x="35216" y="464"/>
                  <a:pt x="34393" y="495"/>
                </a:cubicBezTo>
                <a:cubicBezTo>
                  <a:pt x="33428" y="532"/>
                  <a:pt x="32463" y="548"/>
                  <a:pt x="31492" y="548"/>
                </a:cubicBezTo>
                <a:cubicBezTo>
                  <a:pt x="30806" y="548"/>
                  <a:pt x="30116" y="540"/>
                  <a:pt x="29421" y="527"/>
                </a:cubicBezTo>
                <a:cubicBezTo>
                  <a:pt x="26127" y="495"/>
                  <a:pt x="22833" y="337"/>
                  <a:pt x="19508" y="179"/>
                </a:cubicBezTo>
                <a:cubicBezTo>
                  <a:pt x="17011" y="80"/>
                  <a:pt x="14513" y="0"/>
                  <a:pt x="12016" y="0"/>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7;p29">
            <a:extLst>
              <a:ext uri="{FF2B5EF4-FFF2-40B4-BE49-F238E27FC236}">
                <a16:creationId xmlns:a16="http://schemas.microsoft.com/office/drawing/2014/main" id="{08395C8B-A94B-B3B8-490C-7B93C9141F86}"/>
              </a:ext>
            </a:extLst>
          </p:cNvPr>
          <p:cNvSpPr/>
          <p:nvPr/>
        </p:nvSpPr>
        <p:spPr>
          <a:xfrm>
            <a:off x="3998888" y="3917358"/>
            <a:ext cx="4792973" cy="82148"/>
          </a:xfrm>
          <a:custGeom>
            <a:avLst/>
            <a:gdLst/>
            <a:ahLst/>
            <a:cxnLst/>
            <a:rect l="l" t="t" r="r" b="b"/>
            <a:pathLst>
              <a:path w="39555" h="1490" extrusionOk="0">
                <a:moveTo>
                  <a:pt x="11963" y="0"/>
                </a:moveTo>
                <a:cubicBezTo>
                  <a:pt x="11280" y="0"/>
                  <a:pt x="10596" y="6"/>
                  <a:pt x="9913" y="20"/>
                </a:cubicBezTo>
                <a:cubicBezTo>
                  <a:pt x="8266" y="52"/>
                  <a:pt x="6619" y="147"/>
                  <a:pt x="4972" y="273"/>
                </a:cubicBezTo>
                <a:cubicBezTo>
                  <a:pt x="3389" y="432"/>
                  <a:pt x="1774" y="558"/>
                  <a:pt x="253" y="970"/>
                </a:cubicBezTo>
                <a:cubicBezTo>
                  <a:pt x="32" y="1033"/>
                  <a:pt x="0" y="1255"/>
                  <a:pt x="63" y="1413"/>
                </a:cubicBezTo>
                <a:lnTo>
                  <a:pt x="63" y="1477"/>
                </a:lnTo>
                <a:cubicBezTo>
                  <a:pt x="1615" y="1350"/>
                  <a:pt x="3800" y="1160"/>
                  <a:pt x="4972" y="1065"/>
                </a:cubicBezTo>
                <a:cubicBezTo>
                  <a:pt x="6619" y="907"/>
                  <a:pt x="8266" y="843"/>
                  <a:pt x="9913" y="812"/>
                </a:cubicBezTo>
                <a:cubicBezTo>
                  <a:pt x="10506" y="800"/>
                  <a:pt x="11099" y="795"/>
                  <a:pt x="11693" y="795"/>
                </a:cubicBezTo>
                <a:cubicBezTo>
                  <a:pt x="14393" y="795"/>
                  <a:pt x="17093" y="903"/>
                  <a:pt x="19793" y="1033"/>
                </a:cubicBezTo>
                <a:cubicBezTo>
                  <a:pt x="23087" y="1223"/>
                  <a:pt x="26412" y="1382"/>
                  <a:pt x="29706" y="1477"/>
                </a:cubicBezTo>
                <a:cubicBezTo>
                  <a:pt x="30188" y="1486"/>
                  <a:pt x="30673" y="1490"/>
                  <a:pt x="31159" y="1490"/>
                </a:cubicBezTo>
                <a:cubicBezTo>
                  <a:pt x="32333" y="1490"/>
                  <a:pt x="33513" y="1467"/>
                  <a:pt x="34678" y="1445"/>
                </a:cubicBezTo>
                <a:cubicBezTo>
                  <a:pt x="35596" y="1413"/>
                  <a:pt x="37813" y="1382"/>
                  <a:pt x="39523" y="1318"/>
                </a:cubicBezTo>
                <a:cubicBezTo>
                  <a:pt x="39555" y="1065"/>
                  <a:pt x="39555" y="812"/>
                  <a:pt x="39555" y="558"/>
                </a:cubicBezTo>
                <a:cubicBezTo>
                  <a:pt x="39555" y="392"/>
                  <a:pt x="39410" y="299"/>
                  <a:pt x="39268" y="299"/>
                </a:cubicBezTo>
                <a:cubicBezTo>
                  <a:pt x="39247" y="299"/>
                  <a:pt x="39227" y="301"/>
                  <a:pt x="39206" y="305"/>
                </a:cubicBezTo>
                <a:cubicBezTo>
                  <a:pt x="39137" y="259"/>
                  <a:pt x="39067" y="229"/>
                  <a:pt x="38973" y="229"/>
                </a:cubicBezTo>
                <a:cubicBezTo>
                  <a:pt x="38938" y="229"/>
                  <a:pt x="38900" y="233"/>
                  <a:pt x="38858" y="242"/>
                </a:cubicBezTo>
                <a:cubicBezTo>
                  <a:pt x="38193" y="400"/>
                  <a:pt x="37560" y="337"/>
                  <a:pt x="36863" y="400"/>
                </a:cubicBezTo>
                <a:cubicBezTo>
                  <a:pt x="36039" y="432"/>
                  <a:pt x="35216" y="495"/>
                  <a:pt x="34393" y="527"/>
                </a:cubicBezTo>
                <a:cubicBezTo>
                  <a:pt x="33228" y="549"/>
                  <a:pt x="32064" y="571"/>
                  <a:pt x="30888" y="571"/>
                </a:cubicBezTo>
                <a:cubicBezTo>
                  <a:pt x="30401" y="571"/>
                  <a:pt x="29912" y="568"/>
                  <a:pt x="29421" y="558"/>
                </a:cubicBezTo>
                <a:cubicBezTo>
                  <a:pt x="26127" y="495"/>
                  <a:pt x="22833" y="337"/>
                  <a:pt x="19508" y="210"/>
                </a:cubicBezTo>
                <a:cubicBezTo>
                  <a:pt x="16993" y="85"/>
                  <a:pt x="14478" y="0"/>
                  <a:pt x="11963" y="0"/>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8;p29">
            <a:extLst>
              <a:ext uri="{FF2B5EF4-FFF2-40B4-BE49-F238E27FC236}">
                <a16:creationId xmlns:a16="http://schemas.microsoft.com/office/drawing/2014/main" id="{230CDF96-AF60-2508-58D7-85CB3B0D7693}"/>
              </a:ext>
            </a:extLst>
          </p:cNvPr>
          <p:cNvSpPr/>
          <p:nvPr/>
        </p:nvSpPr>
        <p:spPr>
          <a:xfrm>
            <a:off x="3998888" y="5024483"/>
            <a:ext cx="4792973" cy="81432"/>
          </a:xfrm>
          <a:custGeom>
            <a:avLst/>
            <a:gdLst/>
            <a:ahLst/>
            <a:cxnLst/>
            <a:rect l="l" t="t" r="r" b="b"/>
            <a:pathLst>
              <a:path w="39555" h="1477" extrusionOk="0">
                <a:moveTo>
                  <a:pt x="12016" y="0"/>
                </a:moveTo>
                <a:cubicBezTo>
                  <a:pt x="11315" y="0"/>
                  <a:pt x="10614" y="6"/>
                  <a:pt x="9913" y="20"/>
                </a:cubicBezTo>
                <a:cubicBezTo>
                  <a:pt x="8266" y="52"/>
                  <a:pt x="6619" y="115"/>
                  <a:pt x="4972" y="274"/>
                </a:cubicBezTo>
                <a:cubicBezTo>
                  <a:pt x="3389" y="432"/>
                  <a:pt x="1774" y="559"/>
                  <a:pt x="253" y="970"/>
                </a:cubicBezTo>
                <a:cubicBezTo>
                  <a:pt x="32" y="1034"/>
                  <a:pt x="0" y="1255"/>
                  <a:pt x="63" y="1414"/>
                </a:cubicBezTo>
                <a:lnTo>
                  <a:pt x="63" y="1477"/>
                </a:lnTo>
                <a:cubicBezTo>
                  <a:pt x="1615" y="1350"/>
                  <a:pt x="3800" y="1160"/>
                  <a:pt x="4972" y="1065"/>
                </a:cubicBezTo>
                <a:cubicBezTo>
                  <a:pt x="6619" y="907"/>
                  <a:pt x="8266" y="844"/>
                  <a:pt x="9913" y="812"/>
                </a:cubicBezTo>
                <a:cubicBezTo>
                  <a:pt x="10506" y="801"/>
                  <a:pt x="11099" y="795"/>
                  <a:pt x="11693" y="795"/>
                </a:cubicBezTo>
                <a:cubicBezTo>
                  <a:pt x="14393" y="795"/>
                  <a:pt x="17093" y="904"/>
                  <a:pt x="19793" y="1034"/>
                </a:cubicBezTo>
                <a:cubicBezTo>
                  <a:pt x="23087" y="1192"/>
                  <a:pt x="26412" y="1382"/>
                  <a:pt x="29706" y="1445"/>
                </a:cubicBezTo>
                <a:cubicBezTo>
                  <a:pt x="30529" y="1461"/>
                  <a:pt x="31360" y="1469"/>
                  <a:pt x="32192" y="1469"/>
                </a:cubicBezTo>
                <a:cubicBezTo>
                  <a:pt x="33023" y="1469"/>
                  <a:pt x="33854" y="1461"/>
                  <a:pt x="34678" y="1445"/>
                </a:cubicBezTo>
                <a:cubicBezTo>
                  <a:pt x="35596" y="1414"/>
                  <a:pt x="37813" y="1382"/>
                  <a:pt x="39523" y="1319"/>
                </a:cubicBezTo>
                <a:cubicBezTo>
                  <a:pt x="39555" y="1065"/>
                  <a:pt x="39555" y="812"/>
                  <a:pt x="39555" y="559"/>
                </a:cubicBezTo>
                <a:cubicBezTo>
                  <a:pt x="39555" y="393"/>
                  <a:pt x="39410" y="299"/>
                  <a:pt x="39268" y="299"/>
                </a:cubicBezTo>
                <a:cubicBezTo>
                  <a:pt x="39247" y="299"/>
                  <a:pt x="39227" y="301"/>
                  <a:pt x="39206" y="305"/>
                </a:cubicBezTo>
                <a:cubicBezTo>
                  <a:pt x="39137" y="259"/>
                  <a:pt x="39067" y="229"/>
                  <a:pt x="38973" y="229"/>
                </a:cubicBezTo>
                <a:cubicBezTo>
                  <a:pt x="38938" y="229"/>
                  <a:pt x="38900" y="233"/>
                  <a:pt x="38858" y="242"/>
                </a:cubicBezTo>
                <a:cubicBezTo>
                  <a:pt x="38193" y="400"/>
                  <a:pt x="37560" y="337"/>
                  <a:pt x="36863" y="400"/>
                </a:cubicBezTo>
                <a:cubicBezTo>
                  <a:pt x="36039" y="432"/>
                  <a:pt x="35216" y="495"/>
                  <a:pt x="34393" y="495"/>
                </a:cubicBezTo>
                <a:cubicBezTo>
                  <a:pt x="32746" y="559"/>
                  <a:pt x="31099" y="559"/>
                  <a:pt x="29421" y="559"/>
                </a:cubicBezTo>
                <a:cubicBezTo>
                  <a:pt x="26127" y="495"/>
                  <a:pt x="22833" y="337"/>
                  <a:pt x="19508" y="179"/>
                </a:cubicBezTo>
                <a:cubicBezTo>
                  <a:pt x="17011" y="80"/>
                  <a:pt x="14513" y="0"/>
                  <a:pt x="12016" y="0"/>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9;p29">
            <a:extLst>
              <a:ext uri="{FF2B5EF4-FFF2-40B4-BE49-F238E27FC236}">
                <a16:creationId xmlns:a16="http://schemas.microsoft.com/office/drawing/2014/main" id="{12C78487-CC2B-7C13-CB79-99B915B15F0C}"/>
              </a:ext>
            </a:extLst>
          </p:cNvPr>
          <p:cNvSpPr/>
          <p:nvPr/>
        </p:nvSpPr>
        <p:spPr>
          <a:xfrm>
            <a:off x="1442548" y="2421744"/>
            <a:ext cx="4741133" cy="1558277"/>
          </a:xfrm>
          <a:custGeom>
            <a:avLst/>
            <a:gdLst/>
            <a:ahLst/>
            <a:cxnLst/>
            <a:rect l="l" t="t" r="r" b="b"/>
            <a:pathLst>
              <a:path w="93615" h="28264" extrusionOk="0">
                <a:moveTo>
                  <a:pt x="16844" y="1"/>
                </a:moveTo>
                <a:cubicBezTo>
                  <a:pt x="13303" y="1"/>
                  <a:pt x="9842" y="604"/>
                  <a:pt x="6968" y="2816"/>
                </a:cubicBezTo>
                <a:cubicBezTo>
                  <a:pt x="951" y="7472"/>
                  <a:pt x="1" y="21184"/>
                  <a:pt x="4973" y="25048"/>
                </a:cubicBezTo>
                <a:cubicBezTo>
                  <a:pt x="7923" y="27336"/>
                  <a:pt x="11179" y="27998"/>
                  <a:pt x="14976" y="27998"/>
                </a:cubicBezTo>
                <a:cubicBezTo>
                  <a:pt x="17536" y="27998"/>
                  <a:pt x="20343" y="27697"/>
                  <a:pt x="23467" y="27391"/>
                </a:cubicBezTo>
                <a:cubicBezTo>
                  <a:pt x="25360" y="27214"/>
                  <a:pt x="28884" y="27145"/>
                  <a:pt x="33185" y="27145"/>
                </a:cubicBezTo>
                <a:cubicBezTo>
                  <a:pt x="46516" y="27145"/>
                  <a:pt x="67307" y="27802"/>
                  <a:pt x="70084" y="27898"/>
                </a:cubicBezTo>
                <a:cubicBezTo>
                  <a:pt x="72433" y="27964"/>
                  <a:pt x="74798" y="28263"/>
                  <a:pt x="77167" y="28263"/>
                </a:cubicBezTo>
                <a:cubicBezTo>
                  <a:pt x="78183" y="28263"/>
                  <a:pt x="79201" y="28208"/>
                  <a:pt x="80218" y="28056"/>
                </a:cubicBezTo>
                <a:cubicBezTo>
                  <a:pt x="86299" y="27170"/>
                  <a:pt x="89434" y="25554"/>
                  <a:pt x="91588" y="19917"/>
                </a:cubicBezTo>
                <a:cubicBezTo>
                  <a:pt x="93614" y="14692"/>
                  <a:pt x="93519" y="10258"/>
                  <a:pt x="90226" y="5793"/>
                </a:cubicBezTo>
                <a:cubicBezTo>
                  <a:pt x="86501" y="786"/>
                  <a:pt x="79154" y="194"/>
                  <a:pt x="75891" y="194"/>
                </a:cubicBezTo>
                <a:cubicBezTo>
                  <a:pt x="74883" y="194"/>
                  <a:pt x="74265" y="251"/>
                  <a:pt x="74265" y="251"/>
                </a:cubicBezTo>
                <a:cubicBezTo>
                  <a:pt x="74265" y="251"/>
                  <a:pt x="33723" y="857"/>
                  <a:pt x="28660" y="857"/>
                </a:cubicBezTo>
                <a:cubicBezTo>
                  <a:pt x="28419" y="857"/>
                  <a:pt x="28258" y="856"/>
                  <a:pt x="28186" y="853"/>
                </a:cubicBezTo>
                <a:cubicBezTo>
                  <a:pt x="24762" y="736"/>
                  <a:pt x="20754" y="1"/>
                  <a:pt x="16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0;p29">
            <a:extLst>
              <a:ext uri="{FF2B5EF4-FFF2-40B4-BE49-F238E27FC236}">
                <a16:creationId xmlns:a16="http://schemas.microsoft.com/office/drawing/2014/main" id="{A3E281F3-5A4A-5BD1-06A9-6AE54F4C2EEC}"/>
              </a:ext>
            </a:extLst>
          </p:cNvPr>
          <p:cNvSpPr/>
          <p:nvPr/>
        </p:nvSpPr>
        <p:spPr>
          <a:xfrm>
            <a:off x="1481457" y="2409252"/>
            <a:ext cx="4704263" cy="1605306"/>
          </a:xfrm>
          <a:custGeom>
            <a:avLst/>
            <a:gdLst/>
            <a:ahLst/>
            <a:cxnLst/>
            <a:rect l="l" t="t" r="r" b="b"/>
            <a:pathLst>
              <a:path w="92887" h="29117" extrusionOk="0">
                <a:moveTo>
                  <a:pt x="15569" y="863"/>
                </a:moveTo>
                <a:cubicBezTo>
                  <a:pt x="17743" y="863"/>
                  <a:pt x="19947" y="1092"/>
                  <a:pt x="22042" y="1311"/>
                </a:cubicBezTo>
                <a:cubicBezTo>
                  <a:pt x="23721" y="1501"/>
                  <a:pt x="25304" y="1660"/>
                  <a:pt x="26824" y="1723"/>
                </a:cubicBezTo>
                <a:cubicBezTo>
                  <a:pt x="26901" y="1726"/>
                  <a:pt x="27071" y="1728"/>
                  <a:pt x="27325" y="1728"/>
                </a:cubicBezTo>
                <a:cubicBezTo>
                  <a:pt x="32405" y="1728"/>
                  <a:pt x="71187" y="1152"/>
                  <a:pt x="72966" y="1121"/>
                </a:cubicBezTo>
                <a:cubicBezTo>
                  <a:pt x="72988" y="1121"/>
                  <a:pt x="73554" y="1075"/>
                  <a:pt x="74473" y="1075"/>
                </a:cubicBezTo>
                <a:cubicBezTo>
                  <a:pt x="77624" y="1075"/>
                  <a:pt x="84918" y="1625"/>
                  <a:pt x="88547" y="6505"/>
                </a:cubicBezTo>
                <a:cubicBezTo>
                  <a:pt x="91556" y="10559"/>
                  <a:pt x="91968" y="14771"/>
                  <a:pt x="89878" y="20186"/>
                </a:cubicBezTo>
                <a:cubicBezTo>
                  <a:pt x="87692" y="25823"/>
                  <a:pt x="84589" y="27217"/>
                  <a:pt x="78825" y="28072"/>
                </a:cubicBezTo>
                <a:cubicBezTo>
                  <a:pt x="77835" y="28205"/>
                  <a:pt x="76838" y="28254"/>
                  <a:pt x="75844" y="28254"/>
                </a:cubicBezTo>
                <a:cubicBezTo>
                  <a:pt x="74485" y="28254"/>
                  <a:pt x="73129" y="28163"/>
                  <a:pt x="71794" y="28072"/>
                </a:cubicBezTo>
                <a:cubicBezTo>
                  <a:pt x="70781" y="27977"/>
                  <a:pt x="69768" y="27913"/>
                  <a:pt x="68754" y="27882"/>
                </a:cubicBezTo>
                <a:cubicBezTo>
                  <a:pt x="68469" y="27882"/>
                  <a:pt x="46269" y="27122"/>
                  <a:pt x="32113" y="27122"/>
                </a:cubicBezTo>
                <a:cubicBezTo>
                  <a:pt x="27679" y="27122"/>
                  <a:pt x="24038" y="27185"/>
                  <a:pt x="22106" y="27375"/>
                </a:cubicBezTo>
                <a:lnTo>
                  <a:pt x="21124" y="27470"/>
                </a:lnTo>
                <a:cubicBezTo>
                  <a:pt x="18328" y="27747"/>
                  <a:pt x="15830" y="27992"/>
                  <a:pt x="13555" y="27992"/>
                </a:cubicBezTo>
                <a:cubicBezTo>
                  <a:pt x="9852" y="27992"/>
                  <a:pt x="6740" y="27343"/>
                  <a:pt x="3896" y="25126"/>
                </a:cubicBezTo>
                <a:cubicBezTo>
                  <a:pt x="1996" y="23670"/>
                  <a:pt x="887" y="20408"/>
                  <a:pt x="887" y="16449"/>
                </a:cubicBezTo>
                <a:cubicBezTo>
                  <a:pt x="887" y="11984"/>
                  <a:pt x="2439" y="6283"/>
                  <a:pt x="5923" y="3592"/>
                </a:cubicBezTo>
                <a:cubicBezTo>
                  <a:pt x="8690" y="1448"/>
                  <a:pt x="12092" y="863"/>
                  <a:pt x="15569" y="863"/>
                </a:cubicBezTo>
                <a:close/>
                <a:moveTo>
                  <a:pt x="15479" y="0"/>
                </a:moveTo>
                <a:cubicBezTo>
                  <a:pt x="11878" y="0"/>
                  <a:pt x="8331" y="612"/>
                  <a:pt x="5384" y="2895"/>
                </a:cubicBezTo>
                <a:cubicBezTo>
                  <a:pt x="2123" y="5428"/>
                  <a:pt x="32" y="10749"/>
                  <a:pt x="1" y="16449"/>
                </a:cubicBezTo>
                <a:cubicBezTo>
                  <a:pt x="1" y="20756"/>
                  <a:pt x="1236" y="24176"/>
                  <a:pt x="3358" y="25823"/>
                </a:cubicBezTo>
                <a:cubicBezTo>
                  <a:pt x="6414" y="28184"/>
                  <a:pt x="9805" y="28855"/>
                  <a:pt x="13696" y="28855"/>
                </a:cubicBezTo>
                <a:cubicBezTo>
                  <a:pt x="16015" y="28855"/>
                  <a:pt x="18511" y="28617"/>
                  <a:pt x="21219" y="28357"/>
                </a:cubicBezTo>
                <a:lnTo>
                  <a:pt x="22169" y="28262"/>
                </a:lnTo>
                <a:cubicBezTo>
                  <a:pt x="24114" y="28073"/>
                  <a:pt x="27751" y="28001"/>
                  <a:pt x="32168" y="28001"/>
                </a:cubicBezTo>
                <a:cubicBezTo>
                  <a:pt x="46303" y="28001"/>
                  <a:pt x="68433" y="28737"/>
                  <a:pt x="68723" y="28737"/>
                </a:cubicBezTo>
                <a:cubicBezTo>
                  <a:pt x="69736" y="28768"/>
                  <a:pt x="70749" y="28863"/>
                  <a:pt x="71731" y="28927"/>
                </a:cubicBezTo>
                <a:cubicBezTo>
                  <a:pt x="73061" y="29022"/>
                  <a:pt x="74455" y="29117"/>
                  <a:pt x="75848" y="29117"/>
                </a:cubicBezTo>
                <a:cubicBezTo>
                  <a:pt x="76893" y="29117"/>
                  <a:pt x="77907" y="29085"/>
                  <a:pt x="78952" y="28927"/>
                </a:cubicBezTo>
                <a:cubicBezTo>
                  <a:pt x="84905" y="28040"/>
                  <a:pt x="88357" y="26488"/>
                  <a:pt x="90669" y="20503"/>
                </a:cubicBezTo>
                <a:cubicBezTo>
                  <a:pt x="92886" y="14771"/>
                  <a:pt x="92443" y="10305"/>
                  <a:pt x="89244" y="5967"/>
                </a:cubicBezTo>
                <a:cubicBezTo>
                  <a:pt x="85420" y="827"/>
                  <a:pt x="78074" y="203"/>
                  <a:pt x="74684" y="203"/>
                </a:cubicBezTo>
                <a:cubicBezTo>
                  <a:pt x="73666" y="203"/>
                  <a:pt x="73005" y="259"/>
                  <a:pt x="72903" y="266"/>
                </a:cubicBezTo>
                <a:cubicBezTo>
                  <a:pt x="72470" y="266"/>
                  <a:pt x="30561" y="869"/>
                  <a:pt x="27046" y="869"/>
                </a:cubicBezTo>
                <a:cubicBezTo>
                  <a:pt x="26959" y="869"/>
                  <a:pt x="26895" y="869"/>
                  <a:pt x="26856" y="868"/>
                </a:cubicBezTo>
                <a:cubicBezTo>
                  <a:pt x="25368" y="805"/>
                  <a:pt x="23816" y="646"/>
                  <a:pt x="22137" y="456"/>
                </a:cubicBezTo>
                <a:cubicBezTo>
                  <a:pt x="19986" y="238"/>
                  <a:pt x="17722" y="0"/>
                  <a:pt x="15479" y="0"/>
                </a:cubicBezTo>
                <a:close/>
              </a:path>
            </a:pathLst>
          </a:custGeom>
          <a:solidFill>
            <a:srgbClr val="F4D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p29">
            <a:extLst>
              <a:ext uri="{FF2B5EF4-FFF2-40B4-BE49-F238E27FC236}">
                <a16:creationId xmlns:a16="http://schemas.microsoft.com/office/drawing/2014/main" id="{517C72A0-6820-1AD7-9526-E6D330BB2238}"/>
              </a:ext>
            </a:extLst>
          </p:cNvPr>
          <p:cNvSpPr/>
          <p:nvPr/>
        </p:nvSpPr>
        <p:spPr>
          <a:xfrm>
            <a:off x="1442548" y="3527027"/>
            <a:ext cx="4741133" cy="1558277"/>
          </a:xfrm>
          <a:custGeom>
            <a:avLst/>
            <a:gdLst/>
            <a:ahLst/>
            <a:cxnLst/>
            <a:rect l="l" t="t" r="r" b="b"/>
            <a:pathLst>
              <a:path w="93615" h="28264" extrusionOk="0">
                <a:moveTo>
                  <a:pt x="16844" y="1"/>
                </a:moveTo>
                <a:cubicBezTo>
                  <a:pt x="13303" y="1"/>
                  <a:pt x="9842" y="604"/>
                  <a:pt x="6968" y="2816"/>
                </a:cubicBezTo>
                <a:cubicBezTo>
                  <a:pt x="951" y="7471"/>
                  <a:pt x="1" y="21184"/>
                  <a:pt x="4973" y="25048"/>
                </a:cubicBezTo>
                <a:cubicBezTo>
                  <a:pt x="7923" y="27336"/>
                  <a:pt x="11179" y="27998"/>
                  <a:pt x="14976" y="27998"/>
                </a:cubicBezTo>
                <a:cubicBezTo>
                  <a:pt x="17536" y="27998"/>
                  <a:pt x="20343" y="27697"/>
                  <a:pt x="23467" y="27391"/>
                </a:cubicBezTo>
                <a:cubicBezTo>
                  <a:pt x="25360" y="27214"/>
                  <a:pt x="28884" y="27145"/>
                  <a:pt x="33185" y="27145"/>
                </a:cubicBezTo>
                <a:cubicBezTo>
                  <a:pt x="46516" y="27145"/>
                  <a:pt x="67307" y="27802"/>
                  <a:pt x="70084" y="27898"/>
                </a:cubicBezTo>
                <a:cubicBezTo>
                  <a:pt x="72433" y="27964"/>
                  <a:pt x="74798" y="28263"/>
                  <a:pt x="77167" y="28263"/>
                </a:cubicBezTo>
                <a:cubicBezTo>
                  <a:pt x="78183" y="28263"/>
                  <a:pt x="79201" y="28208"/>
                  <a:pt x="80218" y="28056"/>
                </a:cubicBezTo>
                <a:cubicBezTo>
                  <a:pt x="86299" y="27170"/>
                  <a:pt x="89434" y="25554"/>
                  <a:pt x="91588" y="19917"/>
                </a:cubicBezTo>
                <a:cubicBezTo>
                  <a:pt x="93614" y="14724"/>
                  <a:pt x="93519" y="10258"/>
                  <a:pt x="90226" y="5793"/>
                </a:cubicBezTo>
                <a:cubicBezTo>
                  <a:pt x="86501" y="786"/>
                  <a:pt x="79154" y="194"/>
                  <a:pt x="75891" y="194"/>
                </a:cubicBezTo>
                <a:cubicBezTo>
                  <a:pt x="74883" y="194"/>
                  <a:pt x="74265" y="251"/>
                  <a:pt x="74265" y="251"/>
                </a:cubicBezTo>
                <a:cubicBezTo>
                  <a:pt x="74265" y="251"/>
                  <a:pt x="33723" y="857"/>
                  <a:pt x="28660" y="857"/>
                </a:cubicBezTo>
                <a:cubicBezTo>
                  <a:pt x="28419" y="857"/>
                  <a:pt x="28258" y="856"/>
                  <a:pt x="28186" y="853"/>
                </a:cubicBezTo>
                <a:cubicBezTo>
                  <a:pt x="24762" y="736"/>
                  <a:pt x="20754" y="1"/>
                  <a:pt x="16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2;p29">
            <a:extLst>
              <a:ext uri="{FF2B5EF4-FFF2-40B4-BE49-F238E27FC236}">
                <a16:creationId xmlns:a16="http://schemas.microsoft.com/office/drawing/2014/main" id="{39CC7CAA-87F9-DEFB-CC62-C3308BC96D36}"/>
              </a:ext>
            </a:extLst>
          </p:cNvPr>
          <p:cNvSpPr/>
          <p:nvPr/>
        </p:nvSpPr>
        <p:spPr>
          <a:xfrm>
            <a:off x="1481457" y="3514768"/>
            <a:ext cx="4704263" cy="1604865"/>
          </a:xfrm>
          <a:custGeom>
            <a:avLst/>
            <a:gdLst/>
            <a:ahLst/>
            <a:cxnLst/>
            <a:rect l="l" t="t" r="r" b="b"/>
            <a:pathLst>
              <a:path w="92887" h="29109" extrusionOk="0">
                <a:moveTo>
                  <a:pt x="15569" y="855"/>
                </a:moveTo>
                <a:cubicBezTo>
                  <a:pt x="17743" y="855"/>
                  <a:pt x="19947" y="1084"/>
                  <a:pt x="22042" y="1303"/>
                </a:cubicBezTo>
                <a:cubicBezTo>
                  <a:pt x="23721" y="1493"/>
                  <a:pt x="25304" y="1652"/>
                  <a:pt x="26824" y="1715"/>
                </a:cubicBezTo>
                <a:cubicBezTo>
                  <a:pt x="26866" y="1716"/>
                  <a:pt x="26934" y="1716"/>
                  <a:pt x="27028" y="1716"/>
                </a:cubicBezTo>
                <a:cubicBezTo>
                  <a:pt x="30599" y="1716"/>
                  <a:pt x="71146" y="1144"/>
                  <a:pt x="72966" y="1113"/>
                </a:cubicBezTo>
                <a:cubicBezTo>
                  <a:pt x="72988" y="1113"/>
                  <a:pt x="73554" y="1067"/>
                  <a:pt x="74473" y="1067"/>
                </a:cubicBezTo>
                <a:cubicBezTo>
                  <a:pt x="77624" y="1067"/>
                  <a:pt x="84918" y="1617"/>
                  <a:pt x="88547" y="6497"/>
                </a:cubicBezTo>
                <a:cubicBezTo>
                  <a:pt x="91556" y="10551"/>
                  <a:pt x="91968" y="14763"/>
                  <a:pt x="89878" y="20178"/>
                </a:cubicBezTo>
                <a:cubicBezTo>
                  <a:pt x="87692" y="25815"/>
                  <a:pt x="84589" y="27209"/>
                  <a:pt x="78825" y="28064"/>
                </a:cubicBezTo>
                <a:cubicBezTo>
                  <a:pt x="77835" y="28197"/>
                  <a:pt x="76838" y="28246"/>
                  <a:pt x="75844" y="28246"/>
                </a:cubicBezTo>
                <a:cubicBezTo>
                  <a:pt x="74485" y="28246"/>
                  <a:pt x="73129" y="28155"/>
                  <a:pt x="71794" y="28064"/>
                </a:cubicBezTo>
                <a:cubicBezTo>
                  <a:pt x="70781" y="27969"/>
                  <a:pt x="69768" y="27905"/>
                  <a:pt x="68754" y="27874"/>
                </a:cubicBezTo>
                <a:cubicBezTo>
                  <a:pt x="68469" y="27874"/>
                  <a:pt x="46269" y="27114"/>
                  <a:pt x="32113" y="27114"/>
                </a:cubicBezTo>
                <a:cubicBezTo>
                  <a:pt x="27679" y="27114"/>
                  <a:pt x="24038" y="27209"/>
                  <a:pt x="22106" y="27367"/>
                </a:cubicBezTo>
                <a:lnTo>
                  <a:pt x="21124" y="27462"/>
                </a:lnTo>
                <a:cubicBezTo>
                  <a:pt x="18328" y="27739"/>
                  <a:pt x="15830" y="27984"/>
                  <a:pt x="13555" y="27984"/>
                </a:cubicBezTo>
                <a:cubicBezTo>
                  <a:pt x="9852" y="27984"/>
                  <a:pt x="6740" y="27335"/>
                  <a:pt x="3896" y="25118"/>
                </a:cubicBezTo>
                <a:cubicBezTo>
                  <a:pt x="1996" y="23630"/>
                  <a:pt x="887" y="20400"/>
                  <a:pt x="887" y="16441"/>
                </a:cubicBezTo>
                <a:cubicBezTo>
                  <a:pt x="887" y="11976"/>
                  <a:pt x="2439" y="6275"/>
                  <a:pt x="5923" y="3584"/>
                </a:cubicBezTo>
                <a:cubicBezTo>
                  <a:pt x="8690" y="1440"/>
                  <a:pt x="12092" y="855"/>
                  <a:pt x="15569" y="855"/>
                </a:cubicBezTo>
                <a:close/>
                <a:moveTo>
                  <a:pt x="15535" y="1"/>
                </a:moveTo>
                <a:cubicBezTo>
                  <a:pt x="11916" y="1"/>
                  <a:pt x="8346" y="612"/>
                  <a:pt x="5384" y="2887"/>
                </a:cubicBezTo>
                <a:cubicBezTo>
                  <a:pt x="2123" y="5420"/>
                  <a:pt x="32" y="10741"/>
                  <a:pt x="1" y="16441"/>
                </a:cubicBezTo>
                <a:cubicBezTo>
                  <a:pt x="1" y="20748"/>
                  <a:pt x="1236" y="24168"/>
                  <a:pt x="3358" y="25815"/>
                </a:cubicBezTo>
                <a:cubicBezTo>
                  <a:pt x="6414" y="28176"/>
                  <a:pt x="9805" y="28847"/>
                  <a:pt x="13696" y="28847"/>
                </a:cubicBezTo>
                <a:cubicBezTo>
                  <a:pt x="16015" y="28847"/>
                  <a:pt x="18511" y="28609"/>
                  <a:pt x="21219" y="28349"/>
                </a:cubicBezTo>
                <a:lnTo>
                  <a:pt x="22169" y="28254"/>
                </a:lnTo>
                <a:cubicBezTo>
                  <a:pt x="24092" y="28075"/>
                  <a:pt x="27666" y="28006"/>
                  <a:pt x="32013" y="28006"/>
                </a:cubicBezTo>
                <a:cubicBezTo>
                  <a:pt x="46140" y="28006"/>
                  <a:pt x="68432" y="28729"/>
                  <a:pt x="68723" y="28729"/>
                </a:cubicBezTo>
                <a:cubicBezTo>
                  <a:pt x="69736" y="28760"/>
                  <a:pt x="70749" y="28855"/>
                  <a:pt x="71731" y="28919"/>
                </a:cubicBezTo>
                <a:cubicBezTo>
                  <a:pt x="73061" y="29014"/>
                  <a:pt x="74455" y="29109"/>
                  <a:pt x="75848" y="29109"/>
                </a:cubicBezTo>
                <a:cubicBezTo>
                  <a:pt x="76893" y="29109"/>
                  <a:pt x="77907" y="29077"/>
                  <a:pt x="78952" y="28919"/>
                </a:cubicBezTo>
                <a:cubicBezTo>
                  <a:pt x="84905" y="28032"/>
                  <a:pt x="88357" y="26480"/>
                  <a:pt x="90669" y="20495"/>
                </a:cubicBezTo>
                <a:cubicBezTo>
                  <a:pt x="92886" y="14763"/>
                  <a:pt x="92443" y="10297"/>
                  <a:pt x="89244" y="5959"/>
                </a:cubicBezTo>
                <a:cubicBezTo>
                  <a:pt x="85420" y="819"/>
                  <a:pt x="78074" y="195"/>
                  <a:pt x="74684" y="195"/>
                </a:cubicBezTo>
                <a:cubicBezTo>
                  <a:pt x="73666" y="195"/>
                  <a:pt x="73005" y="251"/>
                  <a:pt x="72903" y="258"/>
                </a:cubicBezTo>
                <a:cubicBezTo>
                  <a:pt x="72470" y="258"/>
                  <a:pt x="30561" y="861"/>
                  <a:pt x="27046" y="861"/>
                </a:cubicBezTo>
                <a:cubicBezTo>
                  <a:pt x="26959" y="861"/>
                  <a:pt x="26895" y="861"/>
                  <a:pt x="26856" y="860"/>
                </a:cubicBezTo>
                <a:cubicBezTo>
                  <a:pt x="25368" y="797"/>
                  <a:pt x="23816" y="638"/>
                  <a:pt x="22137" y="448"/>
                </a:cubicBezTo>
                <a:cubicBezTo>
                  <a:pt x="20004" y="231"/>
                  <a:pt x="17760" y="1"/>
                  <a:pt x="15535" y="1"/>
                </a:cubicBezTo>
                <a:close/>
              </a:path>
            </a:pathLst>
          </a:custGeom>
          <a:solidFill>
            <a:srgbClr val="F4A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p29">
            <a:extLst>
              <a:ext uri="{FF2B5EF4-FFF2-40B4-BE49-F238E27FC236}">
                <a16:creationId xmlns:a16="http://schemas.microsoft.com/office/drawing/2014/main" id="{68124B4B-84C9-B408-FEBF-9BB0587085E7}"/>
              </a:ext>
            </a:extLst>
          </p:cNvPr>
          <p:cNvSpPr/>
          <p:nvPr/>
        </p:nvSpPr>
        <p:spPr>
          <a:xfrm>
            <a:off x="1442548" y="4632310"/>
            <a:ext cx="4741133" cy="1558277"/>
          </a:xfrm>
          <a:custGeom>
            <a:avLst/>
            <a:gdLst/>
            <a:ahLst/>
            <a:cxnLst/>
            <a:rect l="l" t="t" r="r" b="b"/>
            <a:pathLst>
              <a:path w="93615" h="28264" extrusionOk="0">
                <a:moveTo>
                  <a:pt x="16844" y="1"/>
                </a:moveTo>
                <a:cubicBezTo>
                  <a:pt x="13303" y="1"/>
                  <a:pt x="9842" y="604"/>
                  <a:pt x="6968" y="2816"/>
                </a:cubicBezTo>
                <a:cubicBezTo>
                  <a:pt x="951" y="7471"/>
                  <a:pt x="1" y="21216"/>
                  <a:pt x="4973" y="25048"/>
                </a:cubicBezTo>
                <a:cubicBezTo>
                  <a:pt x="7923" y="27336"/>
                  <a:pt x="11179" y="27998"/>
                  <a:pt x="14976" y="27998"/>
                </a:cubicBezTo>
                <a:cubicBezTo>
                  <a:pt x="17536" y="27998"/>
                  <a:pt x="20343" y="27697"/>
                  <a:pt x="23467" y="27391"/>
                </a:cubicBezTo>
                <a:cubicBezTo>
                  <a:pt x="25360" y="27214"/>
                  <a:pt x="28884" y="27145"/>
                  <a:pt x="33185" y="27145"/>
                </a:cubicBezTo>
                <a:cubicBezTo>
                  <a:pt x="46516" y="27145"/>
                  <a:pt x="67307" y="27802"/>
                  <a:pt x="70084" y="27898"/>
                </a:cubicBezTo>
                <a:cubicBezTo>
                  <a:pt x="72433" y="27964"/>
                  <a:pt x="74798" y="28263"/>
                  <a:pt x="77167" y="28263"/>
                </a:cubicBezTo>
                <a:cubicBezTo>
                  <a:pt x="78183" y="28263"/>
                  <a:pt x="79201" y="28208"/>
                  <a:pt x="80218" y="28056"/>
                </a:cubicBezTo>
                <a:cubicBezTo>
                  <a:pt x="86299" y="27170"/>
                  <a:pt x="89434" y="25586"/>
                  <a:pt x="91588" y="19917"/>
                </a:cubicBezTo>
                <a:cubicBezTo>
                  <a:pt x="93614" y="14724"/>
                  <a:pt x="93519" y="10258"/>
                  <a:pt x="90226" y="5793"/>
                </a:cubicBezTo>
                <a:cubicBezTo>
                  <a:pt x="86528" y="822"/>
                  <a:pt x="79261" y="222"/>
                  <a:pt x="75964" y="222"/>
                </a:cubicBezTo>
                <a:cubicBezTo>
                  <a:pt x="74912" y="222"/>
                  <a:pt x="74265" y="283"/>
                  <a:pt x="74265" y="283"/>
                </a:cubicBezTo>
                <a:cubicBezTo>
                  <a:pt x="74265" y="283"/>
                  <a:pt x="33906" y="857"/>
                  <a:pt x="28695" y="857"/>
                </a:cubicBezTo>
                <a:cubicBezTo>
                  <a:pt x="28434" y="857"/>
                  <a:pt x="28261" y="856"/>
                  <a:pt x="28186" y="853"/>
                </a:cubicBezTo>
                <a:cubicBezTo>
                  <a:pt x="24762" y="736"/>
                  <a:pt x="20754" y="1"/>
                  <a:pt x="16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p29">
            <a:extLst>
              <a:ext uri="{FF2B5EF4-FFF2-40B4-BE49-F238E27FC236}">
                <a16:creationId xmlns:a16="http://schemas.microsoft.com/office/drawing/2014/main" id="{46EB7BA7-216C-B84F-CE4F-3E15A41ABE2B}"/>
              </a:ext>
            </a:extLst>
          </p:cNvPr>
          <p:cNvSpPr/>
          <p:nvPr/>
        </p:nvSpPr>
        <p:spPr>
          <a:xfrm>
            <a:off x="1481457" y="4620111"/>
            <a:ext cx="4704263" cy="1606518"/>
          </a:xfrm>
          <a:custGeom>
            <a:avLst/>
            <a:gdLst/>
            <a:ahLst/>
            <a:cxnLst/>
            <a:rect l="l" t="t" r="r" b="b"/>
            <a:pathLst>
              <a:path w="92887" h="29139" extrusionOk="0">
                <a:moveTo>
                  <a:pt x="15504" y="861"/>
                </a:moveTo>
                <a:cubicBezTo>
                  <a:pt x="17700" y="861"/>
                  <a:pt x="19926" y="1099"/>
                  <a:pt x="22042" y="1333"/>
                </a:cubicBezTo>
                <a:cubicBezTo>
                  <a:pt x="23721" y="1491"/>
                  <a:pt x="25304" y="1650"/>
                  <a:pt x="26824" y="1713"/>
                </a:cubicBezTo>
                <a:cubicBezTo>
                  <a:pt x="26901" y="1716"/>
                  <a:pt x="27071" y="1717"/>
                  <a:pt x="27325" y="1717"/>
                </a:cubicBezTo>
                <a:cubicBezTo>
                  <a:pt x="32405" y="1717"/>
                  <a:pt x="71187" y="1141"/>
                  <a:pt x="72966" y="1111"/>
                </a:cubicBezTo>
                <a:cubicBezTo>
                  <a:pt x="72988" y="1111"/>
                  <a:pt x="73554" y="1065"/>
                  <a:pt x="74473" y="1065"/>
                </a:cubicBezTo>
                <a:cubicBezTo>
                  <a:pt x="77624" y="1065"/>
                  <a:pt x="84918" y="1615"/>
                  <a:pt x="88547" y="6495"/>
                </a:cubicBezTo>
                <a:cubicBezTo>
                  <a:pt x="91556" y="10549"/>
                  <a:pt x="91968" y="14761"/>
                  <a:pt x="89878" y="20176"/>
                </a:cubicBezTo>
                <a:cubicBezTo>
                  <a:pt x="87692" y="25813"/>
                  <a:pt x="84589" y="27207"/>
                  <a:pt x="78825" y="28062"/>
                </a:cubicBezTo>
                <a:cubicBezTo>
                  <a:pt x="77854" y="28206"/>
                  <a:pt x="76877" y="28258"/>
                  <a:pt x="75901" y="28258"/>
                </a:cubicBezTo>
                <a:cubicBezTo>
                  <a:pt x="74523" y="28258"/>
                  <a:pt x="73148" y="28154"/>
                  <a:pt x="71794" y="28062"/>
                </a:cubicBezTo>
                <a:cubicBezTo>
                  <a:pt x="70781" y="27967"/>
                  <a:pt x="69768" y="27903"/>
                  <a:pt x="68754" y="27872"/>
                </a:cubicBezTo>
                <a:cubicBezTo>
                  <a:pt x="68469" y="27872"/>
                  <a:pt x="46269" y="27143"/>
                  <a:pt x="32081" y="27143"/>
                </a:cubicBezTo>
                <a:cubicBezTo>
                  <a:pt x="27679" y="27143"/>
                  <a:pt x="24038" y="27207"/>
                  <a:pt x="22106" y="27397"/>
                </a:cubicBezTo>
                <a:lnTo>
                  <a:pt x="21124" y="27492"/>
                </a:lnTo>
                <a:cubicBezTo>
                  <a:pt x="18354" y="27754"/>
                  <a:pt x="15877" y="27990"/>
                  <a:pt x="13620" y="27990"/>
                </a:cubicBezTo>
                <a:cubicBezTo>
                  <a:pt x="9889" y="27990"/>
                  <a:pt x="6757" y="27346"/>
                  <a:pt x="3896" y="25116"/>
                </a:cubicBezTo>
                <a:cubicBezTo>
                  <a:pt x="1996" y="23660"/>
                  <a:pt x="887" y="20398"/>
                  <a:pt x="887" y="16439"/>
                </a:cubicBezTo>
                <a:cubicBezTo>
                  <a:pt x="887" y="11974"/>
                  <a:pt x="2439" y="6273"/>
                  <a:pt x="5923" y="3582"/>
                </a:cubicBezTo>
                <a:cubicBezTo>
                  <a:pt x="8673" y="1451"/>
                  <a:pt x="12050" y="861"/>
                  <a:pt x="15504" y="861"/>
                </a:cubicBezTo>
                <a:close/>
                <a:moveTo>
                  <a:pt x="15560" y="0"/>
                </a:moveTo>
                <a:cubicBezTo>
                  <a:pt x="11932" y="0"/>
                  <a:pt x="8353" y="616"/>
                  <a:pt x="5384" y="2916"/>
                </a:cubicBezTo>
                <a:cubicBezTo>
                  <a:pt x="2123" y="5418"/>
                  <a:pt x="32" y="10739"/>
                  <a:pt x="1" y="16439"/>
                </a:cubicBezTo>
                <a:cubicBezTo>
                  <a:pt x="1" y="20746"/>
                  <a:pt x="1236" y="24166"/>
                  <a:pt x="3358" y="25813"/>
                </a:cubicBezTo>
                <a:cubicBezTo>
                  <a:pt x="6399" y="28183"/>
                  <a:pt x="9772" y="28853"/>
                  <a:pt x="13640" y="28853"/>
                </a:cubicBezTo>
                <a:cubicBezTo>
                  <a:pt x="15974" y="28853"/>
                  <a:pt x="18489" y="28609"/>
                  <a:pt x="21219" y="28347"/>
                </a:cubicBezTo>
                <a:lnTo>
                  <a:pt x="22169" y="28252"/>
                </a:lnTo>
                <a:cubicBezTo>
                  <a:pt x="24086" y="28073"/>
                  <a:pt x="27644" y="28005"/>
                  <a:pt x="31974" y="28005"/>
                </a:cubicBezTo>
                <a:cubicBezTo>
                  <a:pt x="46099" y="28005"/>
                  <a:pt x="68432" y="28734"/>
                  <a:pt x="68723" y="28758"/>
                </a:cubicBezTo>
                <a:cubicBezTo>
                  <a:pt x="69736" y="28790"/>
                  <a:pt x="70749" y="28853"/>
                  <a:pt x="71731" y="28917"/>
                </a:cubicBezTo>
                <a:cubicBezTo>
                  <a:pt x="73061" y="29012"/>
                  <a:pt x="74455" y="29138"/>
                  <a:pt x="75848" y="29138"/>
                </a:cubicBezTo>
                <a:cubicBezTo>
                  <a:pt x="76893" y="29138"/>
                  <a:pt x="77907" y="29075"/>
                  <a:pt x="78952" y="28917"/>
                </a:cubicBezTo>
                <a:cubicBezTo>
                  <a:pt x="84905" y="28030"/>
                  <a:pt x="88357" y="26478"/>
                  <a:pt x="90669" y="20493"/>
                </a:cubicBezTo>
                <a:cubicBezTo>
                  <a:pt x="92886" y="14761"/>
                  <a:pt x="92443" y="10295"/>
                  <a:pt x="89244" y="5957"/>
                </a:cubicBezTo>
                <a:cubicBezTo>
                  <a:pt x="85397" y="811"/>
                  <a:pt x="77986" y="197"/>
                  <a:pt x="74624" y="197"/>
                </a:cubicBezTo>
                <a:cubicBezTo>
                  <a:pt x="73640" y="197"/>
                  <a:pt x="73003" y="249"/>
                  <a:pt x="72903" y="256"/>
                </a:cubicBezTo>
                <a:cubicBezTo>
                  <a:pt x="72470" y="256"/>
                  <a:pt x="30561" y="859"/>
                  <a:pt x="27046" y="859"/>
                </a:cubicBezTo>
                <a:cubicBezTo>
                  <a:pt x="26959" y="859"/>
                  <a:pt x="26895" y="859"/>
                  <a:pt x="26856" y="858"/>
                </a:cubicBezTo>
                <a:cubicBezTo>
                  <a:pt x="25368" y="795"/>
                  <a:pt x="23816" y="636"/>
                  <a:pt x="22137" y="446"/>
                </a:cubicBezTo>
                <a:cubicBezTo>
                  <a:pt x="20012" y="230"/>
                  <a:pt x="17777" y="0"/>
                  <a:pt x="15560" y="0"/>
                </a:cubicBezTo>
                <a:close/>
              </a:path>
            </a:pathLst>
          </a:custGeom>
          <a:solidFill>
            <a:srgbClr val="96C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5;p29">
            <a:extLst>
              <a:ext uri="{FF2B5EF4-FFF2-40B4-BE49-F238E27FC236}">
                <a16:creationId xmlns:a16="http://schemas.microsoft.com/office/drawing/2014/main" id="{82152283-B2A7-3D92-FEE9-B2BE53BB9CCA}"/>
              </a:ext>
            </a:extLst>
          </p:cNvPr>
          <p:cNvSpPr/>
          <p:nvPr/>
        </p:nvSpPr>
        <p:spPr>
          <a:xfrm>
            <a:off x="6273220" y="2421744"/>
            <a:ext cx="4741083" cy="1558277"/>
          </a:xfrm>
          <a:custGeom>
            <a:avLst/>
            <a:gdLst/>
            <a:ahLst/>
            <a:cxnLst/>
            <a:rect l="l" t="t" r="r" b="b"/>
            <a:pathLst>
              <a:path w="93614" h="28264" extrusionOk="0">
                <a:moveTo>
                  <a:pt x="16816" y="1"/>
                </a:moveTo>
                <a:cubicBezTo>
                  <a:pt x="13280" y="1"/>
                  <a:pt x="9827" y="604"/>
                  <a:pt x="6967" y="2816"/>
                </a:cubicBezTo>
                <a:cubicBezTo>
                  <a:pt x="950" y="7472"/>
                  <a:pt x="0" y="21184"/>
                  <a:pt x="4941" y="25048"/>
                </a:cubicBezTo>
                <a:cubicBezTo>
                  <a:pt x="7891" y="27336"/>
                  <a:pt x="11147" y="27998"/>
                  <a:pt x="14944" y="27998"/>
                </a:cubicBezTo>
                <a:cubicBezTo>
                  <a:pt x="17504" y="27998"/>
                  <a:pt x="20310" y="27697"/>
                  <a:pt x="23435" y="27391"/>
                </a:cubicBezTo>
                <a:cubicBezTo>
                  <a:pt x="25336" y="27214"/>
                  <a:pt x="28864" y="27145"/>
                  <a:pt x="33166" y="27145"/>
                </a:cubicBezTo>
                <a:cubicBezTo>
                  <a:pt x="46502" y="27145"/>
                  <a:pt x="67275" y="27802"/>
                  <a:pt x="70052" y="27898"/>
                </a:cubicBezTo>
                <a:cubicBezTo>
                  <a:pt x="72423" y="27964"/>
                  <a:pt x="74794" y="28263"/>
                  <a:pt x="77155" y="28263"/>
                </a:cubicBezTo>
                <a:cubicBezTo>
                  <a:pt x="78167" y="28263"/>
                  <a:pt x="79178" y="28208"/>
                  <a:pt x="80186" y="28056"/>
                </a:cubicBezTo>
                <a:cubicBezTo>
                  <a:pt x="86298" y="27170"/>
                  <a:pt x="89402" y="25554"/>
                  <a:pt x="91587" y="19917"/>
                </a:cubicBezTo>
                <a:cubicBezTo>
                  <a:pt x="93614" y="14692"/>
                  <a:pt x="93487" y="10258"/>
                  <a:pt x="90194" y="5793"/>
                </a:cubicBezTo>
                <a:cubicBezTo>
                  <a:pt x="86468" y="786"/>
                  <a:pt x="79122" y="194"/>
                  <a:pt x="75859" y="194"/>
                </a:cubicBezTo>
                <a:cubicBezTo>
                  <a:pt x="74851" y="194"/>
                  <a:pt x="74232" y="251"/>
                  <a:pt x="74232" y="251"/>
                </a:cubicBezTo>
                <a:cubicBezTo>
                  <a:pt x="74232" y="251"/>
                  <a:pt x="33719" y="857"/>
                  <a:pt x="28632" y="857"/>
                </a:cubicBezTo>
                <a:cubicBezTo>
                  <a:pt x="28389" y="857"/>
                  <a:pt x="28227" y="856"/>
                  <a:pt x="28154" y="853"/>
                </a:cubicBezTo>
                <a:cubicBezTo>
                  <a:pt x="24730" y="736"/>
                  <a:pt x="20722" y="1"/>
                  <a:pt x="16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6;p29">
            <a:extLst>
              <a:ext uri="{FF2B5EF4-FFF2-40B4-BE49-F238E27FC236}">
                <a16:creationId xmlns:a16="http://schemas.microsoft.com/office/drawing/2014/main" id="{EA4D4DD1-92A5-90B0-30F5-069D5CA729E3}"/>
              </a:ext>
            </a:extLst>
          </p:cNvPr>
          <p:cNvSpPr/>
          <p:nvPr/>
        </p:nvSpPr>
        <p:spPr>
          <a:xfrm>
            <a:off x="6366679" y="2340937"/>
            <a:ext cx="4704213" cy="1604865"/>
          </a:xfrm>
          <a:custGeom>
            <a:avLst/>
            <a:gdLst/>
            <a:ahLst/>
            <a:cxnLst/>
            <a:rect l="l" t="t" r="r" b="b"/>
            <a:pathLst>
              <a:path w="92886" h="29109" extrusionOk="0">
                <a:moveTo>
                  <a:pt x="15537" y="855"/>
                </a:moveTo>
                <a:cubicBezTo>
                  <a:pt x="17711" y="855"/>
                  <a:pt x="19915" y="1084"/>
                  <a:pt x="22010" y="1303"/>
                </a:cubicBezTo>
                <a:cubicBezTo>
                  <a:pt x="23720" y="1493"/>
                  <a:pt x="25304" y="1652"/>
                  <a:pt x="26824" y="1715"/>
                </a:cubicBezTo>
                <a:cubicBezTo>
                  <a:pt x="26899" y="1718"/>
                  <a:pt x="27068" y="1720"/>
                  <a:pt x="27320" y="1720"/>
                </a:cubicBezTo>
                <a:cubicBezTo>
                  <a:pt x="32376" y="1720"/>
                  <a:pt x="71185" y="1144"/>
                  <a:pt x="72934" y="1113"/>
                </a:cubicBezTo>
                <a:cubicBezTo>
                  <a:pt x="72963" y="1113"/>
                  <a:pt x="73535" y="1067"/>
                  <a:pt x="74457" y="1067"/>
                </a:cubicBezTo>
                <a:cubicBezTo>
                  <a:pt x="77622" y="1067"/>
                  <a:pt x="84911" y="1617"/>
                  <a:pt x="88515" y="6497"/>
                </a:cubicBezTo>
                <a:cubicBezTo>
                  <a:pt x="91524" y="10551"/>
                  <a:pt x="91936" y="14763"/>
                  <a:pt x="89845" y="20178"/>
                </a:cubicBezTo>
                <a:cubicBezTo>
                  <a:pt x="87660" y="25815"/>
                  <a:pt x="84557" y="27209"/>
                  <a:pt x="78793" y="28064"/>
                </a:cubicBezTo>
                <a:cubicBezTo>
                  <a:pt x="77816" y="28197"/>
                  <a:pt x="76822" y="28246"/>
                  <a:pt x="75825" y="28246"/>
                </a:cubicBezTo>
                <a:cubicBezTo>
                  <a:pt x="74464" y="28246"/>
                  <a:pt x="73097" y="28155"/>
                  <a:pt x="71762" y="28064"/>
                </a:cubicBezTo>
                <a:cubicBezTo>
                  <a:pt x="70781" y="27969"/>
                  <a:pt x="69736" y="27905"/>
                  <a:pt x="68754" y="27874"/>
                </a:cubicBezTo>
                <a:cubicBezTo>
                  <a:pt x="68437" y="27874"/>
                  <a:pt x="46269" y="27114"/>
                  <a:pt x="32081" y="27114"/>
                </a:cubicBezTo>
                <a:cubicBezTo>
                  <a:pt x="27679" y="27114"/>
                  <a:pt x="24037" y="27177"/>
                  <a:pt x="22074" y="27367"/>
                </a:cubicBezTo>
                <a:lnTo>
                  <a:pt x="21092" y="27462"/>
                </a:lnTo>
                <a:cubicBezTo>
                  <a:pt x="18308" y="27739"/>
                  <a:pt x="15817" y="27984"/>
                  <a:pt x="13545" y="27984"/>
                </a:cubicBezTo>
                <a:cubicBezTo>
                  <a:pt x="9847" y="27984"/>
                  <a:pt x="6728" y="27335"/>
                  <a:pt x="3864" y="25118"/>
                </a:cubicBezTo>
                <a:cubicBezTo>
                  <a:pt x="1995" y="23662"/>
                  <a:pt x="855" y="20400"/>
                  <a:pt x="855" y="16441"/>
                </a:cubicBezTo>
                <a:cubicBezTo>
                  <a:pt x="855" y="11976"/>
                  <a:pt x="2439" y="6275"/>
                  <a:pt x="5891" y="3584"/>
                </a:cubicBezTo>
                <a:cubicBezTo>
                  <a:pt x="8658" y="1440"/>
                  <a:pt x="12060" y="855"/>
                  <a:pt x="15537" y="855"/>
                </a:cubicBezTo>
                <a:close/>
                <a:moveTo>
                  <a:pt x="15514" y="1"/>
                </a:moveTo>
                <a:cubicBezTo>
                  <a:pt x="11903" y="1"/>
                  <a:pt x="8346" y="612"/>
                  <a:pt x="5384" y="2887"/>
                </a:cubicBezTo>
                <a:cubicBezTo>
                  <a:pt x="2122" y="5420"/>
                  <a:pt x="0" y="10741"/>
                  <a:pt x="0" y="16441"/>
                </a:cubicBezTo>
                <a:cubicBezTo>
                  <a:pt x="0" y="20748"/>
                  <a:pt x="1204" y="24168"/>
                  <a:pt x="3357" y="25815"/>
                </a:cubicBezTo>
                <a:cubicBezTo>
                  <a:pt x="6413" y="28176"/>
                  <a:pt x="9792" y="28847"/>
                  <a:pt x="13674" y="28847"/>
                </a:cubicBezTo>
                <a:cubicBezTo>
                  <a:pt x="15987" y="28847"/>
                  <a:pt x="18479" y="28609"/>
                  <a:pt x="21187" y="28349"/>
                </a:cubicBezTo>
                <a:lnTo>
                  <a:pt x="22169" y="28254"/>
                </a:lnTo>
                <a:cubicBezTo>
                  <a:pt x="24114" y="28065"/>
                  <a:pt x="27751" y="27993"/>
                  <a:pt x="32168" y="27993"/>
                </a:cubicBezTo>
                <a:cubicBezTo>
                  <a:pt x="46303" y="27993"/>
                  <a:pt x="68433" y="28729"/>
                  <a:pt x="68722" y="28729"/>
                </a:cubicBezTo>
                <a:cubicBezTo>
                  <a:pt x="69704" y="28760"/>
                  <a:pt x="70717" y="28855"/>
                  <a:pt x="71699" y="28919"/>
                </a:cubicBezTo>
                <a:cubicBezTo>
                  <a:pt x="73061" y="29014"/>
                  <a:pt x="74454" y="29109"/>
                  <a:pt x="75848" y="29109"/>
                </a:cubicBezTo>
                <a:cubicBezTo>
                  <a:pt x="76861" y="29109"/>
                  <a:pt x="77906" y="29077"/>
                  <a:pt x="78951" y="28919"/>
                </a:cubicBezTo>
                <a:cubicBezTo>
                  <a:pt x="84905" y="28032"/>
                  <a:pt x="88357" y="26480"/>
                  <a:pt x="90669" y="20495"/>
                </a:cubicBezTo>
                <a:cubicBezTo>
                  <a:pt x="92886" y="14763"/>
                  <a:pt x="92442" y="10297"/>
                  <a:pt x="89212" y="5959"/>
                </a:cubicBezTo>
                <a:cubicBezTo>
                  <a:pt x="85412" y="819"/>
                  <a:pt x="78071" y="195"/>
                  <a:pt x="74683" y="195"/>
                </a:cubicBezTo>
                <a:cubicBezTo>
                  <a:pt x="73666" y="195"/>
                  <a:pt x="73005" y="251"/>
                  <a:pt x="72902" y="258"/>
                </a:cubicBezTo>
                <a:cubicBezTo>
                  <a:pt x="72470" y="258"/>
                  <a:pt x="30530" y="861"/>
                  <a:pt x="27044" y="861"/>
                </a:cubicBezTo>
                <a:cubicBezTo>
                  <a:pt x="26957" y="861"/>
                  <a:pt x="26893" y="861"/>
                  <a:pt x="26856" y="860"/>
                </a:cubicBezTo>
                <a:cubicBezTo>
                  <a:pt x="25367" y="797"/>
                  <a:pt x="23784" y="638"/>
                  <a:pt x="22105" y="448"/>
                </a:cubicBezTo>
                <a:cubicBezTo>
                  <a:pt x="19972" y="231"/>
                  <a:pt x="17732" y="1"/>
                  <a:pt x="15514" y="1"/>
                </a:cubicBezTo>
                <a:close/>
              </a:path>
            </a:pathLst>
          </a:custGeom>
          <a:solidFill>
            <a:srgbClr val="F46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7;p29">
            <a:extLst>
              <a:ext uri="{FF2B5EF4-FFF2-40B4-BE49-F238E27FC236}">
                <a16:creationId xmlns:a16="http://schemas.microsoft.com/office/drawing/2014/main" id="{E6D05BCD-D688-656D-EBCC-8717DDFB4007}"/>
              </a:ext>
            </a:extLst>
          </p:cNvPr>
          <p:cNvSpPr/>
          <p:nvPr/>
        </p:nvSpPr>
        <p:spPr>
          <a:xfrm>
            <a:off x="6399335" y="3447150"/>
            <a:ext cx="4741083" cy="1558277"/>
          </a:xfrm>
          <a:custGeom>
            <a:avLst/>
            <a:gdLst/>
            <a:ahLst/>
            <a:cxnLst/>
            <a:rect l="l" t="t" r="r" b="b"/>
            <a:pathLst>
              <a:path w="93614" h="28264" extrusionOk="0">
                <a:moveTo>
                  <a:pt x="16816" y="1"/>
                </a:moveTo>
                <a:cubicBezTo>
                  <a:pt x="13280" y="1"/>
                  <a:pt x="9827" y="604"/>
                  <a:pt x="6967" y="2816"/>
                </a:cubicBezTo>
                <a:cubicBezTo>
                  <a:pt x="950" y="7471"/>
                  <a:pt x="0" y="21184"/>
                  <a:pt x="4941" y="25048"/>
                </a:cubicBezTo>
                <a:cubicBezTo>
                  <a:pt x="7891" y="27336"/>
                  <a:pt x="11147" y="27998"/>
                  <a:pt x="14944" y="27998"/>
                </a:cubicBezTo>
                <a:cubicBezTo>
                  <a:pt x="17504" y="27998"/>
                  <a:pt x="20310" y="27697"/>
                  <a:pt x="23435" y="27391"/>
                </a:cubicBezTo>
                <a:cubicBezTo>
                  <a:pt x="25336" y="27214"/>
                  <a:pt x="28864" y="27145"/>
                  <a:pt x="33166" y="27145"/>
                </a:cubicBezTo>
                <a:cubicBezTo>
                  <a:pt x="46502" y="27145"/>
                  <a:pt x="67275" y="27802"/>
                  <a:pt x="70052" y="27898"/>
                </a:cubicBezTo>
                <a:cubicBezTo>
                  <a:pt x="72423" y="27964"/>
                  <a:pt x="74794" y="28263"/>
                  <a:pt x="77155" y="28263"/>
                </a:cubicBezTo>
                <a:cubicBezTo>
                  <a:pt x="78167" y="28263"/>
                  <a:pt x="79178" y="28208"/>
                  <a:pt x="80186" y="28056"/>
                </a:cubicBezTo>
                <a:cubicBezTo>
                  <a:pt x="86298" y="27170"/>
                  <a:pt x="89402" y="25554"/>
                  <a:pt x="91587" y="19917"/>
                </a:cubicBezTo>
                <a:cubicBezTo>
                  <a:pt x="93614" y="14724"/>
                  <a:pt x="93487" y="10258"/>
                  <a:pt x="90194" y="5793"/>
                </a:cubicBezTo>
                <a:cubicBezTo>
                  <a:pt x="86468" y="786"/>
                  <a:pt x="79122" y="194"/>
                  <a:pt x="75859" y="194"/>
                </a:cubicBezTo>
                <a:cubicBezTo>
                  <a:pt x="74851" y="194"/>
                  <a:pt x="74232" y="251"/>
                  <a:pt x="74232" y="251"/>
                </a:cubicBezTo>
                <a:cubicBezTo>
                  <a:pt x="74232" y="251"/>
                  <a:pt x="33719" y="857"/>
                  <a:pt x="28632" y="857"/>
                </a:cubicBezTo>
                <a:cubicBezTo>
                  <a:pt x="28389" y="857"/>
                  <a:pt x="28227" y="856"/>
                  <a:pt x="28154" y="853"/>
                </a:cubicBezTo>
                <a:cubicBezTo>
                  <a:pt x="24730" y="736"/>
                  <a:pt x="20722" y="1"/>
                  <a:pt x="16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8;p29">
            <a:extLst>
              <a:ext uri="{FF2B5EF4-FFF2-40B4-BE49-F238E27FC236}">
                <a16:creationId xmlns:a16="http://schemas.microsoft.com/office/drawing/2014/main" id="{B6BC95BC-0599-D979-4751-BD0E2604A4AB}"/>
              </a:ext>
            </a:extLst>
          </p:cNvPr>
          <p:cNvSpPr/>
          <p:nvPr/>
        </p:nvSpPr>
        <p:spPr>
          <a:xfrm>
            <a:off x="6312129" y="3514768"/>
            <a:ext cx="4704213" cy="1604865"/>
          </a:xfrm>
          <a:custGeom>
            <a:avLst/>
            <a:gdLst/>
            <a:ahLst/>
            <a:cxnLst/>
            <a:rect l="l" t="t" r="r" b="b"/>
            <a:pathLst>
              <a:path w="92886" h="29109" extrusionOk="0">
                <a:moveTo>
                  <a:pt x="15537" y="855"/>
                </a:moveTo>
                <a:cubicBezTo>
                  <a:pt x="17711" y="855"/>
                  <a:pt x="19915" y="1084"/>
                  <a:pt x="22010" y="1303"/>
                </a:cubicBezTo>
                <a:cubicBezTo>
                  <a:pt x="23720" y="1493"/>
                  <a:pt x="25304" y="1652"/>
                  <a:pt x="26824" y="1715"/>
                </a:cubicBezTo>
                <a:cubicBezTo>
                  <a:pt x="26865" y="1716"/>
                  <a:pt x="26932" y="1716"/>
                  <a:pt x="27025" y="1716"/>
                </a:cubicBezTo>
                <a:cubicBezTo>
                  <a:pt x="30568" y="1716"/>
                  <a:pt x="71144" y="1144"/>
                  <a:pt x="72934" y="1113"/>
                </a:cubicBezTo>
                <a:cubicBezTo>
                  <a:pt x="72963" y="1113"/>
                  <a:pt x="73535" y="1067"/>
                  <a:pt x="74457" y="1067"/>
                </a:cubicBezTo>
                <a:cubicBezTo>
                  <a:pt x="77622" y="1067"/>
                  <a:pt x="84911" y="1617"/>
                  <a:pt x="88515" y="6497"/>
                </a:cubicBezTo>
                <a:cubicBezTo>
                  <a:pt x="91524" y="10551"/>
                  <a:pt x="91936" y="14763"/>
                  <a:pt x="89845" y="20178"/>
                </a:cubicBezTo>
                <a:cubicBezTo>
                  <a:pt x="87660" y="25815"/>
                  <a:pt x="84557" y="27209"/>
                  <a:pt x="78793" y="28064"/>
                </a:cubicBezTo>
                <a:cubicBezTo>
                  <a:pt x="77816" y="28197"/>
                  <a:pt x="76822" y="28246"/>
                  <a:pt x="75825" y="28246"/>
                </a:cubicBezTo>
                <a:cubicBezTo>
                  <a:pt x="74464" y="28246"/>
                  <a:pt x="73097" y="28155"/>
                  <a:pt x="71762" y="28064"/>
                </a:cubicBezTo>
                <a:cubicBezTo>
                  <a:pt x="70781" y="27969"/>
                  <a:pt x="69736" y="27905"/>
                  <a:pt x="68754" y="27874"/>
                </a:cubicBezTo>
                <a:cubicBezTo>
                  <a:pt x="68437" y="27874"/>
                  <a:pt x="46269" y="27114"/>
                  <a:pt x="32081" y="27114"/>
                </a:cubicBezTo>
                <a:cubicBezTo>
                  <a:pt x="27679" y="27114"/>
                  <a:pt x="24037" y="27209"/>
                  <a:pt x="22074" y="27367"/>
                </a:cubicBezTo>
                <a:lnTo>
                  <a:pt x="21092" y="27462"/>
                </a:lnTo>
                <a:cubicBezTo>
                  <a:pt x="18308" y="27739"/>
                  <a:pt x="15817" y="27984"/>
                  <a:pt x="13545" y="27984"/>
                </a:cubicBezTo>
                <a:cubicBezTo>
                  <a:pt x="9847" y="27984"/>
                  <a:pt x="6728" y="27335"/>
                  <a:pt x="3864" y="25118"/>
                </a:cubicBezTo>
                <a:cubicBezTo>
                  <a:pt x="1995" y="23630"/>
                  <a:pt x="855" y="20400"/>
                  <a:pt x="855" y="16441"/>
                </a:cubicBezTo>
                <a:cubicBezTo>
                  <a:pt x="855" y="11976"/>
                  <a:pt x="2439" y="6275"/>
                  <a:pt x="5891" y="3584"/>
                </a:cubicBezTo>
                <a:cubicBezTo>
                  <a:pt x="8658" y="1440"/>
                  <a:pt x="12060" y="855"/>
                  <a:pt x="15537" y="855"/>
                </a:cubicBezTo>
                <a:close/>
                <a:moveTo>
                  <a:pt x="15514" y="1"/>
                </a:moveTo>
                <a:cubicBezTo>
                  <a:pt x="11903" y="1"/>
                  <a:pt x="8346" y="612"/>
                  <a:pt x="5384" y="2887"/>
                </a:cubicBezTo>
                <a:cubicBezTo>
                  <a:pt x="2122" y="5420"/>
                  <a:pt x="0" y="10741"/>
                  <a:pt x="0" y="16441"/>
                </a:cubicBezTo>
                <a:cubicBezTo>
                  <a:pt x="0" y="20748"/>
                  <a:pt x="1204" y="24168"/>
                  <a:pt x="3357" y="25815"/>
                </a:cubicBezTo>
                <a:cubicBezTo>
                  <a:pt x="6413" y="28176"/>
                  <a:pt x="9792" y="28847"/>
                  <a:pt x="13674" y="28847"/>
                </a:cubicBezTo>
                <a:cubicBezTo>
                  <a:pt x="15987" y="28847"/>
                  <a:pt x="18479" y="28609"/>
                  <a:pt x="21187" y="28349"/>
                </a:cubicBezTo>
                <a:lnTo>
                  <a:pt x="22169" y="28254"/>
                </a:lnTo>
                <a:cubicBezTo>
                  <a:pt x="24091" y="28075"/>
                  <a:pt x="27665" y="28006"/>
                  <a:pt x="32012" y="28006"/>
                </a:cubicBezTo>
                <a:cubicBezTo>
                  <a:pt x="46140" y="28006"/>
                  <a:pt x="68432" y="28729"/>
                  <a:pt x="68722" y="28729"/>
                </a:cubicBezTo>
                <a:cubicBezTo>
                  <a:pt x="69704" y="28760"/>
                  <a:pt x="70717" y="28855"/>
                  <a:pt x="71699" y="28919"/>
                </a:cubicBezTo>
                <a:cubicBezTo>
                  <a:pt x="73061" y="29014"/>
                  <a:pt x="74454" y="29109"/>
                  <a:pt x="75848" y="29109"/>
                </a:cubicBezTo>
                <a:cubicBezTo>
                  <a:pt x="76861" y="29109"/>
                  <a:pt x="77906" y="29077"/>
                  <a:pt x="78951" y="28919"/>
                </a:cubicBezTo>
                <a:cubicBezTo>
                  <a:pt x="84905" y="28032"/>
                  <a:pt x="88357" y="26480"/>
                  <a:pt x="90669" y="20495"/>
                </a:cubicBezTo>
                <a:cubicBezTo>
                  <a:pt x="92886" y="14763"/>
                  <a:pt x="92442" y="10297"/>
                  <a:pt x="89212" y="5959"/>
                </a:cubicBezTo>
                <a:cubicBezTo>
                  <a:pt x="85412" y="819"/>
                  <a:pt x="78071" y="195"/>
                  <a:pt x="74683" y="195"/>
                </a:cubicBezTo>
                <a:cubicBezTo>
                  <a:pt x="73666" y="195"/>
                  <a:pt x="73005" y="251"/>
                  <a:pt x="72902" y="258"/>
                </a:cubicBezTo>
                <a:cubicBezTo>
                  <a:pt x="72470" y="258"/>
                  <a:pt x="30560" y="861"/>
                  <a:pt x="27046" y="861"/>
                </a:cubicBezTo>
                <a:cubicBezTo>
                  <a:pt x="26958" y="861"/>
                  <a:pt x="26894" y="861"/>
                  <a:pt x="26856" y="860"/>
                </a:cubicBezTo>
                <a:cubicBezTo>
                  <a:pt x="25367" y="797"/>
                  <a:pt x="23784" y="638"/>
                  <a:pt x="22105" y="448"/>
                </a:cubicBezTo>
                <a:cubicBezTo>
                  <a:pt x="19972" y="231"/>
                  <a:pt x="17732" y="1"/>
                  <a:pt x="15514" y="1"/>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9;p29">
            <a:extLst>
              <a:ext uri="{FF2B5EF4-FFF2-40B4-BE49-F238E27FC236}">
                <a16:creationId xmlns:a16="http://schemas.microsoft.com/office/drawing/2014/main" id="{2D09AA72-8498-04D3-265D-865642A0E747}"/>
              </a:ext>
            </a:extLst>
          </p:cNvPr>
          <p:cNvSpPr/>
          <p:nvPr/>
        </p:nvSpPr>
        <p:spPr>
          <a:xfrm>
            <a:off x="6273220" y="4632310"/>
            <a:ext cx="4741083" cy="1558277"/>
          </a:xfrm>
          <a:custGeom>
            <a:avLst/>
            <a:gdLst/>
            <a:ahLst/>
            <a:cxnLst/>
            <a:rect l="l" t="t" r="r" b="b"/>
            <a:pathLst>
              <a:path w="93614" h="28264" extrusionOk="0">
                <a:moveTo>
                  <a:pt x="16816" y="1"/>
                </a:moveTo>
                <a:cubicBezTo>
                  <a:pt x="13280" y="1"/>
                  <a:pt x="9827" y="604"/>
                  <a:pt x="6967" y="2816"/>
                </a:cubicBezTo>
                <a:cubicBezTo>
                  <a:pt x="950" y="7471"/>
                  <a:pt x="0" y="21216"/>
                  <a:pt x="4941" y="25048"/>
                </a:cubicBezTo>
                <a:cubicBezTo>
                  <a:pt x="7891" y="27336"/>
                  <a:pt x="11147" y="27998"/>
                  <a:pt x="14944" y="27998"/>
                </a:cubicBezTo>
                <a:cubicBezTo>
                  <a:pt x="17504" y="27998"/>
                  <a:pt x="20310" y="27697"/>
                  <a:pt x="23435" y="27391"/>
                </a:cubicBezTo>
                <a:cubicBezTo>
                  <a:pt x="25336" y="27214"/>
                  <a:pt x="28864" y="27145"/>
                  <a:pt x="33166" y="27145"/>
                </a:cubicBezTo>
                <a:cubicBezTo>
                  <a:pt x="46502" y="27145"/>
                  <a:pt x="67275" y="27802"/>
                  <a:pt x="70052" y="27898"/>
                </a:cubicBezTo>
                <a:cubicBezTo>
                  <a:pt x="72423" y="27964"/>
                  <a:pt x="74794" y="28263"/>
                  <a:pt x="77155" y="28263"/>
                </a:cubicBezTo>
                <a:cubicBezTo>
                  <a:pt x="78167" y="28263"/>
                  <a:pt x="79178" y="28208"/>
                  <a:pt x="80186" y="28056"/>
                </a:cubicBezTo>
                <a:cubicBezTo>
                  <a:pt x="86298" y="27170"/>
                  <a:pt x="89402" y="25586"/>
                  <a:pt x="91587" y="19917"/>
                </a:cubicBezTo>
                <a:cubicBezTo>
                  <a:pt x="93614" y="14724"/>
                  <a:pt x="93487" y="10258"/>
                  <a:pt x="90194" y="5793"/>
                </a:cubicBezTo>
                <a:cubicBezTo>
                  <a:pt x="86496" y="822"/>
                  <a:pt x="79229" y="222"/>
                  <a:pt x="75932" y="222"/>
                </a:cubicBezTo>
                <a:cubicBezTo>
                  <a:pt x="74880" y="222"/>
                  <a:pt x="74232" y="283"/>
                  <a:pt x="74232" y="283"/>
                </a:cubicBezTo>
                <a:cubicBezTo>
                  <a:pt x="74232" y="283"/>
                  <a:pt x="33903" y="857"/>
                  <a:pt x="28667" y="857"/>
                </a:cubicBezTo>
                <a:cubicBezTo>
                  <a:pt x="28405" y="857"/>
                  <a:pt x="28231" y="856"/>
                  <a:pt x="28154" y="853"/>
                </a:cubicBezTo>
                <a:cubicBezTo>
                  <a:pt x="24730" y="736"/>
                  <a:pt x="20722" y="1"/>
                  <a:pt x="16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p29">
            <a:extLst>
              <a:ext uri="{FF2B5EF4-FFF2-40B4-BE49-F238E27FC236}">
                <a16:creationId xmlns:a16="http://schemas.microsoft.com/office/drawing/2014/main" id="{2AA7AED9-4182-1D31-B8F7-2A8A07813026}"/>
              </a:ext>
            </a:extLst>
          </p:cNvPr>
          <p:cNvSpPr/>
          <p:nvPr/>
        </p:nvSpPr>
        <p:spPr>
          <a:xfrm>
            <a:off x="6312129" y="4620111"/>
            <a:ext cx="4704213" cy="1606518"/>
          </a:xfrm>
          <a:custGeom>
            <a:avLst/>
            <a:gdLst/>
            <a:ahLst/>
            <a:cxnLst/>
            <a:rect l="l" t="t" r="r" b="b"/>
            <a:pathLst>
              <a:path w="92886" h="29139" extrusionOk="0">
                <a:moveTo>
                  <a:pt x="15472" y="861"/>
                </a:moveTo>
                <a:cubicBezTo>
                  <a:pt x="17667" y="861"/>
                  <a:pt x="19894" y="1099"/>
                  <a:pt x="22010" y="1333"/>
                </a:cubicBezTo>
                <a:cubicBezTo>
                  <a:pt x="23720" y="1491"/>
                  <a:pt x="25304" y="1650"/>
                  <a:pt x="26824" y="1713"/>
                </a:cubicBezTo>
                <a:cubicBezTo>
                  <a:pt x="26899" y="1716"/>
                  <a:pt x="27068" y="1717"/>
                  <a:pt x="27320" y="1717"/>
                </a:cubicBezTo>
                <a:cubicBezTo>
                  <a:pt x="32376" y="1717"/>
                  <a:pt x="71185" y="1141"/>
                  <a:pt x="72934" y="1111"/>
                </a:cubicBezTo>
                <a:cubicBezTo>
                  <a:pt x="72963" y="1111"/>
                  <a:pt x="73535" y="1065"/>
                  <a:pt x="74457" y="1065"/>
                </a:cubicBezTo>
                <a:cubicBezTo>
                  <a:pt x="77622" y="1065"/>
                  <a:pt x="84911" y="1615"/>
                  <a:pt x="88515" y="6495"/>
                </a:cubicBezTo>
                <a:cubicBezTo>
                  <a:pt x="91524" y="10549"/>
                  <a:pt x="91936" y="14761"/>
                  <a:pt x="89845" y="20176"/>
                </a:cubicBezTo>
                <a:cubicBezTo>
                  <a:pt x="87660" y="25813"/>
                  <a:pt x="84557" y="27207"/>
                  <a:pt x="78793" y="28062"/>
                </a:cubicBezTo>
                <a:cubicBezTo>
                  <a:pt x="77835" y="28206"/>
                  <a:pt x="76860" y="28258"/>
                  <a:pt x="75883" y="28258"/>
                </a:cubicBezTo>
                <a:cubicBezTo>
                  <a:pt x="74502" y="28258"/>
                  <a:pt x="73116" y="28154"/>
                  <a:pt x="71762" y="28062"/>
                </a:cubicBezTo>
                <a:cubicBezTo>
                  <a:pt x="70781" y="27967"/>
                  <a:pt x="69736" y="27903"/>
                  <a:pt x="68754" y="27872"/>
                </a:cubicBezTo>
                <a:cubicBezTo>
                  <a:pt x="68437" y="27872"/>
                  <a:pt x="46237" y="27143"/>
                  <a:pt x="32081" y="27143"/>
                </a:cubicBezTo>
                <a:cubicBezTo>
                  <a:pt x="27679" y="27143"/>
                  <a:pt x="24037" y="27207"/>
                  <a:pt x="22074" y="27397"/>
                </a:cubicBezTo>
                <a:lnTo>
                  <a:pt x="21092" y="27492"/>
                </a:lnTo>
                <a:cubicBezTo>
                  <a:pt x="18334" y="27754"/>
                  <a:pt x="15865" y="27990"/>
                  <a:pt x="13610" y="27990"/>
                </a:cubicBezTo>
                <a:cubicBezTo>
                  <a:pt x="9884" y="27990"/>
                  <a:pt x="6745" y="27346"/>
                  <a:pt x="3864" y="25116"/>
                </a:cubicBezTo>
                <a:cubicBezTo>
                  <a:pt x="1995" y="23660"/>
                  <a:pt x="855" y="20398"/>
                  <a:pt x="855" y="16439"/>
                </a:cubicBezTo>
                <a:cubicBezTo>
                  <a:pt x="855" y="11974"/>
                  <a:pt x="2439" y="6273"/>
                  <a:pt x="5891" y="3582"/>
                </a:cubicBezTo>
                <a:cubicBezTo>
                  <a:pt x="8640" y="1451"/>
                  <a:pt x="12018" y="861"/>
                  <a:pt x="15472" y="861"/>
                </a:cubicBezTo>
                <a:close/>
                <a:moveTo>
                  <a:pt x="15539" y="0"/>
                </a:moveTo>
                <a:cubicBezTo>
                  <a:pt x="11919" y="0"/>
                  <a:pt x="8353" y="616"/>
                  <a:pt x="5384" y="2916"/>
                </a:cubicBezTo>
                <a:cubicBezTo>
                  <a:pt x="2122" y="5418"/>
                  <a:pt x="0" y="10739"/>
                  <a:pt x="0" y="16439"/>
                </a:cubicBezTo>
                <a:cubicBezTo>
                  <a:pt x="0" y="20746"/>
                  <a:pt x="1204" y="24166"/>
                  <a:pt x="3357" y="25813"/>
                </a:cubicBezTo>
                <a:cubicBezTo>
                  <a:pt x="6398" y="28183"/>
                  <a:pt x="9760" y="28853"/>
                  <a:pt x="13618" y="28853"/>
                </a:cubicBezTo>
                <a:cubicBezTo>
                  <a:pt x="15947" y="28853"/>
                  <a:pt x="18457" y="28609"/>
                  <a:pt x="21187" y="28347"/>
                </a:cubicBezTo>
                <a:lnTo>
                  <a:pt x="22169" y="28252"/>
                </a:lnTo>
                <a:cubicBezTo>
                  <a:pt x="24078" y="28073"/>
                  <a:pt x="27632" y="28005"/>
                  <a:pt x="31960" y="28005"/>
                </a:cubicBezTo>
                <a:cubicBezTo>
                  <a:pt x="46080" y="28005"/>
                  <a:pt x="68431" y="28734"/>
                  <a:pt x="68722" y="28758"/>
                </a:cubicBezTo>
                <a:cubicBezTo>
                  <a:pt x="69704" y="28790"/>
                  <a:pt x="70717" y="28853"/>
                  <a:pt x="71699" y="28917"/>
                </a:cubicBezTo>
                <a:cubicBezTo>
                  <a:pt x="73061" y="29012"/>
                  <a:pt x="74454" y="29138"/>
                  <a:pt x="75848" y="29138"/>
                </a:cubicBezTo>
                <a:cubicBezTo>
                  <a:pt x="76861" y="29138"/>
                  <a:pt x="77906" y="29075"/>
                  <a:pt x="78951" y="28917"/>
                </a:cubicBezTo>
                <a:cubicBezTo>
                  <a:pt x="84905" y="28030"/>
                  <a:pt x="88357" y="26478"/>
                  <a:pt x="90669" y="20493"/>
                </a:cubicBezTo>
                <a:cubicBezTo>
                  <a:pt x="92886" y="14761"/>
                  <a:pt x="92442" y="10295"/>
                  <a:pt x="89212" y="5957"/>
                </a:cubicBezTo>
                <a:cubicBezTo>
                  <a:pt x="85390" y="811"/>
                  <a:pt x="77984" y="197"/>
                  <a:pt x="74623" y="197"/>
                </a:cubicBezTo>
                <a:cubicBezTo>
                  <a:pt x="73640" y="197"/>
                  <a:pt x="73003" y="249"/>
                  <a:pt x="72902" y="256"/>
                </a:cubicBezTo>
                <a:cubicBezTo>
                  <a:pt x="72470" y="256"/>
                  <a:pt x="30560" y="859"/>
                  <a:pt x="27046" y="859"/>
                </a:cubicBezTo>
                <a:cubicBezTo>
                  <a:pt x="26958" y="859"/>
                  <a:pt x="26894" y="859"/>
                  <a:pt x="26856" y="858"/>
                </a:cubicBezTo>
                <a:cubicBezTo>
                  <a:pt x="25367" y="795"/>
                  <a:pt x="23784" y="636"/>
                  <a:pt x="22105" y="446"/>
                </a:cubicBezTo>
                <a:cubicBezTo>
                  <a:pt x="19980" y="230"/>
                  <a:pt x="17749" y="0"/>
                  <a:pt x="15539" y="0"/>
                </a:cubicBezTo>
                <a:close/>
              </a:path>
            </a:pathLst>
          </a:custGeom>
          <a:solidFill>
            <a:srgbClr val="F4D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2;p29">
            <a:extLst>
              <a:ext uri="{FF2B5EF4-FFF2-40B4-BE49-F238E27FC236}">
                <a16:creationId xmlns:a16="http://schemas.microsoft.com/office/drawing/2014/main" id="{5CB558B7-174B-41DE-AE9E-1E02B0B7EA6A}"/>
              </a:ext>
            </a:extLst>
          </p:cNvPr>
          <p:cNvSpPr/>
          <p:nvPr/>
        </p:nvSpPr>
        <p:spPr>
          <a:xfrm>
            <a:off x="1577569" y="2779967"/>
            <a:ext cx="744278" cy="896959"/>
          </a:xfrm>
          <a:custGeom>
            <a:avLst/>
            <a:gdLst/>
            <a:ahLst/>
            <a:cxnLst/>
            <a:rect l="l" t="t" r="r" b="b"/>
            <a:pathLst>
              <a:path w="14696" h="16269" extrusionOk="0">
                <a:moveTo>
                  <a:pt x="8298" y="1"/>
                </a:moveTo>
                <a:cubicBezTo>
                  <a:pt x="8205" y="1"/>
                  <a:pt x="8110" y="5"/>
                  <a:pt x="8013" y="12"/>
                </a:cubicBezTo>
                <a:cubicBezTo>
                  <a:pt x="6049" y="171"/>
                  <a:pt x="3991" y="1438"/>
                  <a:pt x="2566" y="2799"/>
                </a:cubicBezTo>
                <a:cubicBezTo>
                  <a:pt x="1014" y="4256"/>
                  <a:pt x="191" y="6505"/>
                  <a:pt x="96" y="8626"/>
                </a:cubicBezTo>
                <a:cubicBezTo>
                  <a:pt x="1" y="10906"/>
                  <a:pt x="666" y="13313"/>
                  <a:pt x="2408" y="14802"/>
                </a:cubicBezTo>
                <a:cubicBezTo>
                  <a:pt x="3510" y="15744"/>
                  <a:pt x="4913" y="16269"/>
                  <a:pt x="6325" y="16269"/>
                </a:cubicBezTo>
                <a:cubicBezTo>
                  <a:pt x="6860" y="16269"/>
                  <a:pt x="7396" y="16193"/>
                  <a:pt x="7918" y="16037"/>
                </a:cubicBezTo>
                <a:cubicBezTo>
                  <a:pt x="11275" y="15055"/>
                  <a:pt x="13618" y="11508"/>
                  <a:pt x="14347" y="8120"/>
                </a:cubicBezTo>
                <a:cubicBezTo>
                  <a:pt x="14663" y="6600"/>
                  <a:pt x="14695" y="4826"/>
                  <a:pt x="13998" y="3401"/>
                </a:cubicBezTo>
                <a:cubicBezTo>
                  <a:pt x="13302" y="1976"/>
                  <a:pt x="12130" y="1247"/>
                  <a:pt x="10768" y="804"/>
                </a:cubicBezTo>
                <a:lnTo>
                  <a:pt x="10768" y="804"/>
                </a:lnTo>
                <a:cubicBezTo>
                  <a:pt x="10832" y="994"/>
                  <a:pt x="10927" y="1216"/>
                  <a:pt x="10990" y="1438"/>
                </a:cubicBezTo>
                <a:cubicBezTo>
                  <a:pt x="11047" y="1626"/>
                  <a:pt x="10900" y="1748"/>
                  <a:pt x="10753" y="1748"/>
                </a:cubicBezTo>
                <a:cubicBezTo>
                  <a:pt x="10653" y="1748"/>
                  <a:pt x="10553" y="1692"/>
                  <a:pt x="10515" y="1564"/>
                </a:cubicBezTo>
                <a:cubicBezTo>
                  <a:pt x="10137" y="489"/>
                  <a:pt x="9333" y="1"/>
                  <a:pt x="8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3;p29">
            <a:extLst>
              <a:ext uri="{FF2B5EF4-FFF2-40B4-BE49-F238E27FC236}">
                <a16:creationId xmlns:a16="http://schemas.microsoft.com/office/drawing/2014/main" id="{0B4012CF-0A65-AF52-BD52-657CB8A9035D}"/>
              </a:ext>
            </a:extLst>
          </p:cNvPr>
          <p:cNvSpPr/>
          <p:nvPr/>
        </p:nvSpPr>
        <p:spPr>
          <a:xfrm>
            <a:off x="1686213" y="2574366"/>
            <a:ext cx="869372" cy="983517"/>
          </a:xfrm>
          <a:custGeom>
            <a:avLst/>
            <a:gdLst/>
            <a:ahLst/>
            <a:cxnLst/>
            <a:rect l="l" t="t" r="r" b="b"/>
            <a:pathLst>
              <a:path w="17166" h="17839" extrusionOk="0">
                <a:moveTo>
                  <a:pt x="9818" y="723"/>
                </a:moveTo>
                <a:cubicBezTo>
                  <a:pt x="10853" y="723"/>
                  <a:pt x="11657" y="1211"/>
                  <a:pt x="12035" y="2286"/>
                </a:cubicBezTo>
                <a:cubicBezTo>
                  <a:pt x="12073" y="2401"/>
                  <a:pt x="12173" y="2454"/>
                  <a:pt x="12272" y="2454"/>
                </a:cubicBezTo>
                <a:cubicBezTo>
                  <a:pt x="12420" y="2454"/>
                  <a:pt x="12567" y="2336"/>
                  <a:pt x="12510" y="2128"/>
                </a:cubicBezTo>
                <a:cubicBezTo>
                  <a:pt x="12447" y="1906"/>
                  <a:pt x="12352" y="1716"/>
                  <a:pt x="12288" y="1526"/>
                </a:cubicBezTo>
                <a:lnTo>
                  <a:pt x="12288" y="1526"/>
                </a:lnTo>
                <a:cubicBezTo>
                  <a:pt x="13650" y="1969"/>
                  <a:pt x="14822" y="2698"/>
                  <a:pt x="15518" y="4091"/>
                </a:cubicBezTo>
                <a:cubicBezTo>
                  <a:pt x="16215" y="5548"/>
                  <a:pt x="16183" y="7290"/>
                  <a:pt x="15867" y="8842"/>
                </a:cubicBezTo>
                <a:cubicBezTo>
                  <a:pt x="15138" y="12230"/>
                  <a:pt x="12795" y="15777"/>
                  <a:pt x="9438" y="16759"/>
                </a:cubicBezTo>
                <a:cubicBezTo>
                  <a:pt x="8916" y="16915"/>
                  <a:pt x="8380" y="16991"/>
                  <a:pt x="7845" y="16991"/>
                </a:cubicBezTo>
                <a:cubicBezTo>
                  <a:pt x="6433" y="16991"/>
                  <a:pt x="5030" y="16466"/>
                  <a:pt x="3928" y="15524"/>
                </a:cubicBezTo>
                <a:cubicBezTo>
                  <a:pt x="2186" y="14035"/>
                  <a:pt x="1521" y="11628"/>
                  <a:pt x="1616" y="9348"/>
                </a:cubicBezTo>
                <a:cubicBezTo>
                  <a:pt x="1711" y="7227"/>
                  <a:pt x="2566" y="4978"/>
                  <a:pt x="4086" y="3490"/>
                </a:cubicBezTo>
                <a:cubicBezTo>
                  <a:pt x="5511" y="2128"/>
                  <a:pt x="7569" y="893"/>
                  <a:pt x="9533" y="734"/>
                </a:cubicBezTo>
                <a:cubicBezTo>
                  <a:pt x="9630" y="727"/>
                  <a:pt x="9725" y="723"/>
                  <a:pt x="9818" y="723"/>
                </a:cubicBezTo>
                <a:close/>
                <a:moveTo>
                  <a:pt x="9785" y="0"/>
                </a:moveTo>
                <a:cubicBezTo>
                  <a:pt x="7476" y="0"/>
                  <a:pt x="4451" y="2014"/>
                  <a:pt x="3231" y="3331"/>
                </a:cubicBezTo>
                <a:cubicBezTo>
                  <a:pt x="286" y="6435"/>
                  <a:pt x="1" y="12135"/>
                  <a:pt x="2756" y="15429"/>
                </a:cubicBezTo>
                <a:cubicBezTo>
                  <a:pt x="4009" y="16988"/>
                  <a:pt x="6030" y="17839"/>
                  <a:pt x="7964" y="17839"/>
                </a:cubicBezTo>
                <a:cubicBezTo>
                  <a:pt x="8033" y="17839"/>
                  <a:pt x="8102" y="17838"/>
                  <a:pt x="8171" y="17836"/>
                </a:cubicBezTo>
                <a:cubicBezTo>
                  <a:pt x="9881" y="17772"/>
                  <a:pt x="11465" y="16949"/>
                  <a:pt x="12763" y="15840"/>
                </a:cubicBezTo>
                <a:cubicBezTo>
                  <a:pt x="15392" y="13624"/>
                  <a:pt x="17165" y="9855"/>
                  <a:pt x="17039" y="6308"/>
                </a:cubicBezTo>
                <a:cubicBezTo>
                  <a:pt x="16912" y="3268"/>
                  <a:pt x="14917" y="766"/>
                  <a:pt x="11908" y="481"/>
                </a:cubicBezTo>
                <a:cubicBezTo>
                  <a:pt x="11886" y="475"/>
                  <a:pt x="11863" y="473"/>
                  <a:pt x="11841" y="473"/>
                </a:cubicBezTo>
                <a:cubicBezTo>
                  <a:pt x="11739" y="473"/>
                  <a:pt x="11644" y="530"/>
                  <a:pt x="11591" y="608"/>
                </a:cubicBezTo>
                <a:cubicBezTo>
                  <a:pt x="11097" y="179"/>
                  <a:pt x="10473" y="0"/>
                  <a:pt x="9785" y="0"/>
                </a:cubicBezTo>
                <a:close/>
              </a:path>
            </a:pathLst>
          </a:custGeom>
          <a:solidFill>
            <a:srgbClr val="F4D6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Fira Sans"/>
                <a:ea typeface="Fira Sans"/>
                <a:cs typeface="Fira Sans"/>
                <a:sym typeface="Fira Sans"/>
              </a:rPr>
              <a:t>1</a:t>
            </a:r>
            <a:endParaRPr sz="1800">
              <a:latin typeface="Fira Sans"/>
              <a:ea typeface="Fira Sans"/>
              <a:cs typeface="Fira Sans"/>
              <a:sym typeface="Fira Sans"/>
            </a:endParaRPr>
          </a:p>
        </p:txBody>
      </p:sp>
      <p:sp>
        <p:nvSpPr>
          <p:cNvPr id="24" name="Google Shape;186;p29">
            <a:extLst>
              <a:ext uri="{FF2B5EF4-FFF2-40B4-BE49-F238E27FC236}">
                <a16:creationId xmlns:a16="http://schemas.microsoft.com/office/drawing/2014/main" id="{AF631222-331A-1A64-C4F6-79357F7B467D}"/>
              </a:ext>
            </a:extLst>
          </p:cNvPr>
          <p:cNvSpPr/>
          <p:nvPr/>
        </p:nvSpPr>
        <p:spPr>
          <a:xfrm>
            <a:off x="1577569" y="3701365"/>
            <a:ext cx="869372" cy="983737"/>
          </a:xfrm>
          <a:custGeom>
            <a:avLst/>
            <a:gdLst/>
            <a:ahLst/>
            <a:cxnLst/>
            <a:rect l="l" t="t" r="r" b="b"/>
            <a:pathLst>
              <a:path w="17166" h="17843" extrusionOk="0">
                <a:moveTo>
                  <a:pt x="9818" y="723"/>
                </a:moveTo>
                <a:cubicBezTo>
                  <a:pt x="10853" y="723"/>
                  <a:pt x="11657" y="1211"/>
                  <a:pt x="12035" y="2286"/>
                </a:cubicBezTo>
                <a:cubicBezTo>
                  <a:pt x="12073" y="2414"/>
                  <a:pt x="12173" y="2470"/>
                  <a:pt x="12273" y="2470"/>
                </a:cubicBezTo>
                <a:cubicBezTo>
                  <a:pt x="12420" y="2470"/>
                  <a:pt x="12567" y="2348"/>
                  <a:pt x="12510" y="2159"/>
                </a:cubicBezTo>
                <a:cubicBezTo>
                  <a:pt x="12447" y="1906"/>
                  <a:pt x="12352" y="1716"/>
                  <a:pt x="12288" y="1526"/>
                </a:cubicBezTo>
                <a:lnTo>
                  <a:pt x="12288" y="1526"/>
                </a:lnTo>
                <a:cubicBezTo>
                  <a:pt x="13650" y="1969"/>
                  <a:pt x="14822" y="2698"/>
                  <a:pt x="15518" y="4091"/>
                </a:cubicBezTo>
                <a:cubicBezTo>
                  <a:pt x="16215" y="5548"/>
                  <a:pt x="16183" y="7322"/>
                  <a:pt x="15867" y="8842"/>
                </a:cubicBezTo>
                <a:cubicBezTo>
                  <a:pt x="15138" y="12230"/>
                  <a:pt x="12795" y="15777"/>
                  <a:pt x="9438" y="16759"/>
                </a:cubicBezTo>
                <a:cubicBezTo>
                  <a:pt x="8916" y="16915"/>
                  <a:pt x="8380" y="16991"/>
                  <a:pt x="7845" y="16991"/>
                </a:cubicBezTo>
                <a:cubicBezTo>
                  <a:pt x="6433" y="16991"/>
                  <a:pt x="5030" y="16466"/>
                  <a:pt x="3928" y="15524"/>
                </a:cubicBezTo>
                <a:cubicBezTo>
                  <a:pt x="2186" y="14035"/>
                  <a:pt x="1521" y="11628"/>
                  <a:pt x="1616" y="9348"/>
                </a:cubicBezTo>
                <a:cubicBezTo>
                  <a:pt x="1711" y="7227"/>
                  <a:pt x="2566" y="4978"/>
                  <a:pt x="4086" y="3521"/>
                </a:cubicBezTo>
                <a:cubicBezTo>
                  <a:pt x="5511" y="2159"/>
                  <a:pt x="7569" y="893"/>
                  <a:pt x="9533" y="734"/>
                </a:cubicBezTo>
                <a:cubicBezTo>
                  <a:pt x="9630" y="727"/>
                  <a:pt x="9725" y="723"/>
                  <a:pt x="9818" y="723"/>
                </a:cubicBezTo>
                <a:close/>
                <a:moveTo>
                  <a:pt x="9785" y="0"/>
                </a:moveTo>
                <a:cubicBezTo>
                  <a:pt x="7476" y="0"/>
                  <a:pt x="4451" y="2014"/>
                  <a:pt x="3231" y="3331"/>
                </a:cubicBezTo>
                <a:cubicBezTo>
                  <a:pt x="286" y="6435"/>
                  <a:pt x="1" y="12135"/>
                  <a:pt x="2756" y="15460"/>
                </a:cubicBezTo>
                <a:cubicBezTo>
                  <a:pt x="3991" y="16967"/>
                  <a:pt x="5971" y="17843"/>
                  <a:pt x="7879" y="17843"/>
                </a:cubicBezTo>
                <a:cubicBezTo>
                  <a:pt x="7976" y="17843"/>
                  <a:pt x="8074" y="17840"/>
                  <a:pt x="8171" y="17836"/>
                </a:cubicBezTo>
                <a:cubicBezTo>
                  <a:pt x="9881" y="17772"/>
                  <a:pt x="11465" y="16949"/>
                  <a:pt x="12763" y="15840"/>
                </a:cubicBezTo>
                <a:cubicBezTo>
                  <a:pt x="15392" y="13624"/>
                  <a:pt x="17165" y="9855"/>
                  <a:pt x="17039" y="6308"/>
                </a:cubicBezTo>
                <a:cubicBezTo>
                  <a:pt x="16912" y="3268"/>
                  <a:pt x="14917" y="766"/>
                  <a:pt x="11908" y="481"/>
                </a:cubicBezTo>
                <a:cubicBezTo>
                  <a:pt x="11781" y="481"/>
                  <a:pt x="11655" y="513"/>
                  <a:pt x="11591" y="608"/>
                </a:cubicBezTo>
                <a:cubicBezTo>
                  <a:pt x="11097" y="179"/>
                  <a:pt x="10473" y="0"/>
                  <a:pt x="9785" y="0"/>
                </a:cubicBezTo>
                <a:close/>
              </a:path>
            </a:pathLst>
          </a:custGeom>
          <a:solidFill>
            <a:srgbClr val="F4A5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Fira Sans"/>
                <a:ea typeface="Fira Sans"/>
                <a:cs typeface="Fira Sans"/>
                <a:sym typeface="Fira Sans"/>
              </a:rPr>
              <a:t>2</a:t>
            </a:r>
            <a:endParaRPr sz="1800">
              <a:latin typeface="Fira Sans"/>
              <a:ea typeface="Fira Sans"/>
              <a:cs typeface="Fira Sans"/>
              <a:sym typeface="Fira Sans"/>
            </a:endParaRPr>
          </a:p>
        </p:txBody>
      </p:sp>
      <p:sp>
        <p:nvSpPr>
          <p:cNvPr id="25" name="Google Shape;189;p29">
            <a:extLst>
              <a:ext uri="{FF2B5EF4-FFF2-40B4-BE49-F238E27FC236}">
                <a16:creationId xmlns:a16="http://schemas.microsoft.com/office/drawing/2014/main" id="{14D1C2E8-7002-6EE0-C62C-50D83B8FA801}"/>
              </a:ext>
            </a:extLst>
          </p:cNvPr>
          <p:cNvSpPr/>
          <p:nvPr/>
        </p:nvSpPr>
        <p:spPr>
          <a:xfrm>
            <a:off x="1548003" y="4814000"/>
            <a:ext cx="869372" cy="983021"/>
          </a:xfrm>
          <a:custGeom>
            <a:avLst/>
            <a:gdLst/>
            <a:ahLst/>
            <a:cxnLst/>
            <a:rect l="l" t="t" r="r" b="b"/>
            <a:pathLst>
              <a:path w="17166" h="17830" extrusionOk="0">
                <a:moveTo>
                  <a:pt x="9818" y="710"/>
                </a:moveTo>
                <a:cubicBezTo>
                  <a:pt x="10853" y="710"/>
                  <a:pt x="11657" y="1198"/>
                  <a:pt x="12035" y="2273"/>
                </a:cubicBezTo>
                <a:cubicBezTo>
                  <a:pt x="12073" y="2401"/>
                  <a:pt x="12173" y="2457"/>
                  <a:pt x="12273" y="2457"/>
                </a:cubicBezTo>
                <a:cubicBezTo>
                  <a:pt x="12420" y="2457"/>
                  <a:pt x="12567" y="2335"/>
                  <a:pt x="12510" y="2146"/>
                </a:cubicBezTo>
                <a:cubicBezTo>
                  <a:pt x="12447" y="1925"/>
                  <a:pt x="12352" y="1703"/>
                  <a:pt x="12288" y="1513"/>
                </a:cubicBezTo>
                <a:lnTo>
                  <a:pt x="12288" y="1513"/>
                </a:lnTo>
                <a:cubicBezTo>
                  <a:pt x="13650" y="1956"/>
                  <a:pt x="14822" y="2685"/>
                  <a:pt x="15518" y="4078"/>
                </a:cubicBezTo>
                <a:cubicBezTo>
                  <a:pt x="16215" y="5535"/>
                  <a:pt x="16183" y="7309"/>
                  <a:pt x="15867" y="8829"/>
                </a:cubicBezTo>
                <a:cubicBezTo>
                  <a:pt x="15138" y="12217"/>
                  <a:pt x="12795" y="15764"/>
                  <a:pt x="9438" y="16777"/>
                </a:cubicBezTo>
                <a:cubicBezTo>
                  <a:pt x="8920" y="16924"/>
                  <a:pt x="8388" y="16996"/>
                  <a:pt x="7857" y="16996"/>
                </a:cubicBezTo>
                <a:cubicBezTo>
                  <a:pt x="6441" y="16996"/>
                  <a:pt x="5033" y="16487"/>
                  <a:pt x="3928" y="15542"/>
                </a:cubicBezTo>
                <a:cubicBezTo>
                  <a:pt x="2186" y="14022"/>
                  <a:pt x="1521" y="11615"/>
                  <a:pt x="1616" y="9335"/>
                </a:cubicBezTo>
                <a:cubicBezTo>
                  <a:pt x="1711" y="7213"/>
                  <a:pt x="2566" y="4965"/>
                  <a:pt x="4086" y="3508"/>
                </a:cubicBezTo>
                <a:cubicBezTo>
                  <a:pt x="5511" y="2146"/>
                  <a:pt x="7569" y="911"/>
                  <a:pt x="9533" y="721"/>
                </a:cubicBezTo>
                <a:cubicBezTo>
                  <a:pt x="9630" y="714"/>
                  <a:pt x="9725" y="710"/>
                  <a:pt x="9818" y="710"/>
                </a:cubicBezTo>
                <a:close/>
                <a:moveTo>
                  <a:pt x="9795" y="0"/>
                </a:moveTo>
                <a:cubicBezTo>
                  <a:pt x="7485" y="0"/>
                  <a:pt x="4453" y="1999"/>
                  <a:pt x="3231" y="3318"/>
                </a:cubicBezTo>
                <a:cubicBezTo>
                  <a:pt x="286" y="6422"/>
                  <a:pt x="1" y="12122"/>
                  <a:pt x="2756" y="15447"/>
                </a:cubicBezTo>
                <a:cubicBezTo>
                  <a:pt x="3991" y="16954"/>
                  <a:pt x="5971" y="17830"/>
                  <a:pt x="7879" y="17830"/>
                </a:cubicBezTo>
                <a:cubicBezTo>
                  <a:pt x="7976" y="17830"/>
                  <a:pt x="8074" y="17827"/>
                  <a:pt x="8171" y="17823"/>
                </a:cubicBezTo>
                <a:cubicBezTo>
                  <a:pt x="9881" y="17759"/>
                  <a:pt x="11465" y="16936"/>
                  <a:pt x="12763" y="15859"/>
                </a:cubicBezTo>
                <a:cubicBezTo>
                  <a:pt x="15392" y="13611"/>
                  <a:pt x="17165" y="9842"/>
                  <a:pt x="17039" y="6295"/>
                </a:cubicBezTo>
                <a:cubicBezTo>
                  <a:pt x="16912" y="3255"/>
                  <a:pt x="14917" y="753"/>
                  <a:pt x="11908" y="468"/>
                </a:cubicBezTo>
                <a:cubicBezTo>
                  <a:pt x="11781" y="468"/>
                  <a:pt x="11655" y="500"/>
                  <a:pt x="11591" y="595"/>
                </a:cubicBezTo>
                <a:cubicBezTo>
                  <a:pt x="11100" y="175"/>
                  <a:pt x="10479" y="0"/>
                  <a:pt x="9795" y="0"/>
                </a:cubicBezTo>
                <a:close/>
              </a:path>
            </a:pathLst>
          </a:custGeom>
          <a:solidFill>
            <a:srgbClr val="96C4D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Fira Sans"/>
                <a:ea typeface="Fira Sans"/>
                <a:cs typeface="Fira Sans"/>
                <a:sym typeface="Fira Sans"/>
              </a:rPr>
              <a:t>3</a:t>
            </a:r>
            <a:endParaRPr sz="1800">
              <a:latin typeface="Fira Sans"/>
              <a:ea typeface="Fira Sans"/>
              <a:cs typeface="Fira Sans"/>
              <a:sym typeface="Fira Sans"/>
            </a:endParaRPr>
          </a:p>
        </p:txBody>
      </p:sp>
      <p:sp>
        <p:nvSpPr>
          <p:cNvPr id="26" name="Google Shape;190;p29">
            <a:extLst>
              <a:ext uri="{FF2B5EF4-FFF2-40B4-BE49-F238E27FC236}">
                <a16:creationId xmlns:a16="http://schemas.microsoft.com/office/drawing/2014/main" id="{4F6385E2-E96C-CDB5-0E23-0294A7D18F0C}"/>
              </a:ext>
            </a:extLst>
          </p:cNvPr>
          <p:cNvSpPr/>
          <p:nvPr/>
        </p:nvSpPr>
        <p:spPr>
          <a:xfrm>
            <a:off x="8324435" y="2595489"/>
            <a:ext cx="744228" cy="896959"/>
          </a:xfrm>
          <a:custGeom>
            <a:avLst/>
            <a:gdLst/>
            <a:ahLst/>
            <a:cxnLst/>
            <a:rect l="l" t="t" r="r" b="b"/>
            <a:pathLst>
              <a:path w="14695" h="16269" extrusionOk="0">
                <a:moveTo>
                  <a:pt x="8298" y="1"/>
                </a:moveTo>
                <a:cubicBezTo>
                  <a:pt x="8205" y="1"/>
                  <a:pt x="8109" y="5"/>
                  <a:pt x="8013" y="12"/>
                </a:cubicBezTo>
                <a:cubicBezTo>
                  <a:pt x="6049" y="171"/>
                  <a:pt x="3991" y="1438"/>
                  <a:pt x="2566" y="2799"/>
                </a:cubicBezTo>
                <a:cubicBezTo>
                  <a:pt x="1014" y="4256"/>
                  <a:pt x="190" y="6505"/>
                  <a:pt x="95" y="8626"/>
                </a:cubicBezTo>
                <a:cubicBezTo>
                  <a:pt x="0" y="10906"/>
                  <a:pt x="666" y="13313"/>
                  <a:pt x="2407" y="14802"/>
                </a:cubicBezTo>
                <a:cubicBezTo>
                  <a:pt x="3510" y="15744"/>
                  <a:pt x="4912" y="16269"/>
                  <a:pt x="6325" y="16269"/>
                </a:cubicBezTo>
                <a:cubicBezTo>
                  <a:pt x="6859" y="16269"/>
                  <a:pt x="7396" y="16193"/>
                  <a:pt x="7918" y="16037"/>
                </a:cubicBezTo>
                <a:cubicBezTo>
                  <a:pt x="11243" y="15055"/>
                  <a:pt x="13618" y="11508"/>
                  <a:pt x="14347" y="8120"/>
                </a:cubicBezTo>
                <a:cubicBezTo>
                  <a:pt x="14663" y="6600"/>
                  <a:pt x="14695" y="4826"/>
                  <a:pt x="13998" y="3401"/>
                </a:cubicBezTo>
                <a:cubicBezTo>
                  <a:pt x="13301" y="1976"/>
                  <a:pt x="12130" y="1247"/>
                  <a:pt x="10736" y="804"/>
                </a:cubicBezTo>
                <a:lnTo>
                  <a:pt x="10736" y="804"/>
                </a:lnTo>
                <a:cubicBezTo>
                  <a:pt x="10831" y="994"/>
                  <a:pt x="10926" y="1216"/>
                  <a:pt x="10990" y="1438"/>
                </a:cubicBezTo>
                <a:cubicBezTo>
                  <a:pt x="11046" y="1626"/>
                  <a:pt x="10900" y="1748"/>
                  <a:pt x="10753" y="1748"/>
                </a:cubicBezTo>
                <a:cubicBezTo>
                  <a:pt x="10653" y="1748"/>
                  <a:pt x="10553" y="1692"/>
                  <a:pt x="10515" y="1564"/>
                </a:cubicBezTo>
                <a:cubicBezTo>
                  <a:pt x="10137" y="489"/>
                  <a:pt x="9333" y="1"/>
                  <a:pt x="8298" y="1"/>
                </a:cubicBezTo>
                <a:close/>
              </a:path>
            </a:pathLst>
          </a:custGeom>
          <a:solidFill>
            <a:srgbClr val="3BC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1;p29">
            <a:extLst>
              <a:ext uri="{FF2B5EF4-FFF2-40B4-BE49-F238E27FC236}">
                <a16:creationId xmlns:a16="http://schemas.microsoft.com/office/drawing/2014/main" id="{CF7FF388-1E1E-CAC8-A11D-58C6B3B58313}"/>
              </a:ext>
            </a:extLst>
          </p:cNvPr>
          <p:cNvSpPr/>
          <p:nvPr/>
        </p:nvSpPr>
        <p:spPr>
          <a:xfrm>
            <a:off x="8324435" y="2595489"/>
            <a:ext cx="744228" cy="896959"/>
          </a:xfrm>
          <a:custGeom>
            <a:avLst/>
            <a:gdLst/>
            <a:ahLst/>
            <a:cxnLst/>
            <a:rect l="l" t="t" r="r" b="b"/>
            <a:pathLst>
              <a:path w="14695" h="16269" extrusionOk="0">
                <a:moveTo>
                  <a:pt x="8298" y="1"/>
                </a:moveTo>
                <a:cubicBezTo>
                  <a:pt x="8205" y="1"/>
                  <a:pt x="8109" y="5"/>
                  <a:pt x="8013" y="12"/>
                </a:cubicBezTo>
                <a:cubicBezTo>
                  <a:pt x="6049" y="171"/>
                  <a:pt x="3991" y="1438"/>
                  <a:pt x="2566" y="2799"/>
                </a:cubicBezTo>
                <a:cubicBezTo>
                  <a:pt x="1014" y="4256"/>
                  <a:pt x="190" y="6505"/>
                  <a:pt x="95" y="8626"/>
                </a:cubicBezTo>
                <a:cubicBezTo>
                  <a:pt x="0" y="10906"/>
                  <a:pt x="666" y="13313"/>
                  <a:pt x="2407" y="14802"/>
                </a:cubicBezTo>
                <a:cubicBezTo>
                  <a:pt x="3510" y="15744"/>
                  <a:pt x="4912" y="16269"/>
                  <a:pt x="6325" y="16269"/>
                </a:cubicBezTo>
                <a:cubicBezTo>
                  <a:pt x="6859" y="16269"/>
                  <a:pt x="7396" y="16193"/>
                  <a:pt x="7918" y="16037"/>
                </a:cubicBezTo>
                <a:cubicBezTo>
                  <a:pt x="11243" y="15055"/>
                  <a:pt x="13618" y="11508"/>
                  <a:pt x="14347" y="8120"/>
                </a:cubicBezTo>
                <a:cubicBezTo>
                  <a:pt x="14663" y="6600"/>
                  <a:pt x="14695" y="4826"/>
                  <a:pt x="13998" y="3401"/>
                </a:cubicBezTo>
                <a:cubicBezTo>
                  <a:pt x="13301" y="1976"/>
                  <a:pt x="12130" y="1247"/>
                  <a:pt x="10736" y="804"/>
                </a:cubicBezTo>
                <a:lnTo>
                  <a:pt x="10736" y="804"/>
                </a:lnTo>
                <a:cubicBezTo>
                  <a:pt x="10831" y="994"/>
                  <a:pt x="10926" y="1216"/>
                  <a:pt x="10990" y="1438"/>
                </a:cubicBezTo>
                <a:cubicBezTo>
                  <a:pt x="11046" y="1626"/>
                  <a:pt x="10900" y="1748"/>
                  <a:pt x="10753" y="1748"/>
                </a:cubicBezTo>
                <a:cubicBezTo>
                  <a:pt x="10653" y="1748"/>
                  <a:pt x="10553" y="1692"/>
                  <a:pt x="10515" y="1564"/>
                </a:cubicBezTo>
                <a:cubicBezTo>
                  <a:pt x="10137" y="489"/>
                  <a:pt x="9333" y="1"/>
                  <a:pt x="8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Fira Sans"/>
              <a:ea typeface="Fira Sans"/>
              <a:cs typeface="Fira Sans"/>
              <a:sym typeface="Fira Sans"/>
            </a:endParaRPr>
          </a:p>
        </p:txBody>
      </p:sp>
      <p:sp>
        <p:nvSpPr>
          <p:cNvPr id="28" name="Google Shape;192;p29">
            <a:extLst>
              <a:ext uri="{FF2B5EF4-FFF2-40B4-BE49-F238E27FC236}">
                <a16:creationId xmlns:a16="http://schemas.microsoft.com/office/drawing/2014/main" id="{E597D4B7-8829-DD42-3823-97A1FD542F66}"/>
              </a:ext>
            </a:extLst>
          </p:cNvPr>
          <p:cNvSpPr/>
          <p:nvPr/>
        </p:nvSpPr>
        <p:spPr>
          <a:xfrm>
            <a:off x="9927396" y="2574366"/>
            <a:ext cx="869322" cy="983517"/>
          </a:xfrm>
          <a:custGeom>
            <a:avLst/>
            <a:gdLst/>
            <a:ahLst/>
            <a:cxnLst/>
            <a:rect l="l" t="t" r="r" b="b"/>
            <a:pathLst>
              <a:path w="17165" h="17839" extrusionOk="0">
                <a:moveTo>
                  <a:pt x="9818" y="723"/>
                </a:moveTo>
                <a:cubicBezTo>
                  <a:pt x="10853" y="723"/>
                  <a:pt x="11657" y="1211"/>
                  <a:pt x="12035" y="2286"/>
                </a:cubicBezTo>
                <a:cubicBezTo>
                  <a:pt x="12073" y="2401"/>
                  <a:pt x="12172" y="2454"/>
                  <a:pt x="12272" y="2454"/>
                </a:cubicBezTo>
                <a:cubicBezTo>
                  <a:pt x="12419" y="2454"/>
                  <a:pt x="12566" y="2336"/>
                  <a:pt x="12510" y="2128"/>
                </a:cubicBezTo>
                <a:cubicBezTo>
                  <a:pt x="12446" y="1906"/>
                  <a:pt x="12351" y="1716"/>
                  <a:pt x="12288" y="1526"/>
                </a:cubicBezTo>
                <a:lnTo>
                  <a:pt x="12288" y="1526"/>
                </a:lnTo>
                <a:cubicBezTo>
                  <a:pt x="13650" y="1969"/>
                  <a:pt x="14821" y="2698"/>
                  <a:pt x="15518" y="4091"/>
                </a:cubicBezTo>
                <a:cubicBezTo>
                  <a:pt x="16215" y="5548"/>
                  <a:pt x="16183" y="7290"/>
                  <a:pt x="15867" y="8842"/>
                </a:cubicBezTo>
                <a:cubicBezTo>
                  <a:pt x="15138" y="12230"/>
                  <a:pt x="12795" y="15777"/>
                  <a:pt x="9438" y="16759"/>
                </a:cubicBezTo>
                <a:cubicBezTo>
                  <a:pt x="8916" y="16915"/>
                  <a:pt x="8379" y="16991"/>
                  <a:pt x="7845" y="16991"/>
                </a:cubicBezTo>
                <a:cubicBezTo>
                  <a:pt x="6432" y="16991"/>
                  <a:pt x="5030" y="16466"/>
                  <a:pt x="3927" y="15524"/>
                </a:cubicBezTo>
                <a:cubicBezTo>
                  <a:pt x="2186" y="14035"/>
                  <a:pt x="1520" y="11628"/>
                  <a:pt x="1615" y="9348"/>
                </a:cubicBezTo>
                <a:cubicBezTo>
                  <a:pt x="1710" y="7227"/>
                  <a:pt x="2566" y="4978"/>
                  <a:pt x="4086" y="3490"/>
                </a:cubicBezTo>
                <a:cubicBezTo>
                  <a:pt x="5511" y="2128"/>
                  <a:pt x="7569" y="893"/>
                  <a:pt x="9533" y="734"/>
                </a:cubicBezTo>
                <a:cubicBezTo>
                  <a:pt x="9629" y="727"/>
                  <a:pt x="9725" y="723"/>
                  <a:pt x="9818" y="723"/>
                </a:cubicBezTo>
                <a:close/>
                <a:moveTo>
                  <a:pt x="9785" y="0"/>
                </a:moveTo>
                <a:cubicBezTo>
                  <a:pt x="7476" y="0"/>
                  <a:pt x="4451" y="2014"/>
                  <a:pt x="3231" y="3331"/>
                </a:cubicBezTo>
                <a:cubicBezTo>
                  <a:pt x="285" y="6435"/>
                  <a:pt x="0" y="12135"/>
                  <a:pt x="2724" y="15429"/>
                </a:cubicBezTo>
                <a:cubicBezTo>
                  <a:pt x="4008" y="16988"/>
                  <a:pt x="6000" y="17839"/>
                  <a:pt x="7960" y="17839"/>
                </a:cubicBezTo>
                <a:cubicBezTo>
                  <a:pt x="8031" y="17839"/>
                  <a:pt x="8101" y="17838"/>
                  <a:pt x="8171" y="17836"/>
                </a:cubicBezTo>
                <a:cubicBezTo>
                  <a:pt x="9881" y="17772"/>
                  <a:pt x="11465" y="16949"/>
                  <a:pt x="12763" y="15840"/>
                </a:cubicBezTo>
                <a:cubicBezTo>
                  <a:pt x="15392" y="13624"/>
                  <a:pt x="17165" y="9855"/>
                  <a:pt x="17038" y="6308"/>
                </a:cubicBezTo>
                <a:cubicBezTo>
                  <a:pt x="16912" y="3268"/>
                  <a:pt x="14916" y="766"/>
                  <a:pt x="11908" y="481"/>
                </a:cubicBezTo>
                <a:cubicBezTo>
                  <a:pt x="11885" y="475"/>
                  <a:pt x="11863" y="473"/>
                  <a:pt x="11841" y="473"/>
                </a:cubicBezTo>
                <a:cubicBezTo>
                  <a:pt x="11738" y="473"/>
                  <a:pt x="11643" y="530"/>
                  <a:pt x="11591" y="608"/>
                </a:cubicBezTo>
                <a:cubicBezTo>
                  <a:pt x="11097" y="179"/>
                  <a:pt x="10473" y="0"/>
                  <a:pt x="9785" y="0"/>
                </a:cubicBezTo>
                <a:close/>
              </a:path>
            </a:pathLst>
          </a:custGeom>
          <a:solidFill>
            <a:srgbClr val="F465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Fira Sans"/>
                <a:ea typeface="Fira Sans"/>
                <a:cs typeface="Fira Sans"/>
                <a:sym typeface="Fira Sans"/>
              </a:rPr>
              <a:t>4</a:t>
            </a:r>
            <a:endParaRPr sz="1800">
              <a:latin typeface="Fira Sans"/>
              <a:ea typeface="Fira Sans"/>
              <a:cs typeface="Fira Sans"/>
              <a:sym typeface="Fira Sans"/>
            </a:endParaRPr>
          </a:p>
        </p:txBody>
      </p:sp>
      <p:sp>
        <p:nvSpPr>
          <p:cNvPr id="29" name="Google Shape;195;p29">
            <a:extLst>
              <a:ext uri="{FF2B5EF4-FFF2-40B4-BE49-F238E27FC236}">
                <a16:creationId xmlns:a16="http://schemas.microsoft.com/office/drawing/2014/main" id="{8D037C01-6A73-2959-CF84-A1F1D7FE032E}"/>
              </a:ext>
            </a:extLst>
          </p:cNvPr>
          <p:cNvSpPr/>
          <p:nvPr/>
        </p:nvSpPr>
        <p:spPr>
          <a:xfrm>
            <a:off x="9858224" y="3701453"/>
            <a:ext cx="869322" cy="983737"/>
          </a:xfrm>
          <a:custGeom>
            <a:avLst/>
            <a:gdLst/>
            <a:ahLst/>
            <a:cxnLst/>
            <a:rect l="l" t="t" r="r" b="b"/>
            <a:pathLst>
              <a:path w="17165" h="17843" extrusionOk="0">
                <a:moveTo>
                  <a:pt x="9818" y="723"/>
                </a:moveTo>
                <a:cubicBezTo>
                  <a:pt x="10853" y="723"/>
                  <a:pt x="11657" y="1211"/>
                  <a:pt x="12035" y="2286"/>
                </a:cubicBezTo>
                <a:cubicBezTo>
                  <a:pt x="12073" y="2414"/>
                  <a:pt x="12173" y="2470"/>
                  <a:pt x="12273" y="2470"/>
                </a:cubicBezTo>
                <a:cubicBezTo>
                  <a:pt x="12420" y="2470"/>
                  <a:pt x="12566" y="2348"/>
                  <a:pt x="12510" y="2159"/>
                </a:cubicBezTo>
                <a:cubicBezTo>
                  <a:pt x="12446" y="1906"/>
                  <a:pt x="12351" y="1716"/>
                  <a:pt x="12288" y="1526"/>
                </a:cubicBezTo>
                <a:lnTo>
                  <a:pt x="12288" y="1526"/>
                </a:lnTo>
                <a:cubicBezTo>
                  <a:pt x="13650" y="1969"/>
                  <a:pt x="14821" y="2698"/>
                  <a:pt x="15518" y="4091"/>
                </a:cubicBezTo>
                <a:cubicBezTo>
                  <a:pt x="16215" y="5548"/>
                  <a:pt x="16183" y="7322"/>
                  <a:pt x="15867" y="8842"/>
                </a:cubicBezTo>
                <a:cubicBezTo>
                  <a:pt x="15138" y="12230"/>
                  <a:pt x="12795" y="15777"/>
                  <a:pt x="9438" y="16759"/>
                </a:cubicBezTo>
                <a:cubicBezTo>
                  <a:pt x="8916" y="16915"/>
                  <a:pt x="8379" y="16991"/>
                  <a:pt x="7845" y="16991"/>
                </a:cubicBezTo>
                <a:cubicBezTo>
                  <a:pt x="6432" y="16991"/>
                  <a:pt x="5030" y="16466"/>
                  <a:pt x="3927" y="15524"/>
                </a:cubicBezTo>
                <a:cubicBezTo>
                  <a:pt x="2186" y="14035"/>
                  <a:pt x="1520" y="11628"/>
                  <a:pt x="1615" y="9348"/>
                </a:cubicBezTo>
                <a:cubicBezTo>
                  <a:pt x="1710" y="7227"/>
                  <a:pt x="2566" y="4978"/>
                  <a:pt x="4086" y="3521"/>
                </a:cubicBezTo>
                <a:cubicBezTo>
                  <a:pt x="5511" y="2159"/>
                  <a:pt x="7569" y="893"/>
                  <a:pt x="9533" y="734"/>
                </a:cubicBezTo>
                <a:cubicBezTo>
                  <a:pt x="9629" y="727"/>
                  <a:pt x="9725" y="723"/>
                  <a:pt x="9818" y="723"/>
                </a:cubicBezTo>
                <a:close/>
                <a:moveTo>
                  <a:pt x="9785" y="0"/>
                </a:moveTo>
                <a:cubicBezTo>
                  <a:pt x="7476" y="0"/>
                  <a:pt x="4451" y="2014"/>
                  <a:pt x="3231" y="3331"/>
                </a:cubicBezTo>
                <a:cubicBezTo>
                  <a:pt x="285" y="6435"/>
                  <a:pt x="0" y="12135"/>
                  <a:pt x="2724" y="15460"/>
                </a:cubicBezTo>
                <a:cubicBezTo>
                  <a:pt x="3989" y="16967"/>
                  <a:pt x="5942" y="17843"/>
                  <a:pt x="7874" y="17843"/>
                </a:cubicBezTo>
                <a:cubicBezTo>
                  <a:pt x="7973" y="17843"/>
                  <a:pt x="8072" y="17840"/>
                  <a:pt x="8171" y="17836"/>
                </a:cubicBezTo>
                <a:cubicBezTo>
                  <a:pt x="9881" y="17772"/>
                  <a:pt x="11465" y="16949"/>
                  <a:pt x="12763" y="15840"/>
                </a:cubicBezTo>
                <a:cubicBezTo>
                  <a:pt x="15392" y="13624"/>
                  <a:pt x="17165" y="9855"/>
                  <a:pt x="17038" y="6308"/>
                </a:cubicBezTo>
                <a:cubicBezTo>
                  <a:pt x="16912" y="3268"/>
                  <a:pt x="14916" y="766"/>
                  <a:pt x="11908" y="481"/>
                </a:cubicBezTo>
                <a:cubicBezTo>
                  <a:pt x="11781" y="481"/>
                  <a:pt x="11655" y="513"/>
                  <a:pt x="11591" y="608"/>
                </a:cubicBezTo>
                <a:cubicBezTo>
                  <a:pt x="11097" y="179"/>
                  <a:pt x="10473" y="0"/>
                  <a:pt x="9785" y="0"/>
                </a:cubicBezTo>
                <a:close/>
              </a:path>
            </a:pathLst>
          </a:custGeom>
          <a:solidFill>
            <a:srgbClr val="73A4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Fira Sans"/>
                <a:ea typeface="Fira Sans"/>
                <a:cs typeface="Fira Sans"/>
                <a:sym typeface="Fira Sans"/>
              </a:rPr>
              <a:t>5</a:t>
            </a:r>
            <a:endParaRPr sz="1800">
              <a:latin typeface="Fira Sans"/>
              <a:ea typeface="Fira Sans"/>
              <a:cs typeface="Fira Sans"/>
              <a:sym typeface="Fira Sans"/>
            </a:endParaRPr>
          </a:p>
        </p:txBody>
      </p:sp>
      <p:sp>
        <p:nvSpPr>
          <p:cNvPr id="30" name="Google Shape;196;p29">
            <a:extLst>
              <a:ext uri="{FF2B5EF4-FFF2-40B4-BE49-F238E27FC236}">
                <a16:creationId xmlns:a16="http://schemas.microsoft.com/office/drawing/2014/main" id="{AED9FCFC-2AB9-B2CD-1A27-B5430030A9C2}"/>
              </a:ext>
            </a:extLst>
          </p:cNvPr>
          <p:cNvSpPr/>
          <p:nvPr/>
        </p:nvSpPr>
        <p:spPr>
          <a:xfrm>
            <a:off x="8324435" y="4806085"/>
            <a:ext cx="744228" cy="898668"/>
          </a:xfrm>
          <a:custGeom>
            <a:avLst/>
            <a:gdLst/>
            <a:ahLst/>
            <a:cxnLst/>
            <a:rect l="l" t="t" r="r" b="b"/>
            <a:pathLst>
              <a:path w="14695" h="16300" extrusionOk="0">
                <a:moveTo>
                  <a:pt x="8285" y="0"/>
                </a:moveTo>
                <a:cubicBezTo>
                  <a:pt x="8196" y="0"/>
                  <a:pt x="8105" y="4"/>
                  <a:pt x="8013" y="11"/>
                </a:cubicBezTo>
                <a:cubicBezTo>
                  <a:pt x="6049" y="201"/>
                  <a:pt x="3991" y="1436"/>
                  <a:pt x="2566" y="2798"/>
                </a:cubicBezTo>
                <a:cubicBezTo>
                  <a:pt x="1014" y="4255"/>
                  <a:pt x="190" y="6503"/>
                  <a:pt x="95" y="8657"/>
                </a:cubicBezTo>
                <a:cubicBezTo>
                  <a:pt x="0" y="10937"/>
                  <a:pt x="666" y="13312"/>
                  <a:pt x="2407" y="14832"/>
                </a:cubicBezTo>
                <a:cubicBezTo>
                  <a:pt x="3510" y="15774"/>
                  <a:pt x="4912" y="16299"/>
                  <a:pt x="6325" y="16299"/>
                </a:cubicBezTo>
                <a:cubicBezTo>
                  <a:pt x="6859" y="16299"/>
                  <a:pt x="7396" y="16224"/>
                  <a:pt x="7918" y="16067"/>
                </a:cubicBezTo>
                <a:cubicBezTo>
                  <a:pt x="11243" y="15054"/>
                  <a:pt x="13618" y="11507"/>
                  <a:pt x="14347" y="8119"/>
                </a:cubicBezTo>
                <a:cubicBezTo>
                  <a:pt x="14663" y="6599"/>
                  <a:pt x="14695" y="4825"/>
                  <a:pt x="13998" y="3400"/>
                </a:cubicBezTo>
                <a:cubicBezTo>
                  <a:pt x="13301" y="1975"/>
                  <a:pt x="12130" y="1246"/>
                  <a:pt x="10736" y="803"/>
                </a:cubicBezTo>
                <a:lnTo>
                  <a:pt x="10736" y="803"/>
                </a:lnTo>
                <a:cubicBezTo>
                  <a:pt x="10831" y="993"/>
                  <a:pt x="10926" y="1215"/>
                  <a:pt x="10990" y="1436"/>
                </a:cubicBezTo>
                <a:cubicBezTo>
                  <a:pt x="11046" y="1625"/>
                  <a:pt x="10900" y="1747"/>
                  <a:pt x="10753" y="1747"/>
                </a:cubicBezTo>
                <a:cubicBezTo>
                  <a:pt x="10653" y="1747"/>
                  <a:pt x="10553" y="1691"/>
                  <a:pt x="10515" y="1563"/>
                </a:cubicBezTo>
                <a:cubicBezTo>
                  <a:pt x="10135" y="513"/>
                  <a:pt x="9326" y="0"/>
                  <a:pt x="8285" y="0"/>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7;p29">
            <a:extLst>
              <a:ext uri="{FF2B5EF4-FFF2-40B4-BE49-F238E27FC236}">
                <a16:creationId xmlns:a16="http://schemas.microsoft.com/office/drawing/2014/main" id="{D771EAF5-E12D-2914-595A-C6A45C1675A3}"/>
              </a:ext>
            </a:extLst>
          </p:cNvPr>
          <p:cNvSpPr/>
          <p:nvPr/>
        </p:nvSpPr>
        <p:spPr>
          <a:xfrm>
            <a:off x="8324435" y="4806085"/>
            <a:ext cx="744228" cy="898668"/>
          </a:xfrm>
          <a:custGeom>
            <a:avLst/>
            <a:gdLst/>
            <a:ahLst/>
            <a:cxnLst/>
            <a:rect l="l" t="t" r="r" b="b"/>
            <a:pathLst>
              <a:path w="14695" h="16300" extrusionOk="0">
                <a:moveTo>
                  <a:pt x="8285" y="0"/>
                </a:moveTo>
                <a:cubicBezTo>
                  <a:pt x="8196" y="0"/>
                  <a:pt x="8105" y="4"/>
                  <a:pt x="8013" y="11"/>
                </a:cubicBezTo>
                <a:cubicBezTo>
                  <a:pt x="6049" y="201"/>
                  <a:pt x="3991" y="1436"/>
                  <a:pt x="2566" y="2798"/>
                </a:cubicBezTo>
                <a:cubicBezTo>
                  <a:pt x="1014" y="4255"/>
                  <a:pt x="190" y="6503"/>
                  <a:pt x="95" y="8657"/>
                </a:cubicBezTo>
                <a:cubicBezTo>
                  <a:pt x="0" y="10937"/>
                  <a:pt x="666" y="13312"/>
                  <a:pt x="2407" y="14832"/>
                </a:cubicBezTo>
                <a:cubicBezTo>
                  <a:pt x="3510" y="15774"/>
                  <a:pt x="4912" y="16299"/>
                  <a:pt x="6325" y="16299"/>
                </a:cubicBezTo>
                <a:cubicBezTo>
                  <a:pt x="6859" y="16299"/>
                  <a:pt x="7396" y="16224"/>
                  <a:pt x="7918" y="16067"/>
                </a:cubicBezTo>
                <a:cubicBezTo>
                  <a:pt x="11243" y="15054"/>
                  <a:pt x="13618" y="11507"/>
                  <a:pt x="14347" y="8119"/>
                </a:cubicBezTo>
                <a:cubicBezTo>
                  <a:pt x="14663" y="6599"/>
                  <a:pt x="14695" y="4825"/>
                  <a:pt x="13998" y="3400"/>
                </a:cubicBezTo>
                <a:cubicBezTo>
                  <a:pt x="13301" y="1975"/>
                  <a:pt x="12130" y="1246"/>
                  <a:pt x="10736" y="803"/>
                </a:cubicBezTo>
                <a:lnTo>
                  <a:pt x="10736" y="803"/>
                </a:lnTo>
                <a:cubicBezTo>
                  <a:pt x="10831" y="993"/>
                  <a:pt x="10926" y="1215"/>
                  <a:pt x="10990" y="1436"/>
                </a:cubicBezTo>
                <a:cubicBezTo>
                  <a:pt x="11046" y="1625"/>
                  <a:pt x="10900" y="1747"/>
                  <a:pt x="10753" y="1747"/>
                </a:cubicBezTo>
                <a:cubicBezTo>
                  <a:pt x="10653" y="1747"/>
                  <a:pt x="10553" y="1691"/>
                  <a:pt x="10515" y="1563"/>
                </a:cubicBezTo>
                <a:cubicBezTo>
                  <a:pt x="10135" y="513"/>
                  <a:pt x="9326"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8;p29">
            <a:extLst>
              <a:ext uri="{FF2B5EF4-FFF2-40B4-BE49-F238E27FC236}">
                <a16:creationId xmlns:a16="http://schemas.microsoft.com/office/drawing/2014/main" id="{0D3FAE54-7D2A-B9F3-802E-A5DF6106FE75}"/>
              </a:ext>
            </a:extLst>
          </p:cNvPr>
          <p:cNvSpPr/>
          <p:nvPr/>
        </p:nvSpPr>
        <p:spPr>
          <a:xfrm>
            <a:off x="9927396" y="4754815"/>
            <a:ext cx="869322" cy="983021"/>
          </a:xfrm>
          <a:custGeom>
            <a:avLst/>
            <a:gdLst/>
            <a:ahLst/>
            <a:cxnLst/>
            <a:rect l="l" t="t" r="r" b="b"/>
            <a:pathLst>
              <a:path w="17165" h="17830" extrusionOk="0">
                <a:moveTo>
                  <a:pt x="9818" y="710"/>
                </a:moveTo>
                <a:cubicBezTo>
                  <a:pt x="10853" y="710"/>
                  <a:pt x="11657" y="1198"/>
                  <a:pt x="12035" y="2273"/>
                </a:cubicBezTo>
                <a:cubicBezTo>
                  <a:pt x="12073" y="2401"/>
                  <a:pt x="12173" y="2457"/>
                  <a:pt x="12273" y="2457"/>
                </a:cubicBezTo>
                <a:cubicBezTo>
                  <a:pt x="12420" y="2457"/>
                  <a:pt x="12566" y="2335"/>
                  <a:pt x="12510" y="2146"/>
                </a:cubicBezTo>
                <a:cubicBezTo>
                  <a:pt x="12446" y="1925"/>
                  <a:pt x="12351" y="1703"/>
                  <a:pt x="12288" y="1513"/>
                </a:cubicBezTo>
                <a:lnTo>
                  <a:pt x="12288" y="1513"/>
                </a:lnTo>
                <a:cubicBezTo>
                  <a:pt x="13650" y="1956"/>
                  <a:pt x="14821" y="2685"/>
                  <a:pt x="15518" y="4078"/>
                </a:cubicBezTo>
                <a:cubicBezTo>
                  <a:pt x="16215" y="5535"/>
                  <a:pt x="16183" y="7309"/>
                  <a:pt x="15867" y="8829"/>
                </a:cubicBezTo>
                <a:cubicBezTo>
                  <a:pt x="15138" y="12217"/>
                  <a:pt x="12795" y="15764"/>
                  <a:pt x="9438" y="16777"/>
                </a:cubicBezTo>
                <a:cubicBezTo>
                  <a:pt x="8920" y="16924"/>
                  <a:pt x="8388" y="16996"/>
                  <a:pt x="7857" y="16996"/>
                </a:cubicBezTo>
                <a:cubicBezTo>
                  <a:pt x="6440" y="16996"/>
                  <a:pt x="5033" y="16487"/>
                  <a:pt x="3927" y="15542"/>
                </a:cubicBezTo>
                <a:cubicBezTo>
                  <a:pt x="2186" y="14022"/>
                  <a:pt x="1520" y="11615"/>
                  <a:pt x="1615" y="9335"/>
                </a:cubicBezTo>
                <a:cubicBezTo>
                  <a:pt x="1710" y="7213"/>
                  <a:pt x="2566" y="4965"/>
                  <a:pt x="4086" y="3508"/>
                </a:cubicBezTo>
                <a:cubicBezTo>
                  <a:pt x="5511" y="2146"/>
                  <a:pt x="7569" y="911"/>
                  <a:pt x="9533" y="721"/>
                </a:cubicBezTo>
                <a:cubicBezTo>
                  <a:pt x="9629" y="714"/>
                  <a:pt x="9725" y="710"/>
                  <a:pt x="9818" y="710"/>
                </a:cubicBezTo>
                <a:close/>
                <a:moveTo>
                  <a:pt x="9795" y="0"/>
                </a:moveTo>
                <a:cubicBezTo>
                  <a:pt x="7485" y="0"/>
                  <a:pt x="4452" y="1999"/>
                  <a:pt x="3231" y="3318"/>
                </a:cubicBezTo>
                <a:cubicBezTo>
                  <a:pt x="285" y="6422"/>
                  <a:pt x="0" y="12122"/>
                  <a:pt x="2724" y="15447"/>
                </a:cubicBezTo>
                <a:cubicBezTo>
                  <a:pt x="3989" y="16954"/>
                  <a:pt x="5942" y="17830"/>
                  <a:pt x="7874" y="17830"/>
                </a:cubicBezTo>
                <a:cubicBezTo>
                  <a:pt x="7973" y="17830"/>
                  <a:pt x="8072" y="17827"/>
                  <a:pt x="8171" y="17823"/>
                </a:cubicBezTo>
                <a:cubicBezTo>
                  <a:pt x="9881" y="17759"/>
                  <a:pt x="11465" y="16936"/>
                  <a:pt x="12763" y="15859"/>
                </a:cubicBezTo>
                <a:cubicBezTo>
                  <a:pt x="15392" y="13611"/>
                  <a:pt x="17165" y="9842"/>
                  <a:pt x="17038" y="6295"/>
                </a:cubicBezTo>
                <a:cubicBezTo>
                  <a:pt x="16912" y="3255"/>
                  <a:pt x="14916" y="753"/>
                  <a:pt x="11908" y="468"/>
                </a:cubicBezTo>
                <a:cubicBezTo>
                  <a:pt x="11781" y="468"/>
                  <a:pt x="11655" y="500"/>
                  <a:pt x="11591" y="595"/>
                </a:cubicBezTo>
                <a:cubicBezTo>
                  <a:pt x="11099" y="175"/>
                  <a:pt x="10479" y="0"/>
                  <a:pt x="9795" y="0"/>
                </a:cubicBezTo>
                <a:close/>
              </a:path>
            </a:pathLst>
          </a:custGeom>
          <a:solidFill>
            <a:srgbClr val="F4D6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Fira Sans"/>
                <a:ea typeface="Fira Sans"/>
                <a:cs typeface="Fira Sans"/>
                <a:sym typeface="Fira Sans"/>
              </a:rPr>
              <a:t>6</a:t>
            </a:r>
            <a:endParaRPr sz="1800">
              <a:latin typeface="Fira Sans"/>
              <a:ea typeface="Fira Sans"/>
              <a:cs typeface="Fira Sans"/>
              <a:sym typeface="Fira Sans"/>
            </a:endParaRPr>
          </a:p>
        </p:txBody>
      </p:sp>
      <p:sp>
        <p:nvSpPr>
          <p:cNvPr id="33" name="Google Shape;199;p29">
            <a:extLst>
              <a:ext uri="{FF2B5EF4-FFF2-40B4-BE49-F238E27FC236}">
                <a16:creationId xmlns:a16="http://schemas.microsoft.com/office/drawing/2014/main" id="{F34D6831-32E7-3E7B-852B-D2863A1BBDBE}"/>
              </a:ext>
            </a:extLst>
          </p:cNvPr>
          <p:cNvSpPr txBox="1"/>
          <p:nvPr/>
        </p:nvSpPr>
        <p:spPr>
          <a:xfrm>
            <a:off x="2565668" y="2517824"/>
            <a:ext cx="3176847" cy="49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b="1"/>
              <a:t>Natural Language Processing (NLP)</a:t>
            </a:r>
            <a:endParaRPr lang="en-IN" sz="1500" b="1">
              <a:latin typeface="Fira Sans Medium"/>
              <a:ea typeface="Fira Sans Medium"/>
              <a:cs typeface="Fira Sans Medium"/>
              <a:sym typeface="Fira Sans Medium"/>
            </a:endParaRPr>
          </a:p>
        </p:txBody>
      </p:sp>
      <p:sp>
        <p:nvSpPr>
          <p:cNvPr id="34" name="Google Shape;201;p29">
            <a:extLst>
              <a:ext uri="{FF2B5EF4-FFF2-40B4-BE49-F238E27FC236}">
                <a16:creationId xmlns:a16="http://schemas.microsoft.com/office/drawing/2014/main" id="{9B5E2637-C6B7-0966-FCA3-CAC2FF485E1F}"/>
              </a:ext>
            </a:extLst>
          </p:cNvPr>
          <p:cNvSpPr txBox="1"/>
          <p:nvPr/>
        </p:nvSpPr>
        <p:spPr>
          <a:xfrm>
            <a:off x="2515038" y="3584795"/>
            <a:ext cx="3176847" cy="49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500">
                <a:latin typeface="Fira Sans Medium"/>
                <a:ea typeface="Fira Sans Medium"/>
                <a:cs typeface="Fira Sans Medium"/>
                <a:sym typeface="Fira Sans Medium"/>
              </a:rPr>
              <a:t>Computer Vision</a:t>
            </a:r>
            <a:endParaRPr sz="1500">
              <a:latin typeface="Fira Sans Medium"/>
              <a:ea typeface="Fira Sans Medium"/>
              <a:cs typeface="Fira Sans Medium"/>
              <a:sym typeface="Fira Sans Medium"/>
            </a:endParaRPr>
          </a:p>
        </p:txBody>
      </p:sp>
      <p:sp>
        <p:nvSpPr>
          <p:cNvPr id="35" name="Google Shape;202;p29">
            <a:extLst>
              <a:ext uri="{FF2B5EF4-FFF2-40B4-BE49-F238E27FC236}">
                <a16:creationId xmlns:a16="http://schemas.microsoft.com/office/drawing/2014/main" id="{F4E9B5B9-E0CC-B7B1-6242-58C7B82F1D13}"/>
              </a:ext>
            </a:extLst>
          </p:cNvPr>
          <p:cNvSpPr txBox="1"/>
          <p:nvPr/>
        </p:nvSpPr>
        <p:spPr>
          <a:xfrm>
            <a:off x="2714614" y="3987529"/>
            <a:ext cx="2380073" cy="6693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Image Classification</a:t>
            </a:r>
          </a:p>
          <a:p>
            <a:pPr marL="0" lvl="0" indent="0" algn="l" rtl="0">
              <a:spcBef>
                <a:spcPts val="0"/>
              </a:spcBef>
              <a:spcAft>
                <a:spcPts val="0"/>
              </a:spcAft>
              <a:buNone/>
            </a:pPr>
            <a:r>
              <a:rPr lang="en-US" sz="1200">
                <a:latin typeface="Roboto"/>
                <a:ea typeface="Roboto"/>
                <a:cs typeface="Roboto"/>
              </a:rPr>
              <a:t>Object Detection</a:t>
            </a:r>
          </a:p>
          <a:p>
            <a:pPr marL="0" lvl="0" indent="0" algn="l" rtl="0">
              <a:spcBef>
                <a:spcPts val="0"/>
              </a:spcBef>
              <a:spcAft>
                <a:spcPts val="0"/>
              </a:spcAft>
              <a:buNone/>
            </a:pPr>
            <a:r>
              <a:rPr lang="en-US" sz="1200">
                <a:latin typeface="Roboto"/>
                <a:ea typeface="Roboto"/>
                <a:cs typeface="Roboto"/>
              </a:rPr>
              <a:t>Image Segmentation</a:t>
            </a:r>
            <a:endParaRPr lang="en-US"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6" name="Google Shape;203;p29">
            <a:extLst>
              <a:ext uri="{FF2B5EF4-FFF2-40B4-BE49-F238E27FC236}">
                <a16:creationId xmlns:a16="http://schemas.microsoft.com/office/drawing/2014/main" id="{CF38A4CB-20ED-5D7E-D8F9-26F3F699E27C}"/>
              </a:ext>
            </a:extLst>
          </p:cNvPr>
          <p:cNvSpPr txBox="1"/>
          <p:nvPr/>
        </p:nvSpPr>
        <p:spPr>
          <a:xfrm>
            <a:off x="2451455" y="4786607"/>
            <a:ext cx="3176847" cy="4913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500">
                <a:latin typeface="Fira Sans Medium"/>
                <a:ea typeface="Fira Sans Medium"/>
                <a:cs typeface="Fira Sans Medium"/>
                <a:sym typeface="Fira Sans Medium"/>
              </a:rPr>
              <a:t>Medical Imaging</a:t>
            </a:r>
            <a:endParaRPr sz="1500">
              <a:latin typeface="Fira Sans Medium"/>
              <a:ea typeface="Fira Sans Medium"/>
              <a:cs typeface="Fira Sans Medium"/>
              <a:sym typeface="Fira Sans Medium"/>
            </a:endParaRPr>
          </a:p>
        </p:txBody>
      </p:sp>
      <p:sp>
        <p:nvSpPr>
          <p:cNvPr id="37" name="Google Shape;204;p29">
            <a:extLst>
              <a:ext uri="{FF2B5EF4-FFF2-40B4-BE49-F238E27FC236}">
                <a16:creationId xmlns:a16="http://schemas.microsoft.com/office/drawing/2014/main" id="{7C13E43F-0974-C194-78E4-15C149CDF4A6}"/>
              </a:ext>
            </a:extLst>
          </p:cNvPr>
          <p:cNvSpPr txBox="1"/>
          <p:nvPr/>
        </p:nvSpPr>
        <p:spPr>
          <a:xfrm>
            <a:off x="2570185" y="5130354"/>
            <a:ext cx="3176847" cy="6693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a:latin typeface="Roboto"/>
                <a:ea typeface="Roboto"/>
                <a:cs typeface="Roboto"/>
                <a:sym typeface="Roboto"/>
              </a:rPr>
              <a:t>Disease Diagnosis</a:t>
            </a:r>
          </a:p>
          <a:p>
            <a:pPr marL="0" lvl="0" indent="0" algn="l" rtl="0">
              <a:spcBef>
                <a:spcPts val="0"/>
              </a:spcBef>
              <a:spcAft>
                <a:spcPts val="0"/>
              </a:spcAft>
              <a:buNone/>
            </a:pPr>
            <a:r>
              <a:rPr lang="en-IN" sz="1200" err="1">
                <a:latin typeface="Roboto"/>
                <a:ea typeface="Roboto"/>
                <a:cs typeface="Roboto"/>
                <a:sym typeface="Roboto"/>
              </a:rPr>
              <a:t>Tumor</a:t>
            </a:r>
            <a:r>
              <a:rPr lang="en-IN" sz="1200">
                <a:latin typeface="Roboto"/>
                <a:ea typeface="Roboto"/>
                <a:cs typeface="Roboto"/>
                <a:sym typeface="Roboto"/>
              </a:rPr>
              <a:t> Detection</a:t>
            </a:r>
            <a:endParaRPr sz="1200">
              <a:latin typeface="Roboto"/>
              <a:ea typeface="Roboto"/>
              <a:cs typeface="Roboto"/>
              <a:sym typeface="Roboto"/>
            </a:endParaRPr>
          </a:p>
        </p:txBody>
      </p:sp>
      <p:sp>
        <p:nvSpPr>
          <p:cNvPr id="38" name="Google Shape;205;p29">
            <a:extLst>
              <a:ext uri="{FF2B5EF4-FFF2-40B4-BE49-F238E27FC236}">
                <a16:creationId xmlns:a16="http://schemas.microsoft.com/office/drawing/2014/main" id="{12FF46C6-6700-6077-CD64-2E4BC857947C}"/>
              </a:ext>
            </a:extLst>
          </p:cNvPr>
          <p:cNvSpPr txBox="1"/>
          <p:nvPr/>
        </p:nvSpPr>
        <p:spPr>
          <a:xfrm>
            <a:off x="6413128" y="2508293"/>
            <a:ext cx="3176847" cy="49130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500">
                <a:latin typeface="Fira Sans Medium"/>
                <a:ea typeface="Fira Sans Medium"/>
                <a:cs typeface="Fira Sans Medium"/>
                <a:sym typeface="Fira Sans Medium"/>
              </a:rPr>
              <a:t>Speech and Audio Processing</a:t>
            </a:r>
            <a:endParaRPr sz="1500">
              <a:latin typeface="Fira Sans Medium"/>
              <a:ea typeface="Fira Sans Medium"/>
              <a:cs typeface="Fira Sans Medium"/>
              <a:sym typeface="Fira Sans Medium"/>
            </a:endParaRPr>
          </a:p>
        </p:txBody>
      </p:sp>
      <p:sp>
        <p:nvSpPr>
          <p:cNvPr id="39" name="Google Shape;206;p29">
            <a:extLst>
              <a:ext uri="{FF2B5EF4-FFF2-40B4-BE49-F238E27FC236}">
                <a16:creationId xmlns:a16="http://schemas.microsoft.com/office/drawing/2014/main" id="{421170D5-0759-991A-D1E7-1BFF1D395B28}"/>
              </a:ext>
            </a:extLst>
          </p:cNvPr>
          <p:cNvSpPr txBox="1"/>
          <p:nvPr/>
        </p:nvSpPr>
        <p:spPr>
          <a:xfrm>
            <a:off x="6413128" y="2793340"/>
            <a:ext cx="3176847" cy="66939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200">
                <a:latin typeface="Roboto"/>
                <a:ea typeface="Roboto"/>
                <a:cs typeface="Roboto"/>
                <a:sym typeface="Roboto"/>
              </a:rPr>
              <a:t>Speech Recognition</a:t>
            </a:r>
          </a:p>
          <a:p>
            <a:pPr marL="0" lvl="0" indent="0" algn="r" rtl="0">
              <a:spcBef>
                <a:spcPts val="0"/>
              </a:spcBef>
              <a:spcAft>
                <a:spcPts val="0"/>
              </a:spcAft>
              <a:buNone/>
            </a:pPr>
            <a:r>
              <a:rPr lang="en-IN" sz="1200">
                <a:latin typeface="Roboto"/>
                <a:ea typeface="Roboto"/>
                <a:cs typeface="Roboto"/>
                <a:sym typeface="Roboto"/>
              </a:rPr>
              <a:t>Speaker Identification</a:t>
            </a:r>
            <a:endParaRPr sz="1200">
              <a:latin typeface="Roboto"/>
              <a:ea typeface="Roboto"/>
              <a:cs typeface="Roboto"/>
              <a:sym typeface="Roboto"/>
            </a:endParaRPr>
          </a:p>
        </p:txBody>
      </p:sp>
      <p:sp>
        <p:nvSpPr>
          <p:cNvPr id="40" name="Google Shape;207;p29">
            <a:extLst>
              <a:ext uri="{FF2B5EF4-FFF2-40B4-BE49-F238E27FC236}">
                <a16:creationId xmlns:a16="http://schemas.microsoft.com/office/drawing/2014/main" id="{278DB7F3-66D5-E9B0-78CC-8C3532B0E001}"/>
              </a:ext>
            </a:extLst>
          </p:cNvPr>
          <p:cNvSpPr txBox="1"/>
          <p:nvPr/>
        </p:nvSpPr>
        <p:spPr>
          <a:xfrm>
            <a:off x="6479293" y="3737563"/>
            <a:ext cx="3176847" cy="49130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500">
                <a:latin typeface="Fira Sans Medium"/>
                <a:ea typeface="Fira Sans Medium"/>
                <a:cs typeface="Fira Sans Medium"/>
                <a:sym typeface="Fira Sans Medium"/>
              </a:rPr>
              <a:t>Bioinformatics</a:t>
            </a:r>
            <a:endParaRPr sz="1500">
              <a:latin typeface="Fira Sans Medium"/>
              <a:ea typeface="Fira Sans Medium"/>
              <a:cs typeface="Fira Sans Medium"/>
              <a:sym typeface="Fira Sans Medium"/>
            </a:endParaRPr>
          </a:p>
        </p:txBody>
      </p:sp>
      <p:sp>
        <p:nvSpPr>
          <p:cNvPr id="41" name="Google Shape;208;p29">
            <a:extLst>
              <a:ext uri="{FF2B5EF4-FFF2-40B4-BE49-F238E27FC236}">
                <a16:creationId xmlns:a16="http://schemas.microsoft.com/office/drawing/2014/main" id="{BA030513-0718-0CDE-4A9A-47683D1E9C33}"/>
              </a:ext>
            </a:extLst>
          </p:cNvPr>
          <p:cNvSpPr txBox="1"/>
          <p:nvPr/>
        </p:nvSpPr>
        <p:spPr>
          <a:xfrm>
            <a:off x="6730475" y="3997642"/>
            <a:ext cx="2902631" cy="66939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200">
                <a:latin typeface="Roboto"/>
                <a:ea typeface="Roboto"/>
                <a:cs typeface="Roboto"/>
                <a:sym typeface="Roboto"/>
              </a:rPr>
              <a:t>Gene Function Prediction</a:t>
            </a:r>
          </a:p>
          <a:p>
            <a:pPr marL="0" lvl="0" indent="0" algn="r" rtl="0">
              <a:spcBef>
                <a:spcPts val="0"/>
              </a:spcBef>
              <a:spcAft>
                <a:spcPts val="0"/>
              </a:spcAft>
              <a:buNone/>
            </a:pPr>
            <a:r>
              <a:rPr lang="en-IN" sz="1200">
                <a:latin typeface="Roboto"/>
                <a:ea typeface="Roboto"/>
                <a:cs typeface="Roboto"/>
                <a:sym typeface="Roboto"/>
              </a:rPr>
              <a:t>Protein Structure Prediction</a:t>
            </a:r>
            <a:endParaRPr sz="1200">
              <a:latin typeface="Roboto"/>
              <a:ea typeface="Roboto"/>
              <a:cs typeface="Roboto"/>
              <a:sym typeface="Roboto"/>
            </a:endParaRPr>
          </a:p>
        </p:txBody>
      </p:sp>
      <p:sp>
        <p:nvSpPr>
          <p:cNvPr id="42" name="Google Shape;209;p29">
            <a:extLst>
              <a:ext uri="{FF2B5EF4-FFF2-40B4-BE49-F238E27FC236}">
                <a16:creationId xmlns:a16="http://schemas.microsoft.com/office/drawing/2014/main" id="{E1CB3712-0744-E0F1-0944-D463D8ECBB1C}"/>
              </a:ext>
            </a:extLst>
          </p:cNvPr>
          <p:cNvSpPr txBox="1"/>
          <p:nvPr/>
        </p:nvSpPr>
        <p:spPr>
          <a:xfrm>
            <a:off x="6687344" y="4875054"/>
            <a:ext cx="3176847" cy="49130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500">
                <a:latin typeface="Fira Sans Medium"/>
                <a:ea typeface="Fira Sans Medium"/>
                <a:cs typeface="Fira Sans Medium"/>
                <a:sym typeface="Fira Sans Medium"/>
              </a:rPr>
              <a:t> Finance</a:t>
            </a:r>
            <a:endParaRPr sz="1500">
              <a:latin typeface="Fira Sans Medium"/>
              <a:ea typeface="Fira Sans Medium"/>
              <a:cs typeface="Fira Sans Medium"/>
              <a:sym typeface="Fira Sans Medium"/>
            </a:endParaRPr>
          </a:p>
        </p:txBody>
      </p:sp>
      <p:sp>
        <p:nvSpPr>
          <p:cNvPr id="43" name="Google Shape;210;p29">
            <a:extLst>
              <a:ext uri="{FF2B5EF4-FFF2-40B4-BE49-F238E27FC236}">
                <a16:creationId xmlns:a16="http://schemas.microsoft.com/office/drawing/2014/main" id="{A1A87E9C-9426-069E-617E-CB6A4E73953B}"/>
              </a:ext>
            </a:extLst>
          </p:cNvPr>
          <p:cNvSpPr txBox="1"/>
          <p:nvPr/>
        </p:nvSpPr>
        <p:spPr>
          <a:xfrm>
            <a:off x="6456259" y="5149344"/>
            <a:ext cx="3176847" cy="66939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a:latin typeface="Roboto"/>
                <a:ea typeface="Roboto"/>
                <a:cs typeface="Roboto"/>
                <a:sym typeface="Roboto"/>
              </a:rPr>
              <a:t>Fraud Detection</a:t>
            </a:r>
          </a:p>
          <a:p>
            <a:pPr marL="0" lvl="0" indent="0" algn="r" rtl="0">
              <a:spcBef>
                <a:spcPts val="0"/>
              </a:spcBef>
              <a:spcAft>
                <a:spcPts val="0"/>
              </a:spcAft>
              <a:buNone/>
            </a:pPr>
            <a:r>
              <a:rPr lang="en-US" sz="1200">
                <a:latin typeface="Roboto"/>
                <a:ea typeface="Roboto"/>
                <a:cs typeface="Roboto"/>
                <a:sym typeface="Roboto"/>
              </a:rPr>
              <a:t>Risk Assessment</a:t>
            </a:r>
            <a:endParaRPr sz="1200">
              <a:latin typeface="Roboto"/>
              <a:ea typeface="Roboto"/>
              <a:cs typeface="Roboto"/>
              <a:sym typeface="Roboto"/>
            </a:endParaRPr>
          </a:p>
        </p:txBody>
      </p:sp>
      <p:sp>
        <p:nvSpPr>
          <p:cNvPr id="44" name="Google Shape;202;p29">
            <a:extLst>
              <a:ext uri="{FF2B5EF4-FFF2-40B4-BE49-F238E27FC236}">
                <a16:creationId xmlns:a16="http://schemas.microsoft.com/office/drawing/2014/main" id="{FC703E69-0382-7385-5412-55308FDBEB66}"/>
              </a:ext>
            </a:extLst>
          </p:cNvPr>
          <p:cNvSpPr txBox="1"/>
          <p:nvPr/>
        </p:nvSpPr>
        <p:spPr>
          <a:xfrm>
            <a:off x="2655323" y="3007529"/>
            <a:ext cx="3067066" cy="6693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Text Classification</a:t>
            </a:r>
          </a:p>
          <a:p>
            <a:pPr marL="0" lvl="0" indent="0" algn="l" rtl="0">
              <a:spcBef>
                <a:spcPts val="0"/>
              </a:spcBef>
              <a:spcAft>
                <a:spcPts val="0"/>
              </a:spcAft>
              <a:buNone/>
            </a:pPr>
            <a:r>
              <a:rPr lang="en-US" sz="1200">
                <a:latin typeface="Roboto"/>
                <a:ea typeface="Roboto"/>
                <a:cs typeface="Roboto"/>
                <a:sym typeface="Roboto"/>
              </a:rPr>
              <a:t>Machine Translation</a:t>
            </a:r>
          </a:p>
          <a:p>
            <a:pPr marL="0" lvl="0" indent="0" algn="l" rtl="0">
              <a:spcBef>
                <a:spcPts val="0"/>
              </a:spcBef>
              <a:spcAft>
                <a:spcPts val="0"/>
              </a:spcAft>
              <a:buNone/>
            </a:pPr>
            <a:r>
              <a:rPr lang="en-US" sz="1200">
                <a:latin typeface="Roboto"/>
                <a:ea typeface="Roboto"/>
                <a:cs typeface="Roboto"/>
                <a:sym typeface="Roboto"/>
              </a:rPr>
              <a:t>Named Entity Recognition (NER</a:t>
            </a:r>
          </a:p>
          <a:p>
            <a:pPr marL="0" lvl="0" indent="0" algn="l" rtl="0">
              <a:spcBef>
                <a:spcPts val="0"/>
              </a:spcBef>
              <a:spcAft>
                <a:spcPts val="0"/>
              </a:spcAft>
              <a:buNone/>
            </a:pPr>
            <a:endParaRPr lang="en-US"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Tree>
    <p:extLst>
      <p:ext uri="{BB962C8B-B14F-4D97-AF65-F5344CB8AC3E}">
        <p14:creationId xmlns:p14="http://schemas.microsoft.com/office/powerpoint/2010/main" val="1497429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1301733"/>
          </a:xfrm>
        </p:spPr>
        <p:txBody>
          <a:bodyPr vert="horz" lIns="91440" tIns="45720" rIns="91440" bIns="45720" rtlCol="0">
            <a:noAutofit/>
          </a:bodyPr>
          <a:lstStyle/>
          <a:p>
            <a:pPr marL="0" indent="0">
              <a:buNone/>
            </a:pPr>
            <a:r>
              <a:rPr lang="en-US">
                <a:solidFill>
                  <a:srgbClr val="5583D1"/>
                </a:solidFill>
              </a:rPr>
              <a:t>Introduction to Semi-Supervised Learning</a:t>
            </a:r>
          </a:p>
          <a:p>
            <a:pPr marL="0" indent="0">
              <a:buNone/>
            </a:pPr>
            <a:r>
              <a:rPr lang="en-US" sz="2400">
                <a:solidFill>
                  <a:srgbClr val="242424"/>
                </a:solidFill>
                <a:cs typeface="Calibri" panose="020F0502020204030204" pitchFamily="34" charset="0"/>
              </a:rPr>
              <a:t>Types of Semi-Supervised Learning</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6" name="Google Shape;428;p34">
            <a:extLst>
              <a:ext uri="{FF2B5EF4-FFF2-40B4-BE49-F238E27FC236}">
                <a16:creationId xmlns:a16="http://schemas.microsoft.com/office/drawing/2014/main" id="{37BAAA9D-AB40-2B86-1984-688EA51646E1}"/>
              </a:ext>
            </a:extLst>
          </p:cNvPr>
          <p:cNvSpPr/>
          <p:nvPr/>
        </p:nvSpPr>
        <p:spPr>
          <a:xfrm>
            <a:off x="1288503" y="2233869"/>
            <a:ext cx="5069899" cy="1502293"/>
          </a:xfrm>
          <a:custGeom>
            <a:avLst/>
            <a:gdLst/>
            <a:ahLst/>
            <a:cxnLst/>
            <a:rect l="l" t="t" r="r" b="b"/>
            <a:pathLst>
              <a:path w="94026" h="37058" extrusionOk="0">
                <a:moveTo>
                  <a:pt x="2122" y="1525"/>
                </a:moveTo>
                <a:lnTo>
                  <a:pt x="2122" y="1525"/>
                </a:lnTo>
                <a:cubicBezTo>
                  <a:pt x="7537" y="2158"/>
                  <a:pt x="13048" y="2063"/>
                  <a:pt x="18495" y="2158"/>
                </a:cubicBezTo>
                <a:cubicBezTo>
                  <a:pt x="22169" y="2219"/>
                  <a:pt x="25843" y="2241"/>
                  <a:pt x="29517" y="2241"/>
                </a:cubicBezTo>
                <a:cubicBezTo>
                  <a:pt x="31639" y="2241"/>
                  <a:pt x="33760" y="2233"/>
                  <a:pt x="35881" y="2222"/>
                </a:cubicBezTo>
                <a:cubicBezTo>
                  <a:pt x="39791" y="2199"/>
                  <a:pt x="43700" y="2110"/>
                  <a:pt x="47610" y="2110"/>
                </a:cubicBezTo>
                <a:cubicBezTo>
                  <a:pt x="49116" y="2110"/>
                  <a:pt x="50622" y="2123"/>
                  <a:pt x="52127" y="2158"/>
                </a:cubicBezTo>
                <a:cubicBezTo>
                  <a:pt x="57289" y="2253"/>
                  <a:pt x="62452" y="2570"/>
                  <a:pt x="67614" y="2823"/>
                </a:cubicBezTo>
                <a:cubicBezTo>
                  <a:pt x="71782" y="3035"/>
                  <a:pt x="75979" y="3237"/>
                  <a:pt x="80173" y="3237"/>
                </a:cubicBezTo>
                <a:cubicBezTo>
                  <a:pt x="83500" y="3237"/>
                  <a:pt x="86824" y="3110"/>
                  <a:pt x="90130" y="2760"/>
                </a:cubicBezTo>
                <a:cubicBezTo>
                  <a:pt x="90352" y="7795"/>
                  <a:pt x="90320" y="12862"/>
                  <a:pt x="91112" y="17803"/>
                </a:cubicBezTo>
                <a:cubicBezTo>
                  <a:pt x="91175" y="18278"/>
                  <a:pt x="91587" y="25150"/>
                  <a:pt x="91619" y="25593"/>
                </a:cubicBezTo>
                <a:cubicBezTo>
                  <a:pt x="91840" y="28570"/>
                  <a:pt x="91777" y="31579"/>
                  <a:pt x="91682" y="34556"/>
                </a:cubicBezTo>
                <a:cubicBezTo>
                  <a:pt x="91587" y="34524"/>
                  <a:pt x="91460" y="34492"/>
                  <a:pt x="91334" y="34492"/>
                </a:cubicBezTo>
                <a:cubicBezTo>
                  <a:pt x="85502" y="34295"/>
                  <a:pt x="79670" y="34220"/>
                  <a:pt x="73838" y="34220"/>
                </a:cubicBezTo>
                <a:cubicBezTo>
                  <a:pt x="56267" y="34220"/>
                  <a:pt x="38695" y="34904"/>
                  <a:pt x="21123" y="34999"/>
                </a:cubicBezTo>
                <a:cubicBezTo>
                  <a:pt x="17830" y="35031"/>
                  <a:pt x="14568" y="35031"/>
                  <a:pt x="11306" y="35031"/>
                </a:cubicBezTo>
                <a:cubicBezTo>
                  <a:pt x="9560" y="35012"/>
                  <a:pt x="7815" y="34973"/>
                  <a:pt x="6075" y="34973"/>
                </a:cubicBezTo>
                <a:cubicBezTo>
                  <a:pt x="4785" y="34973"/>
                  <a:pt x="3498" y="34995"/>
                  <a:pt x="2217" y="35062"/>
                </a:cubicBezTo>
                <a:cubicBezTo>
                  <a:pt x="2375" y="29425"/>
                  <a:pt x="2312" y="23788"/>
                  <a:pt x="2249" y="18151"/>
                </a:cubicBezTo>
                <a:cubicBezTo>
                  <a:pt x="2217" y="15301"/>
                  <a:pt x="2185" y="12419"/>
                  <a:pt x="2154" y="9569"/>
                </a:cubicBezTo>
                <a:cubicBezTo>
                  <a:pt x="2122" y="6940"/>
                  <a:pt x="2312" y="4185"/>
                  <a:pt x="2122" y="1525"/>
                </a:cubicBezTo>
                <a:close/>
                <a:moveTo>
                  <a:pt x="1232" y="0"/>
                </a:moveTo>
                <a:cubicBezTo>
                  <a:pt x="873" y="0"/>
                  <a:pt x="515" y="207"/>
                  <a:pt x="443" y="638"/>
                </a:cubicBezTo>
                <a:cubicBezTo>
                  <a:pt x="0" y="3393"/>
                  <a:pt x="127" y="6339"/>
                  <a:pt x="95" y="9126"/>
                </a:cubicBezTo>
                <a:cubicBezTo>
                  <a:pt x="63" y="11976"/>
                  <a:pt x="95" y="14826"/>
                  <a:pt x="127" y="17676"/>
                </a:cubicBezTo>
                <a:cubicBezTo>
                  <a:pt x="190" y="23535"/>
                  <a:pt x="285" y="29394"/>
                  <a:pt x="63" y="35252"/>
                </a:cubicBezTo>
                <a:cubicBezTo>
                  <a:pt x="39" y="36045"/>
                  <a:pt x="580" y="36455"/>
                  <a:pt x="1119" y="36455"/>
                </a:cubicBezTo>
                <a:cubicBezTo>
                  <a:pt x="1291" y="36455"/>
                  <a:pt x="1462" y="36413"/>
                  <a:pt x="1615" y="36329"/>
                </a:cubicBezTo>
                <a:cubicBezTo>
                  <a:pt x="7221" y="37057"/>
                  <a:pt x="12953" y="36931"/>
                  <a:pt x="18590" y="36962"/>
                </a:cubicBezTo>
                <a:cubicBezTo>
                  <a:pt x="24449" y="36962"/>
                  <a:pt x="30307" y="36931"/>
                  <a:pt x="36166" y="36836"/>
                </a:cubicBezTo>
                <a:cubicBezTo>
                  <a:pt x="47884" y="36677"/>
                  <a:pt x="59601" y="36424"/>
                  <a:pt x="71319" y="36392"/>
                </a:cubicBezTo>
                <a:cubicBezTo>
                  <a:pt x="72150" y="36388"/>
                  <a:pt x="72981" y="36386"/>
                  <a:pt x="73813" y="36386"/>
                </a:cubicBezTo>
                <a:cubicBezTo>
                  <a:pt x="79632" y="36386"/>
                  <a:pt x="85451" y="36483"/>
                  <a:pt x="91270" y="36677"/>
                </a:cubicBezTo>
                <a:cubicBezTo>
                  <a:pt x="91555" y="36677"/>
                  <a:pt x="91777" y="36582"/>
                  <a:pt x="91935" y="36424"/>
                </a:cubicBezTo>
                <a:cubicBezTo>
                  <a:pt x="92133" y="36669"/>
                  <a:pt x="92434" y="36793"/>
                  <a:pt x="92737" y="36793"/>
                </a:cubicBezTo>
                <a:cubicBezTo>
                  <a:pt x="93257" y="36793"/>
                  <a:pt x="93784" y="36425"/>
                  <a:pt x="93804" y="35664"/>
                </a:cubicBezTo>
                <a:cubicBezTo>
                  <a:pt x="93931" y="32529"/>
                  <a:pt x="94026" y="29394"/>
                  <a:pt x="93867" y="26290"/>
                </a:cubicBezTo>
                <a:lnTo>
                  <a:pt x="92632" y="16726"/>
                </a:lnTo>
                <a:cubicBezTo>
                  <a:pt x="91904" y="11976"/>
                  <a:pt x="91967" y="7162"/>
                  <a:pt x="91334" y="2412"/>
                </a:cubicBezTo>
                <a:cubicBezTo>
                  <a:pt x="92002" y="1774"/>
                  <a:pt x="91680" y="409"/>
                  <a:pt x="90592" y="409"/>
                </a:cubicBezTo>
                <a:cubicBezTo>
                  <a:pt x="90545" y="409"/>
                  <a:pt x="90497" y="411"/>
                  <a:pt x="90447" y="417"/>
                </a:cubicBezTo>
                <a:cubicBezTo>
                  <a:pt x="86329" y="915"/>
                  <a:pt x="82190" y="1082"/>
                  <a:pt x="78047" y="1082"/>
                </a:cubicBezTo>
                <a:cubicBezTo>
                  <a:pt x="72185" y="1082"/>
                  <a:pt x="66315" y="747"/>
                  <a:pt x="60488" y="543"/>
                </a:cubicBezTo>
                <a:cubicBezTo>
                  <a:pt x="56519" y="393"/>
                  <a:pt x="52549" y="344"/>
                  <a:pt x="48580" y="344"/>
                </a:cubicBezTo>
                <a:cubicBezTo>
                  <a:pt x="41687" y="344"/>
                  <a:pt x="34794" y="491"/>
                  <a:pt x="27901" y="512"/>
                </a:cubicBezTo>
                <a:cubicBezTo>
                  <a:pt x="23530" y="512"/>
                  <a:pt x="19128" y="512"/>
                  <a:pt x="14726" y="448"/>
                </a:cubicBezTo>
                <a:cubicBezTo>
                  <a:pt x="11729" y="404"/>
                  <a:pt x="8700" y="264"/>
                  <a:pt x="5685" y="264"/>
                </a:cubicBezTo>
                <a:cubicBezTo>
                  <a:pt x="4430" y="264"/>
                  <a:pt x="3178" y="288"/>
                  <a:pt x="1932" y="353"/>
                </a:cubicBezTo>
                <a:cubicBezTo>
                  <a:pt x="1781" y="120"/>
                  <a:pt x="1506" y="0"/>
                  <a:pt x="1232" y="0"/>
                </a:cubicBezTo>
                <a:close/>
              </a:path>
            </a:pathLst>
          </a:custGeom>
          <a:solidFill>
            <a:srgbClr val="F4D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9;p34">
            <a:extLst>
              <a:ext uri="{FF2B5EF4-FFF2-40B4-BE49-F238E27FC236}">
                <a16:creationId xmlns:a16="http://schemas.microsoft.com/office/drawing/2014/main" id="{8CDE6C82-55E6-D209-927E-1DEE4D0AA512}"/>
              </a:ext>
            </a:extLst>
          </p:cNvPr>
          <p:cNvSpPr/>
          <p:nvPr/>
        </p:nvSpPr>
        <p:spPr>
          <a:xfrm>
            <a:off x="1288503" y="2239226"/>
            <a:ext cx="1463142" cy="1475009"/>
          </a:xfrm>
          <a:custGeom>
            <a:avLst/>
            <a:gdLst/>
            <a:ahLst/>
            <a:cxnLst/>
            <a:rect l="l" t="t" r="r" b="b"/>
            <a:pathLst>
              <a:path w="44274" h="36385" extrusionOk="0">
                <a:moveTo>
                  <a:pt x="2407" y="2035"/>
                </a:moveTo>
                <a:cubicBezTo>
                  <a:pt x="7601" y="2162"/>
                  <a:pt x="4086" y="2193"/>
                  <a:pt x="9248" y="2415"/>
                </a:cubicBezTo>
                <a:cubicBezTo>
                  <a:pt x="13433" y="2627"/>
                  <a:pt x="17629" y="2829"/>
                  <a:pt x="21818" y="2829"/>
                </a:cubicBezTo>
                <a:cubicBezTo>
                  <a:pt x="25140" y="2829"/>
                  <a:pt x="28459" y="2702"/>
                  <a:pt x="31764" y="2352"/>
                </a:cubicBezTo>
                <a:cubicBezTo>
                  <a:pt x="31986" y="7387"/>
                  <a:pt x="31955" y="12454"/>
                  <a:pt x="32746" y="17426"/>
                </a:cubicBezTo>
                <a:cubicBezTo>
                  <a:pt x="32810" y="17869"/>
                  <a:pt x="33158" y="18059"/>
                  <a:pt x="33538" y="18123"/>
                </a:cubicBezTo>
                <a:cubicBezTo>
                  <a:pt x="34765" y="18344"/>
                  <a:pt x="35991" y="18401"/>
                  <a:pt x="37218" y="18401"/>
                </a:cubicBezTo>
                <a:cubicBezTo>
                  <a:pt x="38272" y="18401"/>
                  <a:pt x="39325" y="18359"/>
                  <a:pt x="40378" y="18345"/>
                </a:cubicBezTo>
                <a:lnTo>
                  <a:pt x="40378" y="18345"/>
                </a:lnTo>
                <a:cubicBezTo>
                  <a:pt x="38415" y="20561"/>
                  <a:pt x="36166" y="22461"/>
                  <a:pt x="33823" y="24140"/>
                </a:cubicBezTo>
                <a:cubicBezTo>
                  <a:pt x="33538" y="24362"/>
                  <a:pt x="33221" y="24742"/>
                  <a:pt x="33253" y="25185"/>
                </a:cubicBezTo>
                <a:cubicBezTo>
                  <a:pt x="33506" y="28162"/>
                  <a:pt x="33411" y="31170"/>
                  <a:pt x="33316" y="34147"/>
                </a:cubicBezTo>
                <a:cubicBezTo>
                  <a:pt x="33221" y="34116"/>
                  <a:pt x="33095" y="34084"/>
                  <a:pt x="32968" y="34084"/>
                </a:cubicBezTo>
                <a:cubicBezTo>
                  <a:pt x="21465" y="33695"/>
                  <a:pt x="19403" y="33581"/>
                  <a:pt x="17498" y="33581"/>
                </a:cubicBezTo>
                <a:cubicBezTo>
                  <a:pt x="15526" y="33581"/>
                  <a:pt x="13723" y="33703"/>
                  <a:pt x="1806" y="33767"/>
                </a:cubicBezTo>
                <a:lnTo>
                  <a:pt x="2407" y="2035"/>
                </a:lnTo>
                <a:close/>
                <a:moveTo>
                  <a:pt x="32226" y="0"/>
                </a:moveTo>
                <a:cubicBezTo>
                  <a:pt x="32179" y="0"/>
                  <a:pt x="32131" y="3"/>
                  <a:pt x="32081" y="8"/>
                </a:cubicBezTo>
                <a:cubicBezTo>
                  <a:pt x="27884" y="516"/>
                  <a:pt x="23382" y="686"/>
                  <a:pt x="18833" y="686"/>
                </a:cubicBezTo>
                <a:cubicBezTo>
                  <a:pt x="12604" y="686"/>
                  <a:pt x="6286" y="368"/>
                  <a:pt x="539" y="167"/>
                </a:cubicBezTo>
                <a:lnTo>
                  <a:pt x="539" y="167"/>
                </a:lnTo>
                <a:cubicBezTo>
                  <a:pt x="855" y="673"/>
                  <a:pt x="0" y="35541"/>
                  <a:pt x="0" y="35541"/>
                </a:cubicBezTo>
                <a:cubicBezTo>
                  <a:pt x="6651" y="35541"/>
                  <a:pt x="26254" y="36047"/>
                  <a:pt x="32905" y="36269"/>
                </a:cubicBezTo>
                <a:cubicBezTo>
                  <a:pt x="33190" y="36269"/>
                  <a:pt x="33411" y="36174"/>
                  <a:pt x="33570" y="36016"/>
                </a:cubicBezTo>
                <a:cubicBezTo>
                  <a:pt x="33779" y="36260"/>
                  <a:pt x="34083" y="36385"/>
                  <a:pt x="34385" y="36385"/>
                </a:cubicBezTo>
                <a:cubicBezTo>
                  <a:pt x="34904" y="36385"/>
                  <a:pt x="35418" y="36017"/>
                  <a:pt x="35438" y="35256"/>
                </a:cubicBezTo>
                <a:cubicBezTo>
                  <a:pt x="35565" y="32120"/>
                  <a:pt x="35660" y="28985"/>
                  <a:pt x="35501" y="25882"/>
                </a:cubicBezTo>
                <a:cubicBezTo>
                  <a:pt x="38605" y="23665"/>
                  <a:pt x="41424" y="21005"/>
                  <a:pt x="43735" y="17774"/>
                </a:cubicBezTo>
                <a:cubicBezTo>
                  <a:pt x="44274" y="17014"/>
                  <a:pt x="43640" y="15906"/>
                  <a:pt x="42880" y="15874"/>
                </a:cubicBezTo>
                <a:cubicBezTo>
                  <a:pt x="42754" y="15872"/>
                  <a:pt x="42628" y="15870"/>
                  <a:pt x="42502" y="15870"/>
                </a:cubicBezTo>
                <a:cubicBezTo>
                  <a:pt x="40094" y="15870"/>
                  <a:pt x="37687" y="16351"/>
                  <a:pt x="35299" y="16351"/>
                </a:cubicBezTo>
                <a:cubicBezTo>
                  <a:pt x="34955" y="16351"/>
                  <a:pt x="34610" y="16341"/>
                  <a:pt x="34266" y="16318"/>
                </a:cubicBezTo>
                <a:cubicBezTo>
                  <a:pt x="33538" y="11567"/>
                  <a:pt x="33601" y="6754"/>
                  <a:pt x="32968" y="2003"/>
                </a:cubicBezTo>
                <a:cubicBezTo>
                  <a:pt x="33636" y="1366"/>
                  <a:pt x="33314" y="0"/>
                  <a:pt x="32226" y="0"/>
                </a:cubicBezTo>
                <a:close/>
              </a:path>
            </a:pathLst>
          </a:custGeom>
          <a:solidFill>
            <a:srgbClr val="F4D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0;p34">
            <a:extLst>
              <a:ext uri="{FF2B5EF4-FFF2-40B4-BE49-F238E27FC236}">
                <a16:creationId xmlns:a16="http://schemas.microsoft.com/office/drawing/2014/main" id="{D61D95F6-DA6C-2F45-FCDA-53C5F81FBE79}"/>
              </a:ext>
            </a:extLst>
          </p:cNvPr>
          <p:cNvSpPr/>
          <p:nvPr/>
        </p:nvSpPr>
        <p:spPr>
          <a:xfrm>
            <a:off x="1398481" y="2567911"/>
            <a:ext cx="925296" cy="683252"/>
          </a:xfrm>
          <a:custGeom>
            <a:avLst/>
            <a:gdLst/>
            <a:ahLst/>
            <a:cxnLst/>
            <a:rect l="l" t="t" r="r" b="b"/>
            <a:pathLst>
              <a:path w="38574" h="32113" extrusionOk="0">
                <a:moveTo>
                  <a:pt x="602" y="0"/>
                </a:moveTo>
                <a:lnTo>
                  <a:pt x="1" y="31732"/>
                </a:lnTo>
                <a:cubicBezTo>
                  <a:pt x="11902" y="31668"/>
                  <a:pt x="13705" y="31546"/>
                  <a:pt x="15681" y="31546"/>
                </a:cubicBezTo>
                <a:cubicBezTo>
                  <a:pt x="17590" y="31546"/>
                  <a:pt x="19660" y="31660"/>
                  <a:pt x="31163" y="32049"/>
                </a:cubicBezTo>
                <a:cubicBezTo>
                  <a:pt x="31290" y="32049"/>
                  <a:pt x="31416" y="32081"/>
                  <a:pt x="31511" y="32112"/>
                </a:cubicBezTo>
                <a:cubicBezTo>
                  <a:pt x="31606" y="29135"/>
                  <a:pt x="31670" y="26127"/>
                  <a:pt x="31448" y="23150"/>
                </a:cubicBezTo>
                <a:cubicBezTo>
                  <a:pt x="31416" y="22707"/>
                  <a:pt x="31733" y="22295"/>
                  <a:pt x="32018" y="22105"/>
                </a:cubicBezTo>
                <a:cubicBezTo>
                  <a:pt x="34361" y="20426"/>
                  <a:pt x="36610" y="18526"/>
                  <a:pt x="38573" y="16310"/>
                </a:cubicBezTo>
                <a:lnTo>
                  <a:pt x="38573" y="16310"/>
                </a:lnTo>
                <a:cubicBezTo>
                  <a:pt x="37520" y="16324"/>
                  <a:pt x="36467" y="16366"/>
                  <a:pt x="35413" y="16366"/>
                </a:cubicBezTo>
                <a:cubicBezTo>
                  <a:pt x="34186" y="16366"/>
                  <a:pt x="32960" y="16309"/>
                  <a:pt x="31733" y="16088"/>
                </a:cubicBezTo>
                <a:cubicBezTo>
                  <a:pt x="31353" y="16024"/>
                  <a:pt x="31005" y="15834"/>
                  <a:pt x="30941" y="15391"/>
                </a:cubicBezTo>
                <a:cubicBezTo>
                  <a:pt x="30150" y="10419"/>
                  <a:pt x="30181" y="5352"/>
                  <a:pt x="29959" y="317"/>
                </a:cubicBezTo>
                <a:cubicBezTo>
                  <a:pt x="26654" y="667"/>
                  <a:pt x="23329" y="794"/>
                  <a:pt x="20002" y="794"/>
                </a:cubicBezTo>
                <a:cubicBezTo>
                  <a:pt x="15808" y="794"/>
                  <a:pt x="11611" y="592"/>
                  <a:pt x="7443" y="380"/>
                </a:cubicBezTo>
                <a:cubicBezTo>
                  <a:pt x="2281" y="158"/>
                  <a:pt x="5764" y="127"/>
                  <a:pt x="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47" name="Google Shape;431;p34">
            <a:extLst>
              <a:ext uri="{FF2B5EF4-FFF2-40B4-BE49-F238E27FC236}">
                <a16:creationId xmlns:a16="http://schemas.microsoft.com/office/drawing/2014/main" id="{DE39FDF6-824D-76D8-5AC6-46DBDCBF9B3C}"/>
              </a:ext>
            </a:extLst>
          </p:cNvPr>
          <p:cNvSpPr/>
          <p:nvPr/>
        </p:nvSpPr>
        <p:spPr>
          <a:xfrm>
            <a:off x="6763612" y="2972927"/>
            <a:ext cx="4746301" cy="1526470"/>
          </a:xfrm>
          <a:custGeom>
            <a:avLst/>
            <a:gdLst/>
            <a:ahLst/>
            <a:cxnLst/>
            <a:rect l="l" t="t" r="r" b="b"/>
            <a:pathLst>
              <a:path w="94026" h="37058" extrusionOk="0">
                <a:moveTo>
                  <a:pt x="2122" y="1525"/>
                </a:moveTo>
                <a:lnTo>
                  <a:pt x="2122" y="1525"/>
                </a:lnTo>
                <a:cubicBezTo>
                  <a:pt x="7537" y="2158"/>
                  <a:pt x="13048" y="2063"/>
                  <a:pt x="18495" y="2158"/>
                </a:cubicBezTo>
                <a:cubicBezTo>
                  <a:pt x="22169" y="2219"/>
                  <a:pt x="25843" y="2241"/>
                  <a:pt x="29525" y="2241"/>
                </a:cubicBezTo>
                <a:cubicBezTo>
                  <a:pt x="31651" y="2241"/>
                  <a:pt x="33780" y="2233"/>
                  <a:pt x="35913" y="2222"/>
                </a:cubicBezTo>
                <a:cubicBezTo>
                  <a:pt x="39822" y="2199"/>
                  <a:pt x="43732" y="2110"/>
                  <a:pt x="47630" y="2110"/>
                </a:cubicBezTo>
                <a:cubicBezTo>
                  <a:pt x="49131" y="2110"/>
                  <a:pt x="50630" y="2123"/>
                  <a:pt x="52127" y="2158"/>
                </a:cubicBezTo>
                <a:cubicBezTo>
                  <a:pt x="57321" y="2253"/>
                  <a:pt x="62483" y="2570"/>
                  <a:pt x="67645" y="2823"/>
                </a:cubicBezTo>
                <a:cubicBezTo>
                  <a:pt x="71813" y="3035"/>
                  <a:pt x="76001" y="3237"/>
                  <a:pt x="80186" y="3237"/>
                </a:cubicBezTo>
                <a:cubicBezTo>
                  <a:pt x="83506" y="3237"/>
                  <a:pt x="86824" y="3110"/>
                  <a:pt x="90130" y="2760"/>
                </a:cubicBezTo>
                <a:cubicBezTo>
                  <a:pt x="90352" y="7795"/>
                  <a:pt x="90320" y="12862"/>
                  <a:pt x="91112" y="17803"/>
                </a:cubicBezTo>
                <a:cubicBezTo>
                  <a:pt x="91175" y="18278"/>
                  <a:pt x="91587" y="25150"/>
                  <a:pt x="91619" y="25593"/>
                </a:cubicBezTo>
                <a:cubicBezTo>
                  <a:pt x="91872" y="28570"/>
                  <a:pt x="91809" y="31579"/>
                  <a:pt x="91682" y="34556"/>
                </a:cubicBezTo>
                <a:cubicBezTo>
                  <a:pt x="91587" y="34524"/>
                  <a:pt x="91492" y="34492"/>
                  <a:pt x="91365" y="34492"/>
                </a:cubicBezTo>
                <a:cubicBezTo>
                  <a:pt x="85534" y="34295"/>
                  <a:pt x="79700" y="34220"/>
                  <a:pt x="73865" y="34220"/>
                </a:cubicBezTo>
                <a:cubicBezTo>
                  <a:pt x="56284" y="34220"/>
                  <a:pt x="38695" y="34904"/>
                  <a:pt x="21123" y="34999"/>
                </a:cubicBezTo>
                <a:cubicBezTo>
                  <a:pt x="17861" y="35031"/>
                  <a:pt x="14568" y="35031"/>
                  <a:pt x="11306" y="35031"/>
                </a:cubicBezTo>
                <a:cubicBezTo>
                  <a:pt x="9560" y="35012"/>
                  <a:pt x="7825" y="34973"/>
                  <a:pt x="6088" y="34973"/>
                </a:cubicBezTo>
                <a:cubicBezTo>
                  <a:pt x="4800" y="34973"/>
                  <a:pt x="3511" y="34995"/>
                  <a:pt x="2217" y="35062"/>
                </a:cubicBezTo>
                <a:cubicBezTo>
                  <a:pt x="2407" y="29425"/>
                  <a:pt x="2344" y="23788"/>
                  <a:pt x="2249" y="18151"/>
                </a:cubicBezTo>
                <a:cubicBezTo>
                  <a:pt x="2217" y="15301"/>
                  <a:pt x="2185" y="12419"/>
                  <a:pt x="2154" y="9569"/>
                </a:cubicBezTo>
                <a:cubicBezTo>
                  <a:pt x="2122" y="6940"/>
                  <a:pt x="2312" y="4185"/>
                  <a:pt x="2122" y="1525"/>
                </a:cubicBezTo>
                <a:close/>
                <a:moveTo>
                  <a:pt x="1245" y="0"/>
                </a:moveTo>
                <a:cubicBezTo>
                  <a:pt x="894" y="0"/>
                  <a:pt x="547" y="207"/>
                  <a:pt x="475" y="638"/>
                </a:cubicBezTo>
                <a:cubicBezTo>
                  <a:pt x="0" y="3393"/>
                  <a:pt x="127" y="6339"/>
                  <a:pt x="95" y="9126"/>
                </a:cubicBezTo>
                <a:cubicBezTo>
                  <a:pt x="63" y="11976"/>
                  <a:pt x="95" y="14826"/>
                  <a:pt x="158" y="17676"/>
                </a:cubicBezTo>
                <a:cubicBezTo>
                  <a:pt x="222" y="23535"/>
                  <a:pt x="285" y="29394"/>
                  <a:pt x="95" y="35252"/>
                </a:cubicBezTo>
                <a:cubicBezTo>
                  <a:pt x="71" y="36045"/>
                  <a:pt x="593" y="36455"/>
                  <a:pt x="1137" y="36455"/>
                </a:cubicBezTo>
                <a:cubicBezTo>
                  <a:pt x="1311" y="36455"/>
                  <a:pt x="1486" y="36413"/>
                  <a:pt x="1647" y="36329"/>
                </a:cubicBezTo>
                <a:cubicBezTo>
                  <a:pt x="7221" y="37057"/>
                  <a:pt x="12984" y="36931"/>
                  <a:pt x="18621" y="36962"/>
                </a:cubicBezTo>
                <a:cubicBezTo>
                  <a:pt x="24449" y="36962"/>
                  <a:pt x="30307" y="36931"/>
                  <a:pt x="36166" y="36836"/>
                </a:cubicBezTo>
                <a:cubicBezTo>
                  <a:pt x="47884" y="36677"/>
                  <a:pt x="59601" y="36424"/>
                  <a:pt x="71319" y="36392"/>
                </a:cubicBezTo>
                <a:cubicBezTo>
                  <a:pt x="72150" y="36388"/>
                  <a:pt x="72982" y="36386"/>
                  <a:pt x="73814" y="36386"/>
                </a:cubicBezTo>
                <a:cubicBezTo>
                  <a:pt x="79639" y="36386"/>
                  <a:pt x="85479" y="36483"/>
                  <a:pt x="91270" y="36677"/>
                </a:cubicBezTo>
                <a:cubicBezTo>
                  <a:pt x="91555" y="36677"/>
                  <a:pt x="91777" y="36582"/>
                  <a:pt x="91935" y="36424"/>
                </a:cubicBezTo>
                <a:cubicBezTo>
                  <a:pt x="92145" y="36669"/>
                  <a:pt x="92449" y="36793"/>
                  <a:pt x="92752" y="36793"/>
                </a:cubicBezTo>
                <a:cubicBezTo>
                  <a:pt x="93274" y="36793"/>
                  <a:pt x="93795" y="36425"/>
                  <a:pt x="93835" y="35664"/>
                </a:cubicBezTo>
                <a:cubicBezTo>
                  <a:pt x="93930" y="32529"/>
                  <a:pt x="94025" y="29394"/>
                  <a:pt x="93867" y="26290"/>
                </a:cubicBezTo>
                <a:lnTo>
                  <a:pt x="92632" y="16726"/>
                </a:lnTo>
                <a:cubicBezTo>
                  <a:pt x="91904" y="11976"/>
                  <a:pt x="91967" y="7162"/>
                  <a:pt x="91334" y="2412"/>
                </a:cubicBezTo>
                <a:cubicBezTo>
                  <a:pt x="92002" y="1774"/>
                  <a:pt x="91709" y="409"/>
                  <a:pt x="90595" y="409"/>
                </a:cubicBezTo>
                <a:cubicBezTo>
                  <a:pt x="90547" y="409"/>
                  <a:pt x="90498" y="411"/>
                  <a:pt x="90447" y="417"/>
                </a:cubicBezTo>
                <a:cubicBezTo>
                  <a:pt x="86343" y="915"/>
                  <a:pt x="82211" y="1082"/>
                  <a:pt x="78070" y="1082"/>
                </a:cubicBezTo>
                <a:cubicBezTo>
                  <a:pt x="72211" y="1082"/>
                  <a:pt x="66333" y="747"/>
                  <a:pt x="60488" y="543"/>
                </a:cubicBezTo>
                <a:cubicBezTo>
                  <a:pt x="56530" y="393"/>
                  <a:pt x="52568" y="344"/>
                  <a:pt x="48604" y="344"/>
                </a:cubicBezTo>
                <a:cubicBezTo>
                  <a:pt x="41718" y="344"/>
                  <a:pt x="34825" y="491"/>
                  <a:pt x="27932" y="512"/>
                </a:cubicBezTo>
                <a:cubicBezTo>
                  <a:pt x="23530" y="512"/>
                  <a:pt x="19128" y="512"/>
                  <a:pt x="14758" y="448"/>
                </a:cubicBezTo>
                <a:cubicBezTo>
                  <a:pt x="11738" y="404"/>
                  <a:pt x="8719" y="264"/>
                  <a:pt x="5699" y="264"/>
                </a:cubicBezTo>
                <a:cubicBezTo>
                  <a:pt x="4443" y="264"/>
                  <a:pt x="3188" y="288"/>
                  <a:pt x="1932" y="353"/>
                </a:cubicBezTo>
                <a:cubicBezTo>
                  <a:pt x="1781" y="120"/>
                  <a:pt x="1512" y="0"/>
                  <a:pt x="1245" y="0"/>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2;p34">
            <a:extLst>
              <a:ext uri="{FF2B5EF4-FFF2-40B4-BE49-F238E27FC236}">
                <a16:creationId xmlns:a16="http://schemas.microsoft.com/office/drawing/2014/main" id="{D39813D5-5928-9AD3-07E8-617357B51718}"/>
              </a:ext>
            </a:extLst>
          </p:cNvPr>
          <p:cNvSpPr/>
          <p:nvPr/>
        </p:nvSpPr>
        <p:spPr>
          <a:xfrm>
            <a:off x="6763612" y="2980380"/>
            <a:ext cx="1381004" cy="1498747"/>
          </a:xfrm>
          <a:custGeom>
            <a:avLst/>
            <a:gdLst/>
            <a:ahLst/>
            <a:cxnLst/>
            <a:rect l="l" t="t" r="r" b="b"/>
            <a:pathLst>
              <a:path w="44306" h="36385" extrusionOk="0">
                <a:moveTo>
                  <a:pt x="2407" y="2035"/>
                </a:moveTo>
                <a:cubicBezTo>
                  <a:pt x="7601" y="2162"/>
                  <a:pt x="4117" y="2193"/>
                  <a:pt x="9279" y="2415"/>
                </a:cubicBezTo>
                <a:cubicBezTo>
                  <a:pt x="13447" y="2627"/>
                  <a:pt x="17635" y="2829"/>
                  <a:pt x="21820" y="2829"/>
                </a:cubicBezTo>
                <a:cubicBezTo>
                  <a:pt x="25140" y="2829"/>
                  <a:pt x="28458" y="2702"/>
                  <a:pt x="31764" y="2352"/>
                </a:cubicBezTo>
                <a:cubicBezTo>
                  <a:pt x="31986" y="7387"/>
                  <a:pt x="31954" y="12454"/>
                  <a:pt x="32746" y="17426"/>
                </a:cubicBezTo>
                <a:cubicBezTo>
                  <a:pt x="32809" y="17869"/>
                  <a:pt x="33190" y="18059"/>
                  <a:pt x="33538" y="18123"/>
                </a:cubicBezTo>
                <a:cubicBezTo>
                  <a:pt x="34765" y="18344"/>
                  <a:pt x="35991" y="18401"/>
                  <a:pt x="37223" y="18401"/>
                </a:cubicBezTo>
                <a:cubicBezTo>
                  <a:pt x="38281" y="18401"/>
                  <a:pt x="39342" y="18359"/>
                  <a:pt x="40410" y="18345"/>
                </a:cubicBezTo>
                <a:lnTo>
                  <a:pt x="40410" y="18345"/>
                </a:lnTo>
                <a:cubicBezTo>
                  <a:pt x="38447" y="20561"/>
                  <a:pt x="36166" y="22461"/>
                  <a:pt x="33855" y="24140"/>
                </a:cubicBezTo>
                <a:cubicBezTo>
                  <a:pt x="33538" y="24362"/>
                  <a:pt x="33221" y="24742"/>
                  <a:pt x="33253" y="25185"/>
                </a:cubicBezTo>
                <a:cubicBezTo>
                  <a:pt x="33506" y="28162"/>
                  <a:pt x="33443" y="31170"/>
                  <a:pt x="33316" y="34147"/>
                </a:cubicBezTo>
                <a:cubicBezTo>
                  <a:pt x="33221" y="34116"/>
                  <a:pt x="33126" y="34084"/>
                  <a:pt x="32999" y="34084"/>
                </a:cubicBezTo>
                <a:cubicBezTo>
                  <a:pt x="21497" y="33695"/>
                  <a:pt x="19427" y="33581"/>
                  <a:pt x="17514" y="33581"/>
                </a:cubicBezTo>
                <a:cubicBezTo>
                  <a:pt x="15534" y="33581"/>
                  <a:pt x="13723" y="33703"/>
                  <a:pt x="1805" y="33767"/>
                </a:cubicBezTo>
                <a:lnTo>
                  <a:pt x="2407" y="2035"/>
                </a:lnTo>
                <a:close/>
                <a:moveTo>
                  <a:pt x="32229" y="0"/>
                </a:moveTo>
                <a:cubicBezTo>
                  <a:pt x="32182" y="0"/>
                  <a:pt x="32132" y="3"/>
                  <a:pt x="32081" y="8"/>
                </a:cubicBezTo>
                <a:cubicBezTo>
                  <a:pt x="27897" y="516"/>
                  <a:pt x="23398" y="686"/>
                  <a:pt x="18847" y="686"/>
                </a:cubicBezTo>
                <a:cubicBezTo>
                  <a:pt x="12615" y="686"/>
                  <a:pt x="6286" y="368"/>
                  <a:pt x="539" y="167"/>
                </a:cubicBezTo>
                <a:lnTo>
                  <a:pt x="539" y="167"/>
                </a:lnTo>
                <a:cubicBezTo>
                  <a:pt x="855" y="673"/>
                  <a:pt x="0" y="35541"/>
                  <a:pt x="0" y="35541"/>
                </a:cubicBezTo>
                <a:cubicBezTo>
                  <a:pt x="6651" y="35541"/>
                  <a:pt x="26254" y="36047"/>
                  <a:pt x="32904" y="36269"/>
                </a:cubicBezTo>
                <a:cubicBezTo>
                  <a:pt x="33190" y="36269"/>
                  <a:pt x="33411" y="36174"/>
                  <a:pt x="33570" y="36016"/>
                </a:cubicBezTo>
                <a:cubicBezTo>
                  <a:pt x="33779" y="36260"/>
                  <a:pt x="34083" y="36385"/>
                  <a:pt x="34387" y="36385"/>
                </a:cubicBezTo>
                <a:cubicBezTo>
                  <a:pt x="34909" y="36385"/>
                  <a:pt x="35430" y="36017"/>
                  <a:pt x="35470" y="35256"/>
                </a:cubicBezTo>
                <a:cubicBezTo>
                  <a:pt x="35565" y="32120"/>
                  <a:pt x="35660" y="28985"/>
                  <a:pt x="35501" y="25882"/>
                </a:cubicBezTo>
                <a:cubicBezTo>
                  <a:pt x="38605" y="23665"/>
                  <a:pt x="41423" y="21005"/>
                  <a:pt x="43767" y="17774"/>
                </a:cubicBezTo>
                <a:cubicBezTo>
                  <a:pt x="44305" y="17014"/>
                  <a:pt x="43640" y="15906"/>
                  <a:pt x="42880" y="15874"/>
                </a:cubicBezTo>
                <a:cubicBezTo>
                  <a:pt x="42756" y="15872"/>
                  <a:pt x="42631" y="15870"/>
                  <a:pt x="42506" y="15870"/>
                </a:cubicBezTo>
                <a:cubicBezTo>
                  <a:pt x="40122" y="15870"/>
                  <a:pt x="37717" y="16351"/>
                  <a:pt x="35309" y="16351"/>
                </a:cubicBezTo>
                <a:cubicBezTo>
                  <a:pt x="34962" y="16351"/>
                  <a:pt x="34614" y="16341"/>
                  <a:pt x="34266" y="16318"/>
                </a:cubicBezTo>
                <a:cubicBezTo>
                  <a:pt x="33538" y="11567"/>
                  <a:pt x="33601" y="6754"/>
                  <a:pt x="32968" y="2003"/>
                </a:cubicBezTo>
                <a:cubicBezTo>
                  <a:pt x="33636" y="1366"/>
                  <a:pt x="33343" y="0"/>
                  <a:pt x="32229" y="0"/>
                </a:cubicBezTo>
                <a:close/>
              </a:path>
            </a:pathLst>
          </a:custGeom>
          <a:solidFill>
            <a:srgbClr val="73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3;p34">
            <a:extLst>
              <a:ext uri="{FF2B5EF4-FFF2-40B4-BE49-F238E27FC236}">
                <a16:creationId xmlns:a16="http://schemas.microsoft.com/office/drawing/2014/main" id="{74984B35-8D49-61D9-9195-B76E791889B8}"/>
              </a:ext>
            </a:extLst>
          </p:cNvPr>
          <p:cNvSpPr/>
          <p:nvPr/>
        </p:nvSpPr>
        <p:spPr>
          <a:xfrm>
            <a:off x="7331438" y="3443503"/>
            <a:ext cx="446491" cy="586318"/>
          </a:xfrm>
          <a:custGeom>
            <a:avLst/>
            <a:gdLst/>
            <a:ahLst/>
            <a:cxnLst/>
            <a:rect l="l" t="t" r="r" b="b"/>
            <a:pathLst>
              <a:path w="38574" h="32113" extrusionOk="0">
                <a:moveTo>
                  <a:pt x="602" y="0"/>
                </a:moveTo>
                <a:lnTo>
                  <a:pt x="0" y="31732"/>
                </a:lnTo>
                <a:cubicBezTo>
                  <a:pt x="11918" y="31668"/>
                  <a:pt x="13721" y="31546"/>
                  <a:pt x="15692" y="31546"/>
                </a:cubicBezTo>
                <a:cubicBezTo>
                  <a:pt x="17598" y="31546"/>
                  <a:pt x="19660" y="31660"/>
                  <a:pt x="31163" y="32049"/>
                </a:cubicBezTo>
                <a:cubicBezTo>
                  <a:pt x="31321" y="32049"/>
                  <a:pt x="31416" y="32081"/>
                  <a:pt x="31511" y="32112"/>
                </a:cubicBezTo>
                <a:cubicBezTo>
                  <a:pt x="31606" y="29135"/>
                  <a:pt x="31701" y="26127"/>
                  <a:pt x="31448" y="23150"/>
                </a:cubicBezTo>
                <a:cubicBezTo>
                  <a:pt x="31416" y="22707"/>
                  <a:pt x="31733" y="22295"/>
                  <a:pt x="32018" y="22105"/>
                </a:cubicBezTo>
                <a:cubicBezTo>
                  <a:pt x="34361" y="20426"/>
                  <a:pt x="36642" y="18526"/>
                  <a:pt x="38573" y="16310"/>
                </a:cubicBezTo>
                <a:lnTo>
                  <a:pt x="38573" y="16310"/>
                </a:lnTo>
                <a:cubicBezTo>
                  <a:pt x="37520" y="16324"/>
                  <a:pt x="36466" y="16366"/>
                  <a:pt x="35413" y="16366"/>
                </a:cubicBezTo>
                <a:cubicBezTo>
                  <a:pt x="34186" y="16366"/>
                  <a:pt x="32960" y="16309"/>
                  <a:pt x="31733" y="16088"/>
                </a:cubicBezTo>
                <a:cubicBezTo>
                  <a:pt x="31353" y="16024"/>
                  <a:pt x="31004" y="15834"/>
                  <a:pt x="30941" y="15391"/>
                </a:cubicBezTo>
                <a:cubicBezTo>
                  <a:pt x="30149" y="10419"/>
                  <a:pt x="30181" y="5352"/>
                  <a:pt x="29959" y="317"/>
                </a:cubicBezTo>
                <a:cubicBezTo>
                  <a:pt x="26653" y="667"/>
                  <a:pt x="23335" y="794"/>
                  <a:pt x="20013" y="794"/>
                </a:cubicBezTo>
                <a:cubicBezTo>
                  <a:pt x="15824" y="794"/>
                  <a:pt x="11628" y="592"/>
                  <a:pt x="7443" y="380"/>
                </a:cubicBezTo>
                <a:cubicBezTo>
                  <a:pt x="2281" y="158"/>
                  <a:pt x="5796" y="127"/>
                  <a:pt x="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50" name="Google Shape;434;p34">
            <a:extLst>
              <a:ext uri="{FF2B5EF4-FFF2-40B4-BE49-F238E27FC236}">
                <a16:creationId xmlns:a16="http://schemas.microsoft.com/office/drawing/2014/main" id="{51AB7526-3DEF-6BB6-0EAE-B0DCD8D5728D}"/>
              </a:ext>
            </a:extLst>
          </p:cNvPr>
          <p:cNvSpPr/>
          <p:nvPr/>
        </p:nvSpPr>
        <p:spPr>
          <a:xfrm>
            <a:off x="1288504" y="3874261"/>
            <a:ext cx="5293626" cy="1791983"/>
          </a:xfrm>
          <a:custGeom>
            <a:avLst/>
            <a:gdLst/>
            <a:ahLst/>
            <a:cxnLst/>
            <a:rect l="l" t="t" r="r" b="b"/>
            <a:pathLst>
              <a:path w="94026" h="36940" extrusionOk="0">
                <a:moveTo>
                  <a:pt x="2122" y="1526"/>
                </a:moveTo>
                <a:lnTo>
                  <a:pt x="2122" y="1526"/>
                </a:lnTo>
                <a:cubicBezTo>
                  <a:pt x="7537" y="2159"/>
                  <a:pt x="13048" y="2032"/>
                  <a:pt x="18495" y="2127"/>
                </a:cubicBezTo>
                <a:cubicBezTo>
                  <a:pt x="22358" y="2212"/>
                  <a:pt x="26222" y="2240"/>
                  <a:pt x="30086" y="2240"/>
                </a:cubicBezTo>
                <a:cubicBezTo>
                  <a:pt x="32018" y="2240"/>
                  <a:pt x="33949" y="2233"/>
                  <a:pt x="35881" y="2222"/>
                </a:cubicBezTo>
                <a:cubicBezTo>
                  <a:pt x="39791" y="2199"/>
                  <a:pt x="43700" y="2111"/>
                  <a:pt x="47610" y="2111"/>
                </a:cubicBezTo>
                <a:cubicBezTo>
                  <a:pt x="49116" y="2111"/>
                  <a:pt x="50622" y="2124"/>
                  <a:pt x="52127" y="2159"/>
                </a:cubicBezTo>
                <a:cubicBezTo>
                  <a:pt x="57289" y="2254"/>
                  <a:pt x="62452" y="2571"/>
                  <a:pt x="67614" y="2824"/>
                </a:cubicBezTo>
                <a:cubicBezTo>
                  <a:pt x="71804" y="3019"/>
                  <a:pt x="76023" y="3215"/>
                  <a:pt x="80240" y="3215"/>
                </a:cubicBezTo>
                <a:cubicBezTo>
                  <a:pt x="83544" y="3215"/>
                  <a:pt x="86846" y="3095"/>
                  <a:pt x="90130" y="2761"/>
                </a:cubicBezTo>
                <a:cubicBezTo>
                  <a:pt x="90352" y="7796"/>
                  <a:pt x="90320" y="12863"/>
                  <a:pt x="91112" y="17803"/>
                </a:cubicBezTo>
                <a:cubicBezTo>
                  <a:pt x="91175" y="18247"/>
                  <a:pt x="91587" y="25151"/>
                  <a:pt x="91619" y="25562"/>
                </a:cubicBezTo>
                <a:cubicBezTo>
                  <a:pt x="91840" y="28571"/>
                  <a:pt x="91777" y="31548"/>
                  <a:pt x="91682" y="34556"/>
                </a:cubicBezTo>
                <a:cubicBezTo>
                  <a:pt x="91587" y="34493"/>
                  <a:pt x="91460" y="34461"/>
                  <a:pt x="91334" y="34461"/>
                </a:cubicBezTo>
                <a:cubicBezTo>
                  <a:pt x="85676" y="34278"/>
                  <a:pt x="80018" y="34207"/>
                  <a:pt x="74360" y="34207"/>
                </a:cubicBezTo>
                <a:cubicBezTo>
                  <a:pt x="56615" y="34207"/>
                  <a:pt x="38869" y="34904"/>
                  <a:pt x="21123" y="35000"/>
                </a:cubicBezTo>
                <a:cubicBezTo>
                  <a:pt x="18928" y="35000"/>
                  <a:pt x="16746" y="35014"/>
                  <a:pt x="14569" y="35014"/>
                </a:cubicBezTo>
                <a:cubicBezTo>
                  <a:pt x="13481" y="35014"/>
                  <a:pt x="12393" y="35010"/>
                  <a:pt x="11306" y="35000"/>
                </a:cubicBezTo>
                <a:cubicBezTo>
                  <a:pt x="9648" y="35000"/>
                  <a:pt x="7989" y="34971"/>
                  <a:pt x="6336" y="34971"/>
                </a:cubicBezTo>
                <a:cubicBezTo>
                  <a:pt x="4959" y="34971"/>
                  <a:pt x="3584" y="34991"/>
                  <a:pt x="2217" y="35063"/>
                </a:cubicBezTo>
                <a:cubicBezTo>
                  <a:pt x="2375" y="29426"/>
                  <a:pt x="2312" y="23789"/>
                  <a:pt x="2249" y="18120"/>
                </a:cubicBezTo>
                <a:cubicBezTo>
                  <a:pt x="2217" y="15270"/>
                  <a:pt x="2185" y="12420"/>
                  <a:pt x="2154" y="9570"/>
                </a:cubicBezTo>
                <a:cubicBezTo>
                  <a:pt x="2122" y="6909"/>
                  <a:pt x="2312" y="4186"/>
                  <a:pt x="2122" y="1526"/>
                </a:cubicBezTo>
                <a:close/>
                <a:moveTo>
                  <a:pt x="1232" y="1"/>
                </a:moveTo>
                <a:cubicBezTo>
                  <a:pt x="873" y="1"/>
                  <a:pt x="515" y="208"/>
                  <a:pt x="443" y="639"/>
                </a:cubicBezTo>
                <a:cubicBezTo>
                  <a:pt x="0" y="3394"/>
                  <a:pt x="127" y="6308"/>
                  <a:pt x="95" y="9126"/>
                </a:cubicBezTo>
                <a:cubicBezTo>
                  <a:pt x="63" y="11976"/>
                  <a:pt x="95" y="14827"/>
                  <a:pt x="127" y="17677"/>
                </a:cubicBezTo>
                <a:cubicBezTo>
                  <a:pt x="190" y="23536"/>
                  <a:pt x="285" y="29394"/>
                  <a:pt x="63" y="35253"/>
                </a:cubicBezTo>
                <a:cubicBezTo>
                  <a:pt x="39" y="36051"/>
                  <a:pt x="587" y="36442"/>
                  <a:pt x="1129" y="36442"/>
                </a:cubicBezTo>
                <a:cubicBezTo>
                  <a:pt x="1298" y="36442"/>
                  <a:pt x="1465" y="36405"/>
                  <a:pt x="1615" y="36330"/>
                </a:cubicBezTo>
                <a:cubicBezTo>
                  <a:pt x="5774" y="36870"/>
                  <a:pt x="10003" y="36940"/>
                  <a:pt x="14210" y="36940"/>
                </a:cubicBezTo>
                <a:cubicBezTo>
                  <a:pt x="15674" y="36940"/>
                  <a:pt x="17135" y="36931"/>
                  <a:pt x="18590" y="36931"/>
                </a:cubicBezTo>
                <a:cubicBezTo>
                  <a:pt x="19665" y="36937"/>
                  <a:pt x="20740" y="36940"/>
                  <a:pt x="21815" y="36940"/>
                </a:cubicBezTo>
                <a:cubicBezTo>
                  <a:pt x="26599" y="36940"/>
                  <a:pt x="31383" y="36888"/>
                  <a:pt x="36166" y="36836"/>
                </a:cubicBezTo>
                <a:cubicBezTo>
                  <a:pt x="47884" y="36678"/>
                  <a:pt x="59601" y="36425"/>
                  <a:pt x="71319" y="36393"/>
                </a:cubicBezTo>
                <a:cubicBezTo>
                  <a:pt x="72372" y="36388"/>
                  <a:pt x="73425" y="36385"/>
                  <a:pt x="74477" y="36385"/>
                </a:cubicBezTo>
                <a:cubicBezTo>
                  <a:pt x="80075" y="36385"/>
                  <a:pt x="85673" y="36460"/>
                  <a:pt x="91270" y="36646"/>
                </a:cubicBezTo>
                <a:cubicBezTo>
                  <a:pt x="91307" y="36651"/>
                  <a:pt x="91343" y="36653"/>
                  <a:pt x="91378" y="36653"/>
                </a:cubicBezTo>
                <a:cubicBezTo>
                  <a:pt x="91612" y="36653"/>
                  <a:pt x="91798" y="36563"/>
                  <a:pt x="91935" y="36425"/>
                </a:cubicBezTo>
                <a:cubicBezTo>
                  <a:pt x="92130" y="36666"/>
                  <a:pt x="92425" y="36786"/>
                  <a:pt x="92723" y="36786"/>
                </a:cubicBezTo>
                <a:cubicBezTo>
                  <a:pt x="93248" y="36786"/>
                  <a:pt x="93784" y="36412"/>
                  <a:pt x="93804" y="35665"/>
                </a:cubicBezTo>
                <a:cubicBezTo>
                  <a:pt x="93931" y="32529"/>
                  <a:pt x="94026" y="29394"/>
                  <a:pt x="93867" y="26291"/>
                </a:cubicBezTo>
                <a:lnTo>
                  <a:pt x="92632" y="16695"/>
                </a:lnTo>
                <a:cubicBezTo>
                  <a:pt x="91904" y="11976"/>
                  <a:pt x="91967" y="7163"/>
                  <a:pt x="91334" y="2412"/>
                </a:cubicBezTo>
                <a:cubicBezTo>
                  <a:pt x="91996" y="1781"/>
                  <a:pt x="91686" y="406"/>
                  <a:pt x="90621" y="406"/>
                </a:cubicBezTo>
                <a:cubicBezTo>
                  <a:pt x="90565" y="406"/>
                  <a:pt x="90507" y="409"/>
                  <a:pt x="90447" y="417"/>
                </a:cubicBezTo>
                <a:cubicBezTo>
                  <a:pt x="86357" y="912"/>
                  <a:pt x="82245" y="1080"/>
                  <a:pt x="78130" y="1080"/>
                </a:cubicBezTo>
                <a:cubicBezTo>
                  <a:pt x="72240" y="1080"/>
                  <a:pt x="66342" y="736"/>
                  <a:pt x="60488" y="512"/>
                </a:cubicBezTo>
                <a:cubicBezTo>
                  <a:pt x="56713" y="380"/>
                  <a:pt x="52939" y="336"/>
                  <a:pt x="49164" y="336"/>
                </a:cubicBezTo>
                <a:cubicBezTo>
                  <a:pt x="42076" y="336"/>
                  <a:pt x="34988" y="492"/>
                  <a:pt x="27901" y="512"/>
                </a:cubicBezTo>
                <a:cubicBezTo>
                  <a:pt x="23530" y="512"/>
                  <a:pt x="19128" y="481"/>
                  <a:pt x="14726" y="417"/>
                </a:cubicBezTo>
                <a:cubicBezTo>
                  <a:pt x="11751" y="395"/>
                  <a:pt x="8744" y="264"/>
                  <a:pt x="5750" y="264"/>
                </a:cubicBezTo>
                <a:cubicBezTo>
                  <a:pt x="4474" y="264"/>
                  <a:pt x="3200" y="288"/>
                  <a:pt x="1932" y="354"/>
                </a:cubicBezTo>
                <a:cubicBezTo>
                  <a:pt x="1781" y="121"/>
                  <a:pt x="1506" y="1"/>
                  <a:pt x="1232" y="1"/>
                </a:cubicBezTo>
                <a:close/>
              </a:path>
            </a:pathLst>
          </a:custGeom>
          <a:solidFill>
            <a:srgbClr val="96C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5;p34">
            <a:extLst>
              <a:ext uri="{FF2B5EF4-FFF2-40B4-BE49-F238E27FC236}">
                <a16:creationId xmlns:a16="http://schemas.microsoft.com/office/drawing/2014/main" id="{E6BB9B50-8568-D0E1-DA6A-0EA6F2C203A7}"/>
              </a:ext>
            </a:extLst>
          </p:cNvPr>
          <p:cNvSpPr/>
          <p:nvPr/>
        </p:nvSpPr>
        <p:spPr>
          <a:xfrm>
            <a:off x="1288503" y="3884598"/>
            <a:ext cx="1487950" cy="1764866"/>
          </a:xfrm>
          <a:custGeom>
            <a:avLst/>
            <a:gdLst/>
            <a:ahLst/>
            <a:cxnLst/>
            <a:rect l="l" t="t" r="r" b="b"/>
            <a:pathLst>
              <a:path w="44274" h="36381" extrusionOk="0">
                <a:moveTo>
                  <a:pt x="2407" y="2039"/>
                </a:moveTo>
                <a:cubicBezTo>
                  <a:pt x="7601" y="2165"/>
                  <a:pt x="4086" y="2165"/>
                  <a:pt x="9248" y="2419"/>
                </a:cubicBezTo>
                <a:cubicBezTo>
                  <a:pt x="13399" y="2629"/>
                  <a:pt x="17559" y="2820"/>
                  <a:pt x="21714" y="2820"/>
                </a:cubicBezTo>
                <a:cubicBezTo>
                  <a:pt x="25071" y="2820"/>
                  <a:pt x="28424" y="2695"/>
                  <a:pt x="31764" y="2355"/>
                </a:cubicBezTo>
                <a:cubicBezTo>
                  <a:pt x="31986" y="7391"/>
                  <a:pt x="31955" y="12458"/>
                  <a:pt x="32746" y="17398"/>
                </a:cubicBezTo>
                <a:cubicBezTo>
                  <a:pt x="32810" y="17841"/>
                  <a:pt x="33158" y="18063"/>
                  <a:pt x="33538" y="18126"/>
                </a:cubicBezTo>
                <a:cubicBezTo>
                  <a:pt x="34764" y="18331"/>
                  <a:pt x="35989" y="18389"/>
                  <a:pt x="37215" y="18389"/>
                </a:cubicBezTo>
                <a:cubicBezTo>
                  <a:pt x="38269" y="18389"/>
                  <a:pt x="39324" y="18346"/>
                  <a:pt x="40378" y="18316"/>
                </a:cubicBezTo>
                <a:lnTo>
                  <a:pt x="40378" y="18316"/>
                </a:lnTo>
                <a:cubicBezTo>
                  <a:pt x="38415" y="20565"/>
                  <a:pt x="36166" y="22465"/>
                  <a:pt x="33823" y="24112"/>
                </a:cubicBezTo>
                <a:cubicBezTo>
                  <a:pt x="33538" y="24334"/>
                  <a:pt x="33221" y="24745"/>
                  <a:pt x="33253" y="25189"/>
                </a:cubicBezTo>
                <a:cubicBezTo>
                  <a:pt x="33506" y="28166"/>
                  <a:pt x="33411" y="31142"/>
                  <a:pt x="33316" y="34151"/>
                </a:cubicBezTo>
                <a:cubicBezTo>
                  <a:pt x="33221" y="34088"/>
                  <a:pt x="33095" y="34088"/>
                  <a:pt x="32968" y="34056"/>
                </a:cubicBezTo>
                <a:cubicBezTo>
                  <a:pt x="21673" y="33689"/>
                  <a:pt x="19481" y="33580"/>
                  <a:pt x="17601" y="33580"/>
                </a:cubicBezTo>
                <a:cubicBezTo>
                  <a:pt x="15586" y="33580"/>
                  <a:pt x="13931" y="33705"/>
                  <a:pt x="1806" y="33771"/>
                </a:cubicBezTo>
                <a:lnTo>
                  <a:pt x="2407" y="2039"/>
                </a:lnTo>
                <a:close/>
                <a:moveTo>
                  <a:pt x="32255" y="0"/>
                </a:moveTo>
                <a:cubicBezTo>
                  <a:pt x="32199" y="0"/>
                  <a:pt x="32141" y="4"/>
                  <a:pt x="32081" y="12"/>
                </a:cubicBezTo>
                <a:cubicBezTo>
                  <a:pt x="27913" y="516"/>
                  <a:pt x="23445" y="687"/>
                  <a:pt x="18927" y="687"/>
                </a:cubicBezTo>
                <a:cubicBezTo>
                  <a:pt x="12668" y="687"/>
                  <a:pt x="6315" y="359"/>
                  <a:pt x="539" y="139"/>
                </a:cubicBezTo>
                <a:lnTo>
                  <a:pt x="539" y="139"/>
                </a:lnTo>
                <a:cubicBezTo>
                  <a:pt x="855" y="677"/>
                  <a:pt x="0" y="35544"/>
                  <a:pt x="0" y="35544"/>
                </a:cubicBezTo>
                <a:cubicBezTo>
                  <a:pt x="201" y="35543"/>
                  <a:pt x="413" y="35543"/>
                  <a:pt x="636" y="35543"/>
                </a:cubicBezTo>
                <a:cubicBezTo>
                  <a:pt x="7819" y="35543"/>
                  <a:pt x="26454" y="36026"/>
                  <a:pt x="32905" y="36241"/>
                </a:cubicBezTo>
                <a:cubicBezTo>
                  <a:pt x="32941" y="36245"/>
                  <a:pt x="32977" y="36247"/>
                  <a:pt x="33012" y="36247"/>
                </a:cubicBezTo>
                <a:cubicBezTo>
                  <a:pt x="33246" y="36247"/>
                  <a:pt x="33432" y="36157"/>
                  <a:pt x="33570" y="36019"/>
                </a:cubicBezTo>
                <a:cubicBezTo>
                  <a:pt x="33776" y="36260"/>
                  <a:pt x="34074" y="36381"/>
                  <a:pt x="34371" y="36381"/>
                </a:cubicBezTo>
                <a:cubicBezTo>
                  <a:pt x="34895" y="36381"/>
                  <a:pt x="35418" y="36007"/>
                  <a:pt x="35438" y="35259"/>
                </a:cubicBezTo>
                <a:cubicBezTo>
                  <a:pt x="35565" y="32124"/>
                  <a:pt x="35660" y="28989"/>
                  <a:pt x="35501" y="25885"/>
                </a:cubicBezTo>
                <a:cubicBezTo>
                  <a:pt x="38605" y="23637"/>
                  <a:pt x="41424" y="21008"/>
                  <a:pt x="43735" y="17746"/>
                </a:cubicBezTo>
                <a:cubicBezTo>
                  <a:pt x="44274" y="17018"/>
                  <a:pt x="43640" y="15878"/>
                  <a:pt x="42880" y="15878"/>
                </a:cubicBezTo>
                <a:cubicBezTo>
                  <a:pt x="42754" y="15875"/>
                  <a:pt x="42628" y="15874"/>
                  <a:pt x="42502" y="15874"/>
                </a:cubicBezTo>
                <a:cubicBezTo>
                  <a:pt x="40144" y="15874"/>
                  <a:pt x="37788" y="16333"/>
                  <a:pt x="35449" y="16333"/>
                </a:cubicBezTo>
                <a:cubicBezTo>
                  <a:pt x="35054" y="16333"/>
                  <a:pt x="34660" y="16320"/>
                  <a:pt x="34266" y="16290"/>
                </a:cubicBezTo>
                <a:cubicBezTo>
                  <a:pt x="33538" y="11571"/>
                  <a:pt x="33601" y="6757"/>
                  <a:pt x="32968" y="2007"/>
                </a:cubicBezTo>
                <a:cubicBezTo>
                  <a:pt x="33630" y="1375"/>
                  <a:pt x="33320" y="0"/>
                  <a:pt x="32255" y="0"/>
                </a:cubicBezTo>
                <a:close/>
              </a:path>
            </a:pathLst>
          </a:custGeom>
          <a:solidFill>
            <a:srgbClr val="96C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6;p34">
            <a:extLst>
              <a:ext uri="{FF2B5EF4-FFF2-40B4-BE49-F238E27FC236}">
                <a16:creationId xmlns:a16="http://schemas.microsoft.com/office/drawing/2014/main" id="{777C74D8-77A8-C367-7E7B-CBA13F6D0905}"/>
              </a:ext>
            </a:extLst>
          </p:cNvPr>
          <p:cNvSpPr/>
          <p:nvPr/>
        </p:nvSpPr>
        <p:spPr>
          <a:xfrm>
            <a:off x="1469986" y="4443696"/>
            <a:ext cx="750526" cy="586988"/>
          </a:xfrm>
          <a:custGeom>
            <a:avLst/>
            <a:gdLst/>
            <a:ahLst/>
            <a:cxnLst/>
            <a:rect l="l" t="t" r="r" b="b"/>
            <a:pathLst>
              <a:path w="38574" h="32113" extrusionOk="0">
                <a:moveTo>
                  <a:pt x="602" y="1"/>
                </a:moveTo>
                <a:lnTo>
                  <a:pt x="1" y="31733"/>
                </a:lnTo>
                <a:cubicBezTo>
                  <a:pt x="12110" y="31667"/>
                  <a:pt x="13765" y="31542"/>
                  <a:pt x="15785" y="31542"/>
                </a:cubicBezTo>
                <a:cubicBezTo>
                  <a:pt x="17668" y="31542"/>
                  <a:pt x="19868" y="31651"/>
                  <a:pt x="31163" y="32018"/>
                </a:cubicBezTo>
                <a:cubicBezTo>
                  <a:pt x="31290" y="32018"/>
                  <a:pt x="31416" y="32050"/>
                  <a:pt x="31511" y="32113"/>
                </a:cubicBezTo>
                <a:cubicBezTo>
                  <a:pt x="31606" y="29104"/>
                  <a:pt x="31670" y="26128"/>
                  <a:pt x="31448" y="23119"/>
                </a:cubicBezTo>
                <a:cubicBezTo>
                  <a:pt x="31416" y="22707"/>
                  <a:pt x="31733" y="22296"/>
                  <a:pt x="32018" y="22074"/>
                </a:cubicBezTo>
                <a:cubicBezTo>
                  <a:pt x="34361" y="20427"/>
                  <a:pt x="36610" y="18527"/>
                  <a:pt x="38573" y="16278"/>
                </a:cubicBezTo>
                <a:lnTo>
                  <a:pt x="38573" y="16278"/>
                </a:lnTo>
                <a:cubicBezTo>
                  <a:pt x="37519" y="16308"/>
                  <a:pt x="36464" y="16351"/>
                  <a:pt x="35410" y="16351"/>
                </a:cubicBezTo>
                <a:cubicBezTo>
                  <a:pt x="34184" y="16351"/>
                  <a:pt x="32959" y="16293"/>
                  <a:pt x="31733" y="16088"/>
                </a:cubicBezTo>
                <a:cubicBezTo>
                  <a:pt x="31353" y="16025"/>
                  <a:pt x="31005" y="15803"/>
                  <a:pt x="30941" y="15360"/>
                </a:cubicBezTo>
                <a:cubicBezTo>
                  <a:pt x="30150" y="10420"/>
                  <a:pt x="30181" y="5353"/>
                  <a:pt x="29959" y="317"/>
                </a:cubicBezTo>
                <a:cubicBezTo>
                  <a:pt x="26619" y="657"/>
                  <a:pt x="23260" y="782"/>
                  <a:pt x="19898" y="782"/>
                </a:cubicBezTo>
                <a:cubicBezTo>
                  <a:pt x="15739" y="782"/>
                  <a:pt x="11576" y="591"/>
                  <a:pt x="7443" y="381"/>
                </a:cubicBezTo>
                <a:cubicBezTo>
                  <a:pt x="2281" y="127"/>
                  <a:pt x="5764" y="127"/>
                  <a:pt x="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a:ea typeface="Fira Sans"/>
              <a:cs typeface="Fira Sans"/>
              <a:sym typeface="Fira Sans"/>
            </a:endParaRPr>
          </a:p>
        </p:txBody>
      </p:sp>
      <p:sp>
        <p:nvSpPr>
          <p:cNvPr id="56" name="Google Shape;440;p34">
            <a:extLst>
              <a:ext uri="{FF2B5EF4-FFF2-40B4-BE49-F238E27FC236}">
                <a16:creationId xmlns:a16="http://schemas.microsoft.com/office/drawing/2014/main" id="{B2AE6D57-4699-B240-7288-D8A9DD07BCD8}"/>
              </a:ext>
            </a:extLst>
          </p:cNvPr>
          <p:cNvSpPr txBox="1"/>
          <p:nvPr/>
        </p:nvSpPr>
        <p:spPr>
          <a:xfrm>
            <a:off x="1398480" y="2694072"/>
            <a:ext cx="715703" cy="55709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Fira Sans"/>
                <a:ea typeface="Fira Sans"/>
                <a:cs typeface="Fira Sans"/>
                <a:sym typeface="Fira Sans"/>
              </a:rPr>
              <a:t>1</a:t>
            </a:r>
            <a:endParaRPr sz="2600">
              <a:latin typeface="Fira Sans"/>
              <a:ea typeface="Fira Sans"/>
              <a:cs typeface="Fira Sans"/>
              <a:sym typeface="Fira Sans"/>
            </a:endParaRPr>
          </a:p>
        </p:txBody>
      </p:sp>
      <p:sp>
        <p:nvSpPr>
          <p:cNvPr id="57" name="Google Shape;441;p34">
            <a:extLst>
              <a:ext uri="{FF2B5EF4-FFF2-40B4-BE49-F238E27FC236}">
                <a16:creationId xmlns:a16="http://schemas.microsoft.com/office/drawing/2014/main" id="{9B5DCB51-A59F-0514-8F0F-CAE004CD8C09}"/>
              </a:ext>
            </a:extLst>
          </p:cNvPr>
          <p:cNvSpPr txBox="1"/>
          <p:nvPr/>
        </p:nvSpPr>
        <p:spPr>
          <a:xfrm>
            <a:off x="1625421" y="4369559"/>
            <a:ext cx="488762" cy="79494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Fira Sans"/>
                <a:ea typeface="Fira Sans"/>
                <a:cs typeface="Fira Sans"/>
                <a:sym typeface="Fira Sans"/>
              </a:rPr>
              <a:t>2</a:t>
            </a:r>
            <a:endParaRPr sz="2600">
              <a:latin typeface="Fira Sans"/>
              <a:ea typeface="Fira Sans"/>
              <a:cs typeface="Fira Sans"/>
              <a:sym typeface="Fira Sans"/>
            </a:endParaRPr>
          </a:p>
        </p:txBody>
      </p:sp>
      <p:sp>
        <p:nvSpPr>
          <p:cNvPr id="58" name="Google Shape;442;p34">
            <a:extLst>
              <a:ext uri="{FF2B5EF4-FFF2-40B4-BE49-F238E27FC236}">
                <a16:creationId xmlns:a16="http://schemas.microsoft.com/office/drawing/2014/main" id="{A504A957-E42A-70F8-3C46-C97E80BFE165}"/>
              </a:ext>
            </a:extLst>
          </p:cNvPr>
          <p:cNvSpPr txBox="1"/>
          <p:nvPr/>
        </p:nvSpPr>
        <p:spPr>
          <a:xfrm>
            <a:off x="7094481" y="3372775"/>
            <a:ext cx="740257" cy="5292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Fira Sans"/>
                <a:ea typeface="Fira Sans"/>
                <a:cs typeface="Fira Sans"/>
                <a:sym typeface="Fira Sans"/>
              </a:rPr>
              <a:t>3</a:t>
            </a:r>
            <a:endParaRPr sz="2600">
              <a:latin typeface="Fira Sans"/>
              <a:ea typeface="Fira Sans"/>
              <a:cs typeface="Fira Sans"/>
              <a:sym typeface="Fira Sans"/>
            </a:endParaRPr>
          </a:p>
        </p:txBody>
      </p:sp>
      <p:sp>
        <p:nvSpPr>
          <p:cNvPr id="60" name="Google Shape;444;p34">
            <a:extLst>
              <a:ext uri="{FF2B5EF4-FFF2-40B4-BE49-F238E27FC236}">
                <a16:creationId xmlns:a16="http://schemas.microsoft.com/office/drawing/2014/main" id="{D23E2B17-8713-0127-3986-4749212B4567}"/>
              </a:ext>
            </a:extLst>
          </p:cNvPr>
          <p:cNvSpPr txBox="1"/>
          <p:nvPr/>
        </p:nvSpPr>
        <p:spPr>
          <a:xfrm>
            <a:off x="2445356" y="2342929"/>
            <a:ext cx="4564413" cy="3544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a:latin typeface="Fira Sans Medium"/>
                <a:ea typeface="Fira Sans Medium"/>
                <a:cs typeface="Fira Sans Medium"/>
                <a:sym typeface="Fira Sans Medium"/>
              </a:rPr>
              <a:t>Self-training</a:t>
            </a:r>
            <a:endParaRPr>
              <a:latin typeface="Fira Sans Medium"/>
              <a:ea typeface="Fira Sans Medium"/>
              <a:cs typeface="Fira Sans Medium"/>
              <a:sym typeface="Fira Sans Medium"/>
            </a:endParaRPr>
          </a:p>
        </p:txBody>
      </p:sp>
      <p:sp>
        <p:nvSpPr>
          <p:cNvPr id="61" name="Google Shape;445;p34">
            <a:extLst>
              <a:ext uri="{FF2B5EF4-FFF2-40B4-BE49-F238E27FC236}">
                <a16:creationId xmlns:a16="http://schemas.microsoft.com/office/drawing/2014/main" id="{1A58B621-0442-8638-6A4F-098B7BF200C2}"/>
              </a:ext>
            </a:extLst>
          </p:cNvPr>
          <p:cNvSpPr txBox="1"/>
          <p:nvPr/>
        </p:nvSpPr>
        <p:spPr>
          <a:xfrm>
            <a:off x="2682009" y="2739593"/>
            <a:ext cx="3784498" cy="7613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latin typeface="Roboto"/>
                <a:ea typeface="Roboto"/>
                <a:cs typeface="Roboto"/>
                <a:sym typeface="Roboto"/>
              </a:rPr>
              <a:t>Train initial model on labeled data</a:t>
            </a:r>
          </a:p>
          <a:p>
            <a:pPr marL="0" lvl="0" indent="0" algn="l" rtl="0">
              <a:spcBef>
                <a:spcPts val="0"/>
              </a:spcBef>
              <a:spcAft>
                <a:spcPts val="0"/>
              </a:spcAft>
              <a:buNone/>
            </a:pPr>
            <a:r>
              <a:rPr lang="en-US" sz="1400">
                <a:latin typeface="Roboto"/>
                <a:ea typeface="Roboto"/>
                <a:cs typeface="Roboto"/>
                <a:sym typeface="Roboto"/>
              </a:rPr>
              <a:t>Predict labels for unlabeled data</a:t>
            </a:r>
          </a:p>
          <a:p>
            <a:pPr marL="0" lvl="0" indent="0" algn="l" rtl="0">
              <a:spcBef>
                <a:spcPts val="0"/>
              </a:spcBef>
              <a:spcAft>
                <a:spcPts val="0"/>
              </a:spcAft>
              <a:buNone/>
            </a:pPr>
            <a:r>
              <a:rPr lang="en-US" sz="1400">
                <a:latin typeface="Roboto"/>
                <a:ea typeface="Roboto"/>
                <a:cs typeface="Roboto"/>
                <a:sym typeface="Roboto"/>
              </a:rPr>
              <a:t>Add confident predictions to labeled data</a:t>
            </a:r>
          </a:p>
          <a:p>
            <a:pPr marL="0" lvl="0" indent="0" algn="l" rtl="0">
              <a:spcBef>
                <a:spcPts val="0"/>
              </a:spcBef>
              <a:spcAft>
                <a:spcPts val="0"/>
              </a:spcAft>
              <a:buNone/>
            </a:pPr>
            <a:r>
              <a:rPr lang="en-US" sz="1400">
                <a:latin typeface="Roboto"/>
                <a:ea typeface="Roboto"/>
                <a:cs typeface="Roboto"/>
                <a:sym typeface="Roboto"/>
              </a:rPr>
              <a:t>Repeat iteratively</a:t>
            </a:r>
            <a:endParaRPr sz="1400">
              <a:latin typeface="Roboto"/>
              <a:ea typeface="Roboto"/>
              <a:cs typeface="Roboto"/>
              <a:sym typeface="Roboto"/>
            </a:endParaRPr>
          </a:p>
        </p:txBody>
      </p:sp>
      <p:sp>
        <p:nvSpPr>
          <p:cNvPr id="62" name="Google Shape;446;p34">
            <a:extLst>
              <a:ext uri="{FF2B5EF4-FFF2-40B4-BE49-F238E27FC236}">
                <a16:creationId xmlns:a16="http://schemas.microsoft.com/office/drawing/2014/main" id="{C6BE1030-CB44-DC0C-1B7B-02793A193048}"/>
              </a:ext>
            </a:extLst>
          </p:cNvPr>
          <p:cNvSpPr txBox="1"/>
          <p:nvPr/>
        </p:nvSpPr>
        <p:spPr>
          <a:xfrm>
            <a:off x="2557429" y="4004496"/>
            <a:ext cx="4175805" cy="4242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a:latin typeface="Fira Sans Medium"/>
                <a:ea typeface="Fira Sans Medium"/>
                <a:cs typeface="Fira Sans Medium"/>
                <a:sym typeface="Fira Sans Medium"/>
              </a:rPr>
              <a:t>Co-Training</a:t>
            </a:r>
            <a:endParaRPr>
              <a:latin typeface="Fira Sans Medium"/>
              <a:ea typeface="Fira Sans Medium"/>
              <a:cs typeface="Fira Sans Medium"/>
              <a:sym typeface="Fira Sans Medium"/>
            </a:endParaRPr>
          </a:p>
        </p:txBody>
      </p:sp>
      <p:sp>
        <p:nvSpPr>
          <p:cNvPr id="63" name="Google Shape;447;p34">
            <a:extLst>
              <a:ext uri="{FF2B5EF4-FFF2-40B4-BE49-F238E27FC236}">
                <a16:creationId xmlns:a16="http://schemas.microsoft.com/office/drawing/2014/main" id="{E150F14A-F6E3-B0AA-E728-C3CA976C54A4}"/>
              </a:ext>
            </a:extLst>
          </p:cNvPr>
          <p:cNvSpPr txBox="1"/>
          <p:nvPr/>
        </p:nvSpPr>
        <p:spPr>
          <a:xfrm>
            <a:off x="2776453" y="4400152"/>
            <a:ext cx="3455983" cy="92066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solidFill>
                  <a:schemeClr val="dk1"/>
                </a:solidFill>
                <a:latin typeface="Roboto"/>
                <a:ea typeface="Roboto"/>
                <a:cs typeface="Roboto"/>
                <a:sym typeface="Roboto"/>
              </a:rPr>
              <a:t>Requires two different views of data</a:t>
            </a:r>
          </a:p>
          <a:p>
            <a:pPr marL="0" lvl="0" indent="0" algn="l" rtl="0">
              <a:spcBef>
                <a:spcPts val="0"/>
              </a:spcBef>
              <a:spcAft>
                <a:spcPts val="0"/>
              </a:spcAft>
              <a:buNone/>
            </a:pPr>
            <a:r>
              <a:rPr lang="en-US" sz="1400">
                <a:solidFill>
                  <a:schemeClr val="dk1"/>
                </a:solidFill>
                <a:latin typeface="Roboto"/>
                <a:ea typeface="Roboto"/>
                <a:cs typeface="Roboto"/>
                <a:sym typeface="Roboto"/>
              </a:rPr>
              <a:t>Train separate classifiers on each view</a:t>
            </a:r>
          </a:p>
          <a:p>
            <a:pPr marL="0" lvl="0" indent="0" algn="l" rtl="0">
              <a:spcBef>
                <a:spcPts val="0"/>
              </a:spcBef>
              <a:spcAft>
                <a:spcPts val="0"/>
              </a:spcAft>
              <a:buNone/>
            </a:pPr>
            <a:r>
              <a:rPr lang="en-US" sz="1400">
                <a:solidFill>
                  <a:schemeClr val="dk1"/>
                </a:solidFill>
                <a:latin typeface="Roboto"/>
                <a:ea typeface="Roboto"/>
                <a:cs typeface="Roboto"/>
                <a:sym typeface="Roboto"/>
              </a:rPr>
              <a:t>Classifiers label unlabeled data for each other</a:t>
            </a:r>
          </a:p>
          <a:p>
            <a:pPr marL="0" lvl="0" indent="0" algn="l" rtl="0">
              <a:spcBef>
                <a:spcPts val="0"/>
              </a:spcBef>
              <a:spcAft>
                <a:spcPts val="0"/>
              </a:spcAft>
              <a:buNone/>
            </a:pPr>
            <a:r>
              <a:rPr lang="en-US" sz="1400">
                <a:solidFill>
                  <a:schemeClr val="dk1"/>
                </a:solidFill>
                <a:latin typeface="Roboto"/>
                <a:ea typeface="Roboto"/>
                <a:cs typeface="Roboto"/>
                <a:sym typeface="Roboto"/>
              </a:rPr>
              <a:t>Retrain iteratively with shared predictions</a:t>
            </a:r>
            <a:endParaRPr sz="1400">
              <a:latin typeface="Roboto"/>
              <a:ea typeface="Roboto"/>
              <a:cs typeface="Roboto"/>
              <a:sym typeface="Roboto"/>
            </a:endParaRPr>
          </a:p>
        </p:txBody>
      </p:sp>
      <p:sp>
        <p:nvSpPr>
          <p:cNvPr id="64" name="Google Shape;448;p34">
            <a:extLst>
              <a:ext uri="{FF2B5EF4-FFF2-40B4-BE49-F238E27FC236}">
                <a16:creationId xmlns:a16="http://schemas.microsoft.com/office/drawing/2014/main" id="{B0CC3814-FF1B-2DF0-A3BE-2C3E65072936}"/>
              </a:ext>
            </a:extLst>
          </p:cNvPr>
          <p:cNvSpPr txBox="1"/>
          <p:nvPr/>
        </p:nvSpPr>
        <p:spPr>
          <a:xfrm>
            <a:off x="7827723" y="3104300"/>
            <a:ext cx="3264925" cy="3602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a:latin typeface="Fira Sans Medium"/>
                <a:ea typeface="Fira Sans Medium"/>
                <a:cs typeface="Fira Sans Medium"/>
                <a:sym typeface="Fira Sans Medium"/>
              </a:rPr>
              <a:t>Graph-Based Methods</a:t>
            </a:r>
            <a:endParaRPr>
              <a:latin typeface="Fira Sans Medium"/>
              <a:ea typeface="Fira Sans Medium"/>
              <a:cs typeface="Fira Sans Medium"/>
              <a:sym typeface="Fira Sans Medium"/>
            </a:endParaRPr>
          </a:p>
        </p:txBody>
      </p:sp>
      <p:sp>
        <p:nvSpPr>
          <p:cNvPr id="65" name="Google Shape;449;p34">
            <a:extLst>
              <a:ext uri="{FF2B5EF4-FFF2-40B4-BE49-F238E27FC236}">
                <a16:creationId xmlns:a16="http://schemas.microsoft.com/office/drawing/2014/main" id="{0E838881-D91D-1614-D374-21C3E670551F}"/>
              </a:ext>
            </a:extLst>
          </p:cNvPr>
          <p:cNvSpPr txBox="1"/>
          <p:nvPr/>
        </p:nvSpPr>
        <p:spPr>
          <a:xfrm>
            <a:off x="8090481" y="3513015"/>
            <a:ext cx="3401387" cy="7817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solidFill>
                  <a:schemeClr val="dk1"/>
                </a:solidFill>
                <a:latin typeface="Roboto"/>
                <a:ea typeface="Roboto"/>
                <a:cs typeface="Roboto"/>
                <a:sym typeface="Roboto"/>
              </a:rPr>
              <a:t>Represent data as a </a:t>
            </a:r>
          </a:p>
          <a:p>
            <a:pPr marL="0" lvl="0" indent="0" algn="l" rtl="0">
              <a:spcBef>
                <a:spcPts val="0"/>
              </a:spcBef>
              <a:spcAft>
                <a:spcPts val="0"/>
              </a:spcAft>
              <a:buNone/>
            </a:pPr>
            <a:r>
              <a:rPr lang="en-US" sz="1400">
                <a:solidFill>
                  <a:schemeClr val="dk1"/>
                </a:solidFill>
                <a:latin typeface="Roboto"/>
                <a:ea typeface="Roboto"/>
                <a:cs typeface="Roboto"/>
                <a:sym typeface="Roboto"/>
              </a:rPr>
              <a:t>Propagate labels through the graph</a:t>
            </a:r>
          </a:p>
          <a:p>
            <a:pPr marL="0" lvl="0" indent="0" algn="l" rtl="0">
              <a:spcBef>
                <a:spcPts val="0"/>
              </a:spcBef>
              <a:spcAft>
                <a:spcPts val="0"/>
              </a:spcAft>
              <a:buNone/>
            </a:pPr>
            <a:r>
              <a:rPr lang="en-US" sz="1400">
                <a:solidFill>
                  <a:schemeClr val="dk1"/>
                </a:solidFill>
                <a:latin typeface="Roboto"/>
                <a:ea typeface="Roboto"/>
                <a:cs typeface="Roboto"/>
                <a:sym typeface="Roboto"/>
              </a:rPr>
              <a:t>Includes methods like Label Propagation and Graph Convolutional Networks </a:t>
            </a:r>
            <a:endParaRPr sz="1200">
              <a:latin typeface="Roboto"/>
              <a:ea typeface="Roboto"/>
              <a:cs typeface="Roboto"/>
              <a:sym typeface="Roboto"/>
            </a:endParaRPr>
          </a:p>
        </p:txBody>
      </p:sp>
    </p:spTree>
    <p:extLst>
      <p:ext uri="{BB962C8B-B14F-4D97-AF65-F5344CB8AC3E}">
        <p14:creationId xmlns:p14="http://schemas.microsoft.com/office/powerpoint/2010/main" val="1453808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839744"/>
          </a:xfrm>
        </p:spPr>
        <p:txBody>
          <a:bodyPr vert="horz" lIns="91440" tIns="45720" rIns="91440" bIns="45720" rtlCol="0">
            <a:noAutofit/>
          </a:bodyPr>
          <a:lstStyle/>
          <a:p>
            <a:pPr marL="0" indent="0">
              <a:lnSpc>
                <a:spcPct val="100000"/>
              </a:lnSpc>
              <a:buNone/>
            </a:pPr>
            <a:r>
              <a:rPr lang="en-US">
                <a:solidFill>
                  <a:srgbClr val="5583D1"/>
                </a:solidFill>
              </a:rPr>
              <a:t>Self Training</a:t>
            </a:r>
            <a:endParaRPr lang="en-US">
              <a:solidFill>
                <a:srgbClr val="242424"/>
              </a:solidFill>
            </a:endParaRPr>
          </a:p>
          <a:p>
            <a:pPr marL="0" indent="0">
              <a:lnSpc>
                <a:spcPct val="100000"/>
              </a:lnSpc>
              <a:buNone/>
            </a:pPr>
            <a:r>
              <a:rPr lang="en-US" sz="2400">
                <a:solidFill>
                  <a:schemeClr val="tx1">
                    <a:lumMod val="95000"/>
                    <a:lumOff val="5000"/>
                  </a:schemeClr>
                </a:solidFill>
              </a:rPr>
              <a:t>Self-Training Algorithm</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Oval 4">
            <a:extLst>
              <a:ext uri="{FF2B5EF4-FFF2-40B4-BE49-F238E27FC236}">
                <a16:creationId xmlns:a16="http://schemas.microsoft.com/office/drawing/2014/main" id="{7084A5BB-3BCA-40DD-3B46-82EE8165DA77}"/>
              </a:ext>
            </a:extLst>
          </p:cNvPr>
          <p:cNvSpPr/>
          <p:nvPr/>
        </p:nvSpPr>
        <p:spPr>
          <a:xfrm>
            <a:off x="9042303" y="5529328"/>
            <a:ext cx="315686" cy="326571"/>
          </a:xfrm>
          <a:prstGeom prst="ellipse">
            <a:avLst/>
          </a:prstGeom>
          <a:solidFill>
            <a:srgbClr val="C0000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0D03A78-CB32-85DC-614F-5A5089155E4D}"/>
              </a:ext>
            </a:extLst>
          </p:cNvPr>
          <p:cNvSpPr/>
          <p:nvPr/>
        </p:nvSpPr>
        <p:spPr>
          <a:xfrm>
            <a:off x="9581146" y="5365656"/>
            <a:ext cx="348343" cy="327343"/>
          </a:xfrm>
          <a:prstGeom prst="ellipse">
            <a:avLst/>
          </a:prstGeom>
          <a:solidFill>
            <a:srgbClr val="00B05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2A43D21-33EB-4968-8E58-B402BC83C0A4}"/>
              </a:ext>
            </a:extLst>
          </p:cNvPr>
          <p:cNvSpPr/>
          <p:nvPr/>
        </p:nvSpPr>
        <p:spPr>
          <a:xfrm>
            <a:off x="9265460" y="4952384"/>
            <a:ext cx="315686" cy="326571"/>
          </a:xfrm>
          <a:prstGeom prst="ellipse">
            <a:avLst/>
          </a:prstGeom>
          <a:solidFill>
            <a:srgbClr val="00B05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F84C25C-C9D6-6793-2AFC-65A79A4F65D9}"/>
              </a:ext>
            </a:extLst>
          </p:cNvPr>
          <p:cNvSpPr/>
          <p:nvPr/>
        </p:nvSpPr>
        <p:spPr>
          <a:xfrm>
            <a:off x="8805538" y="5103628"/>
            <a:ext cx="348343" cy="327343"/>
          </a:xfrm>
          <a:prstGeom prst="ellipse">
            <a:avLst/>
          </a:prstGeom>
          <a:solidFill>
            <a:srgbClr val="C0000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440809ED-D391-98AA-9EB6-86DBDBD6CAB0}"/>
              </a:ext>
            </a:extLst>
          </p:cNvPr>
          <p:cNvSpPr/>
          <p:nvPr/>
        </p:nvSpPr>
        <p:spPr>
          <a:xfrm>
            <a:off x="8356503" y="4729805"/>
            <a:ext cx="2002971" cy="15990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a:p>
            <a:pPr algn="ctr"/>
            <a:endParaRPr lang="en-IN"/>
          </a:p>
          <a:p>
            <a:pPr algn="ctr"/>
            <a:endParaRPr lang="en-IN"/>
          </a:p>
          <a:p>
            <a:pPr algn="ctr"/>
            <a:endParaRPr lang="en-IN">
              <a:solidFill>
                <a:schemeClr val="tx1"/>
              </a:solidFill>
            </a:endParaRPr>
          </a:p>
          <a:p>
            <a:pPr algn="ctr"/>
            <a:r>
              <a:rPr lang="en-IN">
                <a:solidFill>
                  <a:schemeClr val="tx1"/>
                </a:solidFill>
              </a:rPr>
              <a:t>Labeled Data</a:t>
            </a:r>
          </a:p>
        </p:txBody>
      </p:sp>
      <p:sp>
        <p:nvSpPr>
          <p:cNvPr id="12" name="Oval 11">
            <a:extLst>
              <a:ext uri="{FF2B5EF4-FFF2-40B4-BE49-F238E27FC236}">
                <a16:creationId xmlns:a16="http://schemas.microsoft.com/office/drawing/2014/main" id="{3815627D-54DF-4E10-B76D-0EF18B27612D}"/>
              </a:ext>
            </a:extLst>
          </p:cNvPr>
          <p:cNvSpPr/>
          <p:nvPr/>
        </p:nvSpPr>
        <p:spPr>
          <a:xfrm>
            <a:off x="1244283" y="3575471"/>
            <a:ext cx="359228" cy="357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C06376AA-C805-D006-F929-EC91F3BE635F}"/>
              </a:ext>
            </a:extLst>
          </p:cNvPr>
          <p:cNvSpPr/>
          <p:nvPr/>
        </p:nvSpPr>
        <p:spPr>
          <a:xfrm>
            <a:off x="831579" y="3375719"/>
            <a:ext cx="359228" cy="35702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1883EA4A-8804-936E-250E-75F9A07075EB}"/>
              </a:ext>
            </a:extLst>
          </p:cNvPr>
          <p:cNvSpPr/>
          <p:nvPr/>
        </p:nvSpPr>
        <p:spPr>
          <a:xfrm>
            <a:off x="841103" y="3861090"/>
            <a:ext cx="359228" cy="357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2888A620-8A2B-0AB4-7F23-2201C8177A4B}"/>
              </a:ext>
            </a:extLst>
          </p:cNvPr>
          <p:cNvSpPr/>
          <p:nvPr/>
        </p:nvSpPr>
        <p:spPr>
          <a:xfrm>
            <a:off x="1297623" y="2854344"/>
            <a:ext cx="359228" cy="357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F1E7CE3-E603-9168-8837-F655225079E5}"/>
              </a:ext>
            </a:extLst>
          </p:cNvPr>
          <p:cNvSpPr/>
          <p:nvPr/>
        </p:nvSpPr>
        <p:spPr>
          <a:xfrm>
            <a:off x="1705325" y="3073587"/>
            <a:ext cx="359228" cy="357024"/>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E06F6E77-823F-813B-41ED-EC41A0D5B4BC}"/>
              </a:ext>
            </a:extLst>
          </p:cNvPr>
          <p:cNvSpPr/>
          <p:nvPr/>
        </p:nvSpPr>
        <p:spPr>
          <a:xfrm>
            <a:off x="2201249" y="3066792"/>
            <a:ext cx="359228" cy="357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90BF6E2D-23E5-5CBB-3DE5-D909961F91DC}"/>
              </a:ext>
            </a:extLst>
          </p:cNvPr>
          <p:cNvSpPr/>
          <p:nvPr/>
        </p:nvSpPr>
        <p:spPr>
          <a:xfrm>
            <a:off x="435610" y="2704849"/>
            <a:ext cx="2403022" cy="19133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AD9DD18-D51E-1FB6-46D3-C7F18FD7652A}"/>
              </a:ext>
            </a:extLst>
          </p:cNvPr>
          <p:cNvSpPr txBox="1"/>
          <p:nvPr/>
        </p:nvSpPr>
        <p:spPr>
          <a:xfrm>
            <a:off x="1277893" y="4006905"/>
            <a:ext cx="1921329" cy="646331"/>
          </a:xfrm>
          <a:prstGeom prst="rect">
            <a:avLst/>
          </a:prstGeom>
          <a:noFill/>
        </p:spPr>
        <p:txBody>
          <a:bodyPr wrap="square" rtlCol="0">
            <a:spAutoFit/>
          </a:bodyPr>
          <a:lstStyle/>
          <a:p>
            <a:r>
              <a:rPr lang="en-IN"/>
              <a:t>Labeled and Unlabeled data</a:t>
            </a:r>
          </a:p>
        </p:txBody>
      </p:sp>
      <p:sp>
        <p:nvSpPr>
          <p:cNvPr id="26" name="Oval 25">
            <a:extLst>
              <a:ext uri="{FF2B5EF4-FFF2-40B4-BE49-F238E27FC236}">
                <a16:creationId xmlns:a16="http://schemas.microsoft.com/office/drawing/2014/main" id="{A452DC36-DE16-54AF-32CE-048795EEDD4D}"/>
              </a:ext>
            </a:extLst>
          </p:cNvPr>
          <p:cNvSpPr/>
          <p:nvPr/>
        </p:nvSpPr>
        <p:spPr>
          <a:xfrm>
            <a:off x="8215807" y="3646122"/>
            <a:ext cx="359228" cy="357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E1C8C494-C5D0-7FF4-E63F-896AE823A19D}"/>
              </a:ext>
            </a:extLst>
          </p:cNvPr>
          <p:cNvSpPr/>
          <p:nvPr/>
        </p:nvSpPr>
        <p:spPr>
          <a:xfrm>
            <a:off x="7813578" y="3430611"/>
            <a:ext cx="359228" cy="35702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8353DE46-4725-D663-365D-D8C6BC20DCD0}"/>
              </a:ext>
            </a:extLst>
          </p:cNvPr>
          <p:cNvSpPr/>
          <p:nvPr/>
        </p:nvSpPr>
        <p:spPr>
          <a:xfrm>
            <a:off x="7823102" y="3915982"/>
            <a:ext cx="359228" cy="357024"/>
          </a:xfrm>
          <a:prstGeom prst="ellipse">
            <a:avLst/>
          </a:prstGeom>
          <a:solidFill>
            <a:srgbClr val="FF47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2C1782EC-80D8-9F1C-28EC-F0D21F0A8126}"/>
              </a:ext>
            </a:extLst>
          </p:cNvPr>
          <p:cNvSpPr/>
          <p:nvPr/>
        </p:nvSpPr>
        <p:spPr>
          <a:xfrm>
            <a:off x="8395421" y="2698054"/>
            <a:ext cx="359228" cy="357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C6BC09F2-F397-1DBC-23E1-4CBECA60169A}"/>
              </a:ext>
            </a:extLst>
          </p:cNvPr>
          <p:cNvSpPr/>
          <p:nvPr/>
        </p:nvSpPr>
        <p:spPr>
          <a:xfrm>
            <a:off x="8706206" y="2986604"/>
            <a:ext cx="359228" cy="357024"/>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D443524-AF31-3A93-A2A3-8B6AB6C2BF06}"/>
              </a:ext>
            </a:extLst>
          </p:cNvPr>
          <p:cNvSpPr/>
          <p:nvPr/>
        </p:nvSpPr>
        <p:spPr>
          <a:xfrm>
            <a:off x="9200146" y="3193976"/>
            <a:ext cx="359228" cy="357024"/>
          </a:xfrm>
          <a:prstGeom prst="ellipse">
            <a:avLst/>
          </a:prstGeom>
          <a:solidFill>
            <a:srgbClr val="4FFF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1E1356A1-20A0-2489-E0A5-3BBC4F6CAC01}"/>
              </a:ext>
            </a:extLst>
          </p:cNvPr>
          <p:cNvSpPr/>
          <p:nvPr/>
        </p:nvSpPr>
        <p:spPr>
          <a:xfrm>
            <a:off x="7368718" y="2606171"/>
            <a:ext cx="2403022" cy="1770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3" name="Straight Arrow Connector 42">
            <a:extLst>
              <a:ext uri="{FF2B5EF4-FFF2-40B4-BE49-F238E27FC236}">
                <a16:creationId xmlns:a16="http://schemas.microsoft.com/office/drawing/2014/main" id="{7FCB4C1B-D665-7710-9951-41E35531CDEE}"/>
              </a:ext>
            </a:extLst>
          </p:cNvPr>
          <p:cNvCxnSpPr>
            <a:cxnSpLocks/>
          </p:cNvCxnSpPr>
          <p:nvPr/>
        </p:nvCxnSpPr>
        <p:spPr>
          <a:xfrm>
            <a:off x="5462294" y="3220087"/>
            <a:ext cx="19251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D9F527F9-7546-398E-BBB2-C2617827028D}"/>
              </a:ext>
            </a:extLst>
          </p:cNvPr>
          <p:cNvSpPr txBox="1"/>
          <p:nvPr/>
        </p:nvSpPr>
        <p:spPr>
          <a:xfrm>
            <a:off x="5650550" y="2811254"/>
            <a:ext cx="1669694" cy="369332"/>
          </a:xfrm>
          <a:prstGeom prst="rect">
            <a:avLst/>
          </a:prstGeom>
          <a:noFill/>
        </p:spPr>
        <p:txBody>
          <a:bodyPr wrap="square" rtlCol="0">
            <a:spAutoFit/>
          </a:bodyPr>
          <a:lstStyle/>
          <a:p>
            <a:r>
              <a:rPr lang="en-IN"/>
              <a:t>Labelling 1</a:t>
            </a:r>
          </a:p>
        </p:txBody>
      </p:sp>
      <p:cxnSp>
        <p:nvCxnSpPr>
          <p:cNvPr id="66" name="Straight Arrow Connector 65">
            <a:extLst>
              <a:ext uri="{FF2B5EF4-FFF2-40B4-BE49-F238E27FC236}">
                <a16:creationId xmlns:a16="http://schemas.microsoft.com/office/drawing/2014/main" id="{EF8EE88A-7BBC-26DA-B574-C4EE26E5F99A}"/>
              </a:ext>
            </a:extLst>
          </p:cNvPr>
          <p:cNvCxnSpPr>
            <a:cxnSpLocks/>
          </p:cNvCxnSpPr>
          <p:nvPr/>
        </p:nvCxnSpPr>
        <p:spPr>
          <a:xfrm flipH="1" flipV="1">
            <a:off x="5554321" y="3821844"/>
            <a:ext cx="1832533" cy="61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5" name="Rectangle: Rounded Corners 74">
            <a:extLst>
              <a:ext uri="{FF2B5EF4-FFF2-40B4-BE49-F238E27FC236}">
                <a16:creationId xmlns:a16="http://schemas.microsoft.com/office/drawing/2014/main" id="{C7D9C451-3DE8-4469-B018-DDB03A489BAD}"/>
              </a:ext>
            </a:extLst>
          </p:cNvPr>
          <p:cNvSpPr/>
          <p:nvPr/>
        </p:nvSpPr>
        <p:spPr>
          <a:xfrm>
            <a:off x="4035897" y="2866858"/>
            <a:ext cx="1501686" cy="1212011"/>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8B8C0AF8-FCCE-C395-CBBC-AEF89BD93979}"/>
              </a:ext>
            </a:extLst>
          </p:cNvPr>
          <p:cNvSpPr txBox="1"/>
          <p:nvPr/>
        </p:nvSpPr>
        <p:spPr>
          <a:xfrm>
            <a:off x="4231226" y="3219344"/>
            <a:ext cx="1063194" cy="461665"/>
          </a:xfrm>
          <a:prstGeom prst="rect">
            <a:avLst/>
          </a:prstGeom>
          <a:noFill/>
        </p:spPr>
        <p:txBody>
          <a:bodyPr wrap="square" rtlCol="0">
            <a:spAutoFit/>
          </a:bodyPr>
          <a:lstStyle/>
          <a:p>
            <a:r>
              <a:rPr lang="en-IN" sz="2400" b="1"/>
              <a:t>Model</a:t>
            </a:r>
          </a:p>
        </p:txBody>
      </p:sp>
      <p:cxnSp>
        <p:nvCxnSpPr>
          <p:cNvPr id="89" name="Straight Arrow Connector 88">
            <a:extLst>
              <a:ext uri="{FF2B5EF4-FFF2-40B4-BE49-F238E27FC236}">
                <a16:creationId xmlns:a16="http://schemas.microsoft.com/office/drawing/2014/main" id="{D20F8494-E687-8BBF-1F43-00FD67E80663}"/>
              </a:ext>
            </a:extLst>
          </p:cNvPr>
          <p:cNvCxnSpPr>
            <a:cxnSpLocks/>
          </p:cNvCxnSpPr>
          <p:nvPr/>
        </p:nvCxnSpPr>
        <p:spPr>
          <a:xfrm>
            <a:off x="2838632" y="3423816"/>
            <a:ext cx="1188579" cy="67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 name="TextBox 92">
            <a:extLst>
              <a:ext uri="{FF2B5EF4-FFF2-40B4-BE49-F238E27FC236}">
                <a16:creationId xmlns:a16="http://schemas.microsoft.com/office/drawing/2014/main" id="{D3DEBB12-1E1B-A08B-8650-F46A15204F27}"/>
              </a:ext>
            </a:extLst>
          </p:cNvPr>
          <p:cNvSpPr txBox="1"/>
          <p:nvPr/>
        </p:nvSpPr>
        <p:spPr>
          <a:xfrm>
            <a:off x="2855496" y="3061279"/>
            <a:ext cx="1123241" cy="369332"/>
          </a:xfrm>
          <a:prstGeom prst="rect">
            <a:avLst/>
          </a:prstGeom>
          <a:noFill/>
        </p:spPr>
        <p:txBody>
          <a:bodyPr wrap="square" rtlCol="0">
            <a:spAutoFit/>
          </a:bodyPr>
          <a:lstStyle/>
          <a:p>
            <a:r>
              <a:rPr lang="en-IN"/>
              <a:t>training 1</a:t>
            </a:r>
          </a:p>
        </p:txBody>
      </p:sp>
      <p:sp>
        <p:nvSpPr>
          <p:cNvPr id="94" name="TextBox 93">
            <a:extLst>
              <a:ext uri="{FF2B5EF4-FFF2-40B4-BE49-F238E27FC236}">
                <a16:creationId xmlns:a16="http://schemas.microsoft.com/office/drawing/2014/main" id="{F009459C-44F6-73EC-9C33-70ED4CAA558B}"/>
              </a:ext>
            </a:extLst>
          </p:cNvPr>
          <p:cNvSpPr txBox="1"/>
          <p:nvPr/>
        </p:nvSpPr>
        <p:spPr>
          <a:xfrm>
            <a:off x="5760703" y="3473053"/>
            <a:ext cx="1669694" cy="369332"/>
          </a:xfrm>
          <a:prstGeom prst="rect">
            <a:avLst/>
          </a:prstGeom>
          <a:noFill/>
        </p:spPr>
        <p:txBody>
          <a:bodyPr wrap="square" rtlCol="0">
            <a:spAutoFit/>
          </a:bodyPr>
          <a:lstStyle/>
          <a:p>
            <a:r>
              <a:rPr lang="en-IN"/>
              <a:t>training 2</a:t>
            </a:r>
          </a:p>
        </p:txBody>
      </p:sp>
      <p:sp>
        <p:nvSpPr>
          <p:cNvPr id="95" name="Oval 94">
            <a:extLst>
              <a:ext uri="{FF2B5EF4-FFF2-40B4-BE49-F238E27FC236}">
                <a16:creationId xmlns:a16="http://schemas.microsoft.com/office/drawing/2014/main" id="{73456EBA-677A-0D78-D1A4-48C1004B3015}"/>
              </a:ext>
            </a:extLst>
          </p:cNvPr>
          <p:cNvSpPr/>
          <p:nvPr/>
        </p:nvSpPr>
        <p:spPr>
          <a:xfrm>
            <a:off x="4748678" y="5650006"/>
            <a:ext cx="359228" cy="357024"/>
          </a:xfrm>
          <a:prstGeom prst="ellipse">
            <a:avLst/>
          </a:prstGeom>
          <a:solidFill>
            <a:srgbClr val="FF47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A66C456F-FD25-C31A-D855-113403CEF643}"/>
              </a:ext>
            </a:extLst>
          </p:cNvPr>
          <p:cNvSpPr/>
          <p:nvPr/>
        </p:nvSpPr>
        <p:spPr>
          <a:xfrm>
            <a:off x="4302465" y="5570313"/>
            <a:ext cx="359228" cy="35702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FB0A031D-4016-49B9-01CF-1A503C0E7C59}"/>
              </a:ext>
            </a:extLst>
          </p:cNvPr>
          <p:cNvSpPr/>
          <p:nvPr/>
        </p:nvSpPr>
        <p:spPr>
          <a:xfrm>
            <a:off x="4311989" y="6055684"/>
            <a:ext cx="359228" cy="357024"/>
          </a:xfrm>
          <a:prstGeom prst="ellipse">
            <a:avLst/>
          </a:prstGeom>
          <a:solidFill>
            <a:srgbClr val="FF47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a:extLst>
              <a:ext uri="{FF2B5EF4-FFF2-40B4-BE49-F238E27FC236}">
                <a16:creationId xmlns:a16="http://schemas.microsoft.com/office/drawing/2014/main" id="{FE16C236-3A21-6E85-5F0D-C15DDCCBF475}"/>
              </a:ext>
            </a:extLst>
          </p:cNvPr>
          <p:cNvSpPr/>
          <p:nvPr/>
        </p:nvSpPr>
        <p:spPr>
          <a:xfrm>
            <a:off x="4748678" y="4891090"/>
            <a:ext cx="359228" cy="357024"/>
          </a:xfrm>
          <a:prstGeom prst="ellipse">
            <a:avLst/>
          </a:prstGeom>
          <a:solidFill>
            <a:srgbClr val="4FFF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a:extLst>
              <a:ext uri="{FF2B5EF4-FFF2-40B4-BE49-F238E27FC236}">
                <a16:creationId xmlns:a16="http://schemas.microsoft.com/office/drawing/2014/main" id="{11A6BA0C-305F-469E-3BBB-5F7B1670A8C3}"/>
              </a:ext>
            </a:extLst>
          </p:cNvPr>
          <p:cNvSpPr/>
          <p:nvPr/>
        </p:nvSpPr>
        <p:spPr>
          <a:xfrm>
            <a:off x="5195093" y="5126306"/>
            <a:ext cx="359228" cy="357024"/>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Oval 99">
            <a:extLst>
              <a:ext uri="{FF2B5EF4-FFF2-40B4-BE49-F238E27FC236}">
                <a16:creationId xmlns:a16="http://schemas.microsoft.com/office/drawing/2014/main" id="{BC149A0D-EF53-2157-F0FE-730599B15C81}"/>
              </a:ext>
            </a:extLst>
          </p:cNvPr>
          <p:cNvSpPr/>
          <p:nvPr/>
        </p:nvSpPr>
        <p:spPr>
          <a:xfrm>
            <a:off x="5689033" y="5333678"/>
            <a:ext cx="359228" cy="357024"/>
          </a:xfrm>
          <a:prstGeom prst="ellipse">
            <a:avLst/>
          </a:prstGeom>
          <a:solidFill>
            <a:srgbClr val="4FFF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100">
            <a:extLst>
              <a:ext uri="{FF2B5EF4-FFF2-40B4-BE49-F238E27FC236}">
                <a16:creationId xmlns:a16="http://schemas.microsoft.com/office/drawing/2014/main" id="{8C235BB8-FF48-74A0-8094-056878A9A865}"/>
              </a:ext>
            </a:extLst>
          </p:cNvPr>
          <p:cNvSpPr/>
          <p:nvPr/>
        </p:nvSpPr>
        <p:spPr>
          <a:xfrm>
            <a:off x="3857605" y="4745873"/>
            <a:ext cx="2403022" cy="1770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3" name="Straight Arrow Connector 102">
            <a:extLst>
              <a:ext uri="{FF2B5EF4-FFF2-40B4-BE49-F238E27FC236}">
                <a16:creationId xmlns:a16="http://schemas.microsoft.com/office/drawing/2014/main" id="{499504C4-217D-6EDE-8170-8E035C960A63}"/>
              </a:ext>
            </a:extLst>
          </p:cNvPr>
          <p:cNvCxnSpPr>
            <a:cxnSpLocks/>
            <a:stCxn id="75" idx="2"/>
          </p:cNvCxnSpPr>
          <p:nvPr/>
        </p:nvCxnSpPr>
        <p:spPr>
          <a:xfrm>
            <a:off x="4786740" y="4078869"/>
            <a:ext cx="0" cy="667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C139F80-FBBD-A8BA-D49D-DFD83DAFF331}"/>
              </a:ext>
            </a:extLst>
          </p:cNvPr>
          <p:cNvSpPr txBox="1"/>
          <p:nvPr/>
        </p:nvSpPr>
        <p:spPr>
          <a:xfrm>
            <a:off x="4733318" y="4225861"/>
            <a:ext cx="1669694" cy="369332"/>
          </a:xfrm>
          <a:prstGeom prst="rect">
            <a:avLst/>
          </a:prstGeom>
          <a:noFill/>
        </p:spPr>
        <p:txBody>
          <a:bodyPr wrap="square" rtlCol="0">
            <a:spAutoFit/>
          </a:bodyPr>
          <a:lstStyle/>
          <a:p>
            <a:r>
              <a:rPr lang="en-IN"/>
              <a:t>Labelling 2</a:t>
            </a:r>
          </a:p>
        </p:txBody>
      </p:sp>
    </p:spTree>
    <p:extLst>
      <p:ext uri="{BB962C8B-B14F-4D97-AF65-F5344CB8AC3E}">
        <p14:creationId xmlns:p14="http://schemas.microsoft.com/office/powerpoint/2010/main" val="117119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1301733"/>
          </a:xfrm>
        </p:spPr>
        <p:txBody>
          <a:bodyPr vert="horz" lIns="91440" tIns="45720" rIns="91440" bIns="45720" rtlCol="0">
            <a:noAutofit/>
          </a:bodyPr>
          <a:lstStyle/>
          <a:p>
            <a:pPr marL="0" indent="0">
              <a:lnSpc>
                <a:spcPct val="100000"/>
              </a:lnSpc>
              <a:buNone/>
            </a:pPr>
            <a:r>
              <a:rPr lang="en-US">
                <a:solidFill>
                  <a:srgbClr val="5583D1"/>
                </a:solidFill>
              </a:rPr>
              <a:t>Self Training</a:t>
            </a:r>
            <a:endParaRPr lang="en-US">
              <a:solidFill>
                <a:srgbClr val="242424"/>
              </a:solidFill>
            </a:endParaRPr>
          </a:p>
          <a:p>
            <a:pPr marL="0" indent="0">
              <a:lnSpc>
                <a:spcPct val="100000"/>
              </a:lnSpc>
              <a:buNone/>
            </a:pPr>
            <a:r>
              <a:rPr lang="en-US" sz="2400">
                <a:solidFill>
                  <a:schemeClr val="tx1">
                    <a:lumMod val="95000"/>
                    <a:lumOff val="5000"/>
                  </a:schemeClr>
                </a:solidFill>
              </a:rPr>
              <a:t>Self-Training Algorithm</a:t>
            </a:r>
          </a:p>
          <a:p>
            <a:pPr marL="1714500" lvl="6" indent="-342900" algn="just">
              <a:lnSpc>
                <a:spcPct val="100000"/>
              </a:lnSpc>
              <a:buFont typeface="+mj-lt"/>
              <a:buAutoNum type="arabicPeriod"/>
            </a:pPr>
            <a:r>
              <a:rPr lang="en-US" sz="2100">
                <a:solidFill>
                  <a:srgbClr val="242424"/>
                </a:solidFill>
                <a:cs typeface="Calibri" panose="020F0502020204030204" pitchFamily="34" charset="0"/>
              </a:rPr>
              <a:t>Initial Training </a:t>
            </a:r>
          </a:p>
          <a:p>
            <a:pPr marL="2171700" lvl="8" indent="-342900" algn="just">
              <a:lnSpc>
                <a:spcPct val="100000"/>
              </a:lnSpc>
            </a:pPr>
            <a:r>
              <a:rPr lang="en-US" sz="2100">
                <a:solidFill>
                  <a:srgbClr val="242424"/>
                </a:solidFill>
                <a:cs typeface="Calibri" panose="020F0502020204030204" pitchFamily="34" charset="0"/>
              </a:rPr>
              <a:t>Train model on labeled data</a:t>
            </a:r>
          </a:p>
          <a:p>
            <a:pPr marL="1714500" lvl="6" indent="-342900" algn="just">
              <a:lnSpc>
                <a:spcPct val="100000"/>
              </a:lnSpc>
              <a:buFont typeface="+mj-lt"/>
              <a:buAutoNum type="arabicPeriod"/>
            </a:pPr>
            <a:r>
              <a:rPr lang="en-US" sz="2100">
                <a:solidFill>
                  <a:srgbClr val="242424"/>
                </a:solidFill>
                <a:cs typeface="Calibri" panose="020F0502020204030204" pitchFamily="34" charset="0"/>
              </a:rPr>
              <a:t>Prediction on Unlabeled Data</a:t>
            </a:r>
          </a:p>
          <a:p>
            <a:pPr marL="2171700" lvl="8" indent="-342900" algn="just">
              <a:lnSpc>
                <a:spcPct val="100000"/>
              </a:lnSpc>
            </a:pPr>
            <a:r>
              <a:rPr lang="en-US" sz="2100">
                <a:solidFill>
                  <a:srgbClr val="242424"/>
                </a:solidFill>
                <a:cs typeface="Calibri" panose="020F0502020204030204" pitchFamily="34" charset="0"/>
              </a:rPr>
              <a:t>Model predicts labels for unlabeled data</a:t>
            </a:r>
          </a:p>
          <a:p>
            <a:pPr marL="1714500" lvl="6" indent="-342900" algn="just">
              <a:lnSpc>
                <a:spcPct val="100000"/>
              </a:lnSpc>
              <a:buFont typeface="+mj-lt"/>
              <a:buAutoNum type="arabicPeriod"/>
            </a:pPr>
            <a:r>
              <a:rPr lang="en-US" sz="2100">
                <a:solidFill>
                  <a:srgbClr val="242424"/>
                </a:solidFill>
                <a:cs typeface="Calibri" panose="020F0502020204030204" pitchFamily="34" charset="0"/>
              </a:rPr>
              <a:t>Confidence Filtering</a:t>
            </a:r>
          </a:p>
          <a:p>
            <a:pPr marL="2171700" lvl="8" indent="-342900" algn="just">
              <a:lnSpc>
                <a:spcPct val="100000"/>
              </a:lnSpc>
            </a:pPr>
            <a:r>
              <a:rPr lang="en-US" sz="2100">
                <a:solidFill>
                  <a:srgbClr val="242424"/>
                </a:solidFill>
                <a:cs typeface="Calibri" panose="020F0502020204030204" pitchFamily="34" charset="0"/>
              </a:rPr>
              <a:t>Select most confident predictions</a:t>
            </a:r>
          </a:p>
          <a:p>
            <a:pPr marL="1714500" lvl="6" indent="-342900" algn="just">
              <a:lnSpc>
                <a:spcPct val="100000"/>
              </a:lnSpc>
              <a:buFont typeface="+mj-lt"/>
              <a:buAutoNum type="arabicPeriod"/>
            </a:pPr>
            <a:r>
              <a:rPr lang="en-US" sz="2100">
                <a:solidFill>
                  <a:srgbClr val="242424"/>
                </a:solidFill>
                <a:cs typeface="Calibri" panose="020F0502020204030204" pitchFamily="34" charset="0"/>
              </a:rPr>
              <a:t>Expand Labeled Data</a:t>
            </a:r>
          </a:p>
          <a:p>
            <a:pPr marL="2171700" lvl="8" indent="-342900" algn="just">
              <a:lnSpc>
                <a:spcPct val="100000"/>
              </a:lnSpc>
            </a:pPr>
            <a:r>
              <a:rPr lang="en-US" sz="2100">
                <a:solidFill>
                  <a:srgbClr val="242424"/>
                </a:solidFill>
                <a:cs typeface="Calibri" panose="020F0502020204030204" pitchFamily="34" charset="0"/>
              </a:rPr>
              <a:t>Add confident predictions to labeled dataset</a:t>
            </a:r>
          </a:p>
          <a:p>
            <a:pPr marL="1714500" lvl="6" indent="-342900" algn="just">
              <a:lnSpc>
                <a:spcPct val="100000"/>
              </a:lnSpc>
              <a:buFont typeface="+mj-lt"/>
              <a:buAutoNum type="arabicPeriod"/>
            </a:pPr>
            <a:r>
              <a:rPr lang="en-US" sz="2100">
                <a:solidFill>
                  <a:srgbClr val="242424"/>
                </a:solidFill>
                <a:cs typeface="Calibri" panose="020F0502020204030204" pitchFamily="34" charset="0"/>
              </a:rPr>
              <a:t>Iterative Retraining</a:t>
            </a:r>
          </a:p>
          <a:p>
            <a:pPr marL="2171700" lvl="8" indent="-342900" algn="just">
              <a:lnSpc>
                <a:spcPct val="100000"/>
              </a:lnSpc>
            </a:pPr>
            <a:r>
              <a:rPr lang="en-US" sz="2100">
                <a:solidFill>
                  <a:srgbClr val="242424"/>
                </a:solidFill>
                <a:cs typeface="Calibri" panose="020F0502020204030204" pitchFamily="34" charset="0"/>
              </a:rPr>
              <a:t>Retrain model with expanded labeled data</a:t>
            </a:r>
          </a:p>
          <a:p>
            <a:pPr marL="1714500" lvl="6" indent="-342900" algn="just">
              <a:lnSpc>
                <a:spcPct val="100000"/>
              </a:lnSpc>
              <a:buFont typeface="+mj-lt"/>
              <a:buAutoNum type="arabicPeriod"/>
            </a:pPr>
            <a:r>
              <a:rPr lang="en-US" sz="2100">
                <a:solidFill>
                  <a:srgbClr val="242424"/>
                </a:solidFill>
                <a:cs typeface="Calibri" panose="020F0502020204030204" pitchFamily="34" charset="0"/>
              </a:rPr>
              <a:t>Repeat process</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442100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10981372" cy="950830"/>
          </a:xfrm>
        </p:spPr>
        <p:txBody>
          <a:bodyPr vert="horz" lIns="91440" tIns="45720" rIns="91440" bIns="45720" rtlCol="0">
            <a:noAutofit/>
          </a:bodyPr>
          <a:lstStyle/>
          <a:p>
            <a:pPr marL="0" indent="0">
              <a:lnSpc>
                <a:spcPct val="100000"/>
              </a:lnSpc>
              <a:buNone/>
            </a:pPr>
            <a:r>
              <a:rPr lang="en-US">
                <a:solidFill>
                  <a:srgbClr val="5583D1"/>
                </a:solidFill>
              </a:rPr>
              <a:t>Introduction to Clustering Algorithms</a:t>
            </a:r>
          </a:p>
          <a:p>
            <a:pPr marL="0" indent="0">
              <a:lnSpc>
                <a:spcPct val="100000"/>
              </a:lnSpc>
              <a:buNone/>
            </a:pPr>
            <a:r>
              <a:rPr lang="en-US" sz="2400">
                <a:solidFill>
                  <a:srgbClr val="242424"/>
                </a:solidFill>
                <a:cs typeface="Calibri" panose="020F0502020204030204" pitchFamily="34" charset="0"/>
              </a:rPr>
              <a:t>Types of Clustering</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32" name="Group 31">
            <a:extLst>
              <a:ext uri="{FF2B5EF4-FFF2-40B4-BE49-F238E27FC236}">
                <a16:creationId xmlns:a16="http://schemas.microsoft.com/office/drawing/2014/main" id="{47E877CF-18C7-643D-5AC3-32230FC475D6}"/>
              </a:ext>
            </a:extLst>
          </p:cNvPr>
          <p:cNvGrpSpPr/>
          <p:nvPr/>
        </p:nvGrpSpPr>
        <p:grpSpPr>
          <a:xfrm>
            <a:off x="1330334" y="2558995"/>
            <a:ext cx="9531332" cy="3432921"/>
            <a:chOff x="1024640" y="2393895"/>
            <a:chExt cx="9531332" cy="3432921"/>
          </a:xfrm>
        </p:grpSpPr>
        <p:pic>
          <p:nvPicPr>
            <p:cNvPr id="25" name="Picture 24">
              <a:extLst>
                <a:ext uri="{FF2B5EF4-FFF2-40B4-BE49-F238E27FC236}">
                  <a16:creationId xmlns:a16="http://schemas.microsoft.com/office/drawing/2014/main" id="{698C1534-C7ED-6521-863D-D27CDC7CDFE8}"/>
                </a:ext>
              </a:extLst>
            </p:cNvPr>
            <p:cNvPicPr>
              <a:picLocks noChangeAspect="1"/>
            </p:cNvPicPr>
            <p:nvPr/>
          </p:nvPicPr>
          <p:blipFill>
            <a:blip r:embed="rId3"/>
            <a:stretch>
              <a:fillRect/>
            </a:stretch>
          </p:blipFill>
          <p:spPr>
            <a:xfrm>
              <a:off x="2667853" y="2393895"/>
              <a:ext cx="6685162" cy="3432921"/>
            </a:xfrm>
            <a:prstGeom prst="rect">
              <a:avLst/>
            </a:prstGeom>
          </p:spPr>
        </p:pic>
        <p:sp>
          <p:nvSpPr>
            <p:cNvPr id="26" name="Arrow: Curved Down 25">
              <a:extLst>
                <a:ext uri="{FF2B5EF4-FFF2-40B4-BE49-F238E27FC236}">
                  <a16:creationId xmlns:a16="http://schemas.microsoft.com/office/drawing/2014/main" id="{2512586A-CA72-1939-884F-0BC71E3B2E84}"/>
                </a:ext>
              </a:extLst>
            </p:cNvPr>
            <p:cNvSpPr/>
            <p:nvPr/>
          </p:nvSpPr>
          <p:spPr>
            <a:xfrm flipH="1">
              <a:off x="2783958" y="3429000"/>
              <a:ext cx="828775" cy="51308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Rectangle: Rounded Corners 26">
              <a:extLst>
                <a:ext uri="{FF2B5EF4-FFF2-40B4-BE49-F238E27FC236}">
                  <a16:creationId xmlns:a16="http://schemas.microsoft.com/office/drawing/2014/main" id="{691BA23B-8943-3471-0DCE-3CD588D92D13}"/>
                </a:ext>
              </a:extLst>
            </p:cNvPr>
            <p:cNvSpPr/>
            <p:nvPr/>
          </p:nvSpPr>
          <p:spPr>
            <a:xfrm>
              <a:off x="1024640" y="3942080"/>
              <a:ext cx="2173705" cy="577513"/>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Example: K-Means Clustering </a:t>
              </a:r>
            </a:p>
          </p:txBody>
        </p:sp>
        <p:sp>
          <p:nvSpPr>
            <p:cNvPr id="28" name="Rectangle: Rounded Corners 27">
              <a:extLst>
                <a:ext uri="{FF2B5EF4-FFF2-40B4-BE49-F238E27FC236}">
                  <a16:creationId xmlns:a16="http://schemas.microsoft.com/office/drawing/2014/main" id="{6EB79BF5-47AD-5178-9E3F-C4787FA4BA12}"/>
                </a:ext>
              </a:extLst>
            </p:cNvPr>
            <p:cNvSpPr/>
            <p:nvPr/>
          </p:nvSpPr>
          <p:spPr>
            <a:xfrm>
              <a:off x="8382267" y="3937635"/>
              <a:ext cx="2173705" cy="577513"/>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Example: GMM Clustering </a:t>
              </a:r>
            </a:p>
          </p:txBody>
        </p:sp>
        <p:sp>
          <p:nvSpPr>
            <p:cNvPr id="30" name="Arrow: Curved Down 29">
              <a:extLst>
                <a:ext uri="{FF2B5EF4-FFF2-40B4-BE49-F238E27FC236}">
                  <a16:creationId xmlns:a16="http://schemas.microsoft.com/office/drawing/2014/main" id="{76D2CFBB-D1D1-94E0-C432-4EF8D75C2CBA}"/>
                </a:ext>
              </a:extLst>
            </p:cNvPr>
            <p:cNvSpPr/>
            <p:nvPr/>
          </p:nvSpPr>
          <p:spPr>
            <a:xfrm>
              <a:off x="7818972" y="3424555"/>
              <a:ext cx="977682" cy="51308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405867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0871" cy="2663218"/>
          </a:xfrm>
        </p:spPr>
        <p:txBody>
          <a:bodyPr vert="horz" lIns="91440" tIns="45720" rIns="91440" bIns="45720" rtlCol="0">
            <a:noAutofit/>
          </a:bodyPr>
          <a:lstStyle/>
          <a:p>
            <a:pPr marL="0" indent="0">
              <a:lnSpc>
                <a:spcPct val="100000"/>
              </a:lnSpc>
              <a:buNone/>
            </a:pPr>
            <a:r>
              <a:rPr lang="en-US">
                <a:solidFill>
                  <a:srgbClr val="5583D1"/>
                </a:solidFill>
              </a:rPr>
              <a:t>Self Training</a:t>
            </a:r>
            <a:endParaRPr lang="en-US">
              <a:solidFill>
                <a:srgbClr val="242424"/>
              </a:solidFill>
            </a:endParaRPr>
          </a:p>
          <a:p>
            <a:pPr marL="0" indent="0">
              <a:lnSpc>
                <a:spcPct val="100000"/>
              </a:lnSpc>
              <a:buNone/>
            </a:pPr>
            <a:r>
              <a:rPr lang="en-US" sz="2400">
                <a:solidFill>
                  <a:srgbClr val="242424"/>
                </a:solidFill>
                <a:cs typeface="Calibri" panose="020F0502020204030204" pitchFamily="34" charset="0"/>
              </a:rPr>
              <a:t>Self-training with confidence threshold</a:t>
            </a:r>
          </a:p>
          <a:p>
            <a:pPr marL="698500" lvl="3" indent="-241300" algn="just">
              <a:lnSpc>
                <a:spcPct val="150000"/>
              </a:lnSpc>
            </a:pPr>
            <a:r>
              <a:rPr lang="en-US" sz="2400">
                <a:solidFill>
                  <a:srgbClr val="242424"/>
                </a:solidFill>
                <a:cs typeface="Calibri" panose="020F0502020204030204" pitchFamily="34" charset="0"/>
              </a:rPr>
              <a:t>Semi-supervised learning utilizes both labeled and unlabeled data.</a:t>
            </a:r>
          </a:p>
          <a:p>
            <a:pPr marL="698500" lvl="3" indent="-241300" algn="just">
              <a:lnSpc>
                <a:spcPct val="150000"/>
              </a:lnSpc>
            </a:pPr>
            <a:r>
              <a:rPr lang="en-US" sz="2400">
                <a:solidFill>
                  <a:srgbClr val="242424"/>
                </a:solidFill>
                <a:cs typeface="Calibri" panose="020F0502020204030204" pitchFamily="34" charset="0"/>
              </a:rPr>
              <a:t>Self-training with confidence threshold enhances basic self-training.</a:t>
            </a:r>
          </a:p>
          <a:p>
            <a:pPr marL="698500" lvl="3" indent="-241300" algn="just">
              <a:lnSpc>
                <a:spcPct val="150000"/>
              </a:lnSpc>
            </a:pPr>
            <a:r>
              <a:rPr lang="en-US" sz="2400">
                <a:solidFill>
                  <a:srgbClr val="242424"/>
                </a:solidFill>
                <a:cs typeface="Calibri" panose="020F0502020204030204" pitchFamily="34" charset="0"/>
              </a:rPr>
              <a:t>It ensures </a:t>
            </a:r>
            <a:r>
              <a:rPr lang="en-US" sz="2200">
                <a:solidFill>
                  <a:srgbClr val="242424"/>
                </a:solidFill>
                <a:cs typeface="Calibri" panose="020F0502020204030204" pitchFamily="34" charset="0"/>
              </a:rPr>
              <a:t>the reliability of predictions added to the labeled dataset.</a:t>
            </a:r>
            <a:endParaRPr lang="en-US">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17014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272385" cy="1301733"/>
          </a:xfrm>
        </p:spPr>
        <p:txBody>
          <a:bodyPr vert="horz" lIns="91440" tIns="45720" rIns="91440" bIns="45720" rtlCol="0">
            <a:noAutofit/>
          </a:bodyPr>
          <a:lstStyle/>
          <a:p>
            <a:pPr marL="0" indent="0">
              <a:lnSpc>
                <a:spcPct val="100000"/>
              </a:lnSpc>
              <a:buNone/>
            </a:pPr>
            <a:r>
              <a:rPr lang="en-US">
                <a:solidFill>
                  <a:srgbClr val="5583D1"/>
                </a:solidFill>
              </a:rPr>
              <a:t>Self Training</a:t>
            </a:r>
            <a:endParaRPr lang="en-US">
              <a:solidFill>
                <a:srgbClr val="242424"/>
              </a:solidFill>
            </a:endParaRPr>
          </a:p>
          <a:p>
            <a:pPr marL="0" indent="0">
              <a:lnSpc>
                <a:spcPct val="100000"/>
              </a:lnSpc>
              <a:buNone/>
            </a:pPr>
            <a:r>
              <a:rPr lang="en-US" sz="2400">
                <a:solidFill>
                  <a:srgbClr val="242424"/>
                </a:solidFill>
              </a:rPr>
              <a:t>Self-training with confidence threshold</a:t>
            </a:r>
          </a:p>
          <a:p>
            <a:pPr marL="0" indent="0">
              <a:lnSpc>
                <a:spcPct val="100000"/>
              </a:lnSpc>
              <a:buNone/>
            </a:pPr>
            <a:endParaRPr lang="en-US">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Rectangle 4">
            <a:extLst>
              <a:ext uri="{FF2B5EF4-FFF2-40B4-BE49-F238E27FC236}">
                <a16:creationId xmlns:a16="http://schemas.microsoft.com/office/drawing/2014/main" id="{1F7B494F-85FA-E9E0-86C9-B17814C2C27C}"/>
              </a:ext>
            </a:extLst>
          </p:cNvPr>
          <p:cNvSpPr/>
          <p:nvPr/>
        </p:nvSpPr>
        <p:spPr>
          <a:xfrm>
            <a:off x="794657" y="2474077"/>
            <a:ext cx="1295400" cy="874849"/>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Initial Training</a:t>
            </a:r>
          </a:p>
        </p:txBody>
      </p:sp>
      <p:sp>
        <p:nvSpPr>
          <p:cNvPr id="6" name="Rectangle 5">
            <a:extLst>
              <a:ext uri="{FF2B5EF4-FFF2-40B4-BE49-F238E27FC236}">
                <a16:creationId xmlns:a16="http://schemas.microsoft.com/office/drawing/2014/main" id="{BADEFA15-E371-6163-DA9A-6E464FF9EEC6}"/>
              </a:ext>
            </a:extLst>
          </p:cNvPr>
          <p:cNvSpPr/>
          <p:nvPr/>
        </p:nvSpPr>
        <p:spPr>
          <a:xfrm>
            <a:off x="794657" y="3680881"/>
            <a:ext cx="1295400" cy="874849"/>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Unlabeled data</a:t>
            </a:r>
          </a:p>
          <a:p>
            <a:pPr algn="ctr"/>
            <a:r>
              <a:rPr lang="en-IN">
                <a:solidFill>
                  <a:schemeClr val="tx1"/>
                </a:solidFill>
              </a:rPr>
              <a:t>(Du)</a:t>
            </a:r>
          </a:p>
        </p:txBody>
      </p:sp>
      <p:sp>
        <p:nvSpPr>
          <p:cNvPr id="7" name="Rectangle 6">
            <a:extLst>
              <a:ext uri="{FF2B5EF4-FFF2-40B4-BE49-F238E27FC236}">
                <a16:creationId xmlns:a16="http://schemas.microsoft.com/office/drawing/2014/main" id="{24A1574E-36C8-9983-4775-95A4A1957FF9}"/>
              </a:ext>
            </a:extLst>
          </p:cNvPr>
          <p:cNvSpPr/>
          <p:nvPr/>
        </p:nvSpPr>
        <p:spPr>
          <a:xfrm>
            <a:off x="794657" y="4887684"/>
            <a:ext cx="1295400" cy="92374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Labeled data</a:t>
            </a:r>
          </a:p>
          <a:p>
            <a:pPr algn="ctr"/>
            <a:r>
              <a:rPr lang="en-IN">
                <a:solidFill>
                  <a:schemeClr val="tx1"/>
                </a:solidFill>
              </a:rPr>
              <a:t>(Dl)</a:t>
            </a:r>
          </a:p>
        </p:txBody>
      </p:sp>
      <p:sp>
        <p:nvSpPr>
          <p:cNvPr id="8" name="Rectangle 7">
            <a:extLst>
              <a:ext uri="{FF2B5EF4-FFF2-40B4-BE49-F238E27FC236}">
                <a16:creationId xmlns:a16="http://schemas.microsoft.com/office/drawing/2014/main" id="{4CE82802-2907-D5AE-B09F-4F93936AEBCD}"/>
              </a:ext>
            </a:extLst>
          </p:cNvPr>
          <p:cNvSpPr/>
          <p:nvPr/>
        </p:nvSpPr>
        <p:spPr>
          <a:xfrm>
            <a:off x="2400527" y="2362473"/>
            <a:ext cx="1687287" cy="110231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Retrained Model</a:t>
            </a:r>
          </a:p>
          <a:p>
            <a:pPr algn="ctr"/>
            <a:r>
              <a:rPr lang="en-IN">
                <a:solidFill>
                  <a:schemeClr val="tx1"/>
                </a:solidFill>
              </a:rPr>
              <a:t>(Predict labels</a:t>
            </a:r>
            <a:r>
              <a:rPr lang="en-IN"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lang="en-IN">
              <a:solidFill>
                <a:schemeClr val="tx1"/>
              </a:solidFill>
            </a:endParaRPr>
          </a:p>
        </p:txBody>
      </p:sp>
      <p:sp>
        <p:nvSpPr>
          <p:cNvPr id="9" name="Rectangle 8">
            <a:extLst>
              <a:ext uri="{FF2B5EF4-FFF2-40B4-BE49-F238E27FC236}">
                <a16:creationId xmlns:a16="http://schemas.microsoft.com/office/drawing/2014/main" id="{1C62CE86-9488-D12E-D988-055D10BC9C53}"/>
              </a:ext>
            </a:extLst>
          </p:cNvPr>
          <p:cNvSpPr/>
          <p:nvPr/>
        </p:nvSpPr>
        <p:spPr>
          <a:xfrm>
            <a:off x="2421157" y="4863597"/>
            <a:ext cx="1839687" cy="992915"/>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Model prediction</a:t>
            </a:r>
          </a:p>
          <a:p>
            <a:pPr algn="ctr"/>
            <a:r>
              <a:rPr lang="en-IN">
                <a:solidFill>
                  <a:schemeClr val="tx1"/>
                </a:solidFill>
              </a:rPr>
              <a:t>on Unlabeled data (Du)</a:t>
            </a:r>
          </a:p>
        </p:txBody>
      </p:sp>
      <p:sp>
        <p:nvSpPr>
          <p:cNvPr id="10" name="Rectangle 9">
            <a:extLst>
              <a:ext uri="{FF2B5EF4-FFF2-40B4-BE49-F238E27FC236}">
                <a16:creationId xmlns:a16="http://schemas.microsoft.com/office/drawing/2014/main" id="{7A7F679A-201B-DDA4-3C6E-143DC6E0FCDA}"/>
              </a:ext>
            </a:extLst>
          </p:cNvPr>
          <p:cNvSpPr/>
          <p:nvPr/>
        </p:nvSpPr>
        <p:spPr>
          <a:xfrm>
            <a:off x="4676096" y="2439990"/>
            <a:ext cx="1296535" cy="904286"/>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Confidence filtering</a:t>
            </a:r>
          </a:p>
        </p:txBody>
      </p:sp>
      <p:sp>
        <p:nvSpPr>
          <p:cNvPr id="11" name="Rectangle 10">
            <a:extLst>
              <a:ext uri="{FF2B5EF4-FFF2-40B4-BE49-F238E27FC236}">
                <a16:creationId xmlns:a16="http://schemas.microsoft.com/office/drawing/2014/main" id="{70B8CDA6-29C4-4F67-1BDF-14A6A5644B94}"/>
              </a:ext>
            </a:extLst>
          </p:cNvPr>
          <p:cNvSpPr/>
          <p:nvPr/>
        </p:nvSpPr>
        <p:spPr>
          <a:xfrm>
            <a:off x="4799464" y="4907142"/>
            <a:ext cx="1314451" cy="75910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Confidence filtering</a:t>
            </a:r>
          </a:p>
        </p:txBody>
      </p:sp>
      <p:sp>
        <p:nvSpPr>
          <p:cNvPr id="12" name="Rectangle 11">
            <a:extLst>
              <a:ext uri="{FF2B5EF4-FFF2-40B4-BE49-F238E27FC236}">
                <a16:creationId xmlns:a16="http://schemas.microsoft.com/office/drawing/2014/main" id="{CC9FFF55-93A6-7CFC-775F-EAE001844536}"/>
              </a:ext>
            </a:extLst>
          </p:cNvPr>
          <p:cNvSpPr/>
          <p:nvPr/>
        </p:nvSpPr>
        <p:spPr>
          <a:xfrm>
            <a:off x="6561591" y="2454754"/>
            <a:ext cx="1314451" cy="931366"/>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Add to labeled data</a:t>
            </a:r>
          </a:p>
        </p:txBody>
      </p:sp>
      <p:sp>
        <p:nvSpPr>
          <p:cNvPr id="13" name="Rectangle 12">
            <a:extLst>
              <a:ext uri="{FF2B5EF4-FFF2-40B4-BE49-F238E27FC236}">
                <a16:creationId xmlns:a16="http://schemas.microsoft.com/office/drawing/2014/main" id="{CBA08339-1104-9E14-2F55-6F0C919818BB}"/>
              </a:ext>
            </a:extLst>
          </p:cNvPr>
          <p:cNvSpPr/>
          <p:nvPr/>
        </p:nvSpPr>
        <p:spPr>
          <a:xfrm>
            <a:off x="6660239" y="4761958"/>
            <a:ext cx="1314451" cy="904286"/>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Add to labeled data</a:t>
            </a:r>
          </a:p>
        </p:txBody>
      </p:sp>
      <p:sp>
        <p:nvSpPr>
          <p:cNvPr id="14" name="Rectangle 13">
            <a:extLst>
              <a:ext uri="{FF2B5EF4-FFF2-40B4-BE49-F238E27FC236}">
                <a16:creationId xmlns:a16="http://schemas.microsoft.com/office/drawing/2014/main" id="{D81FD1E3-E0C0-4BCB-23DC-0DBA5A2DB6CF}"/>
              </a:ext>
            </a:extLst>
          </p:cNvPr>
          <p:cNvSpPr/>
          <p:nvPr/>
        </p:nvSpPr>
        <p:spPr>
          <a:xfrm>
            <a:off x="8616957" y="4761958"/>
            <a:ext cx="1153886" cy="904286"/>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Retrain model</a:t>
            </a:r>
          </a:p>
        </p:txBody>
      </p:sp>
      <p:sp>
        <p:nvSpPr>
          <p:cNvPr id="15" name="Rectangle 14">
            <a:extLst>
              <a:ext uri="{FF2B5EF4-FFF2-40B4-BE49-F238E27FC236}">
                <a16:creationId xmlns:a16="http://schemas.microsoft.com/office/drawing/2014/main" id="{FC113E31-0F0E-883E-D68A-C0237CA10363}"/>
              </a:ext>
            </a:extLst>
          </p:cNvPr>
          <p:cNvSpPr/>
          <p:nvPr/>
        </p:nvSpPr>
        <p:spPr>
          <a:xfrm>
            <a:off x="8465002" y="2391910"/>
            <a:ext cx="1395866" cy="98645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Repeat until convergence</a:t>
            </a:r>
          </a:p>
        </p:txBody>
      </p:sp>
      <p:sp>
        <p:nvSpPr>
          <p:cNvPr id="16" name="Rectangle 15">
            <a:extLst>
              <a:ext uri="{FF2B5EF4-FFF2-40B4-BE49-F238E27FC236}">
                <a16:creationId xmlns:a16="http://schemas.microsoft.com/office/drawing/2014/main" id="{74F95F38-3C1F-1D91-0857-3381AD26C85E}"/>
              </a:ext>
            </a:extLst>
          </p:cNvPr>
          <p:cNvSpPr/>
          <p:nvPr/>
        </p:nvSpPr>
        <p:spPr>
          <a:xfrm>
            <a:off x="10521957" y="3857672"/>
            <a:ext cx="1153886" cy="904286"/>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Final model</a:t>
            </a:r>
          </a:p>
        </p:txBody>
      </p:sp>
      <p:cxnSp>
        <p:nvCxnSpPr>
          <p:cNvPr id="18" name="Straight Arrow Connector 17">
            <a:extLst>
              <a:ext uri="{FF2B5EF4-FFF2-40B4-BE49-F238E27FC236}">
                <a16:creationId xmlns:a16="http://schemas.microsoft.com/office/drawing/2014/main" id="{A69390AB-3B8C-2B76-A6E1-6FE3FF515628}"/>
              </a:ext>
            </a:extLst>
          </p:cNvPr>
          <p:cNvCxnSpPr>
            <a:stCxn id="7" idx="3"/>
            <a:endCxn id="9" idx="1"/>
          </p:cNvCxnSpPr>
          <p:nvPr/>
        </p:nvCxnSpPr>
        <p:spPr>
          <a:xfrm>
            <a:off x="2090057" y="5349556"/>
            <a:ext cx="331100" cy="1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110C8B-8D3D-56AF-5877-986126A4D582}"/>
              </a:ext>
            </a:extLst>
          </p:cNvPr>
          <p:cNvCxnSpPr>
            <a:cxnSpLocks/>
            <a:stCxn id="9" idx="3"/>
          </p:cNvCxnSpPr>
          <p:nvPr/>
        </p:nvCxnSpPr>
        <p:spPr>
          <a:xfrm flipV="1">
            <a:off x="4260844" y="5360054"/>
            <a:ext cx="5463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5FFAD4-E044-9A3C-CBA8-149B2DE86AF5}"/>
              </a:ext>
            </a:extLst>
          </p:cNvPr>
          <p:cNvCxnSpPr>
            <a:cxnSpLocks/>
          </p:cNvCxnSpPr>
          <p:nvPr/>
        </p:nvCxnSpPr>
        <p:spPr>
          <a:xfrm flipV="1">
            <a:off x="6126275" y="5349554"/>
            <a:ext cx="5463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152DA84-A805-D462-5E3A-641D4431F527}"/>
              </a:ext>
            </a:extLst>
          </p:cNvPr>
          <p:cNvCxnSpPr>
            <a:cxnSpLocks/>
          </p:cNvCxnSpPr>
          <p:nvPr/>
        </p:nvCxnSpPr>
        <p:spPr>
          <a:xfrm flipV="1">
            <a:off x="8000317" y="5349554"/>
            <a:ext cx="616640" cy="1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6412A9C-DC7D-4477-EA29-4F10F406191B}"/>
              </a:ext>
            </a:extLst>
          </p:cNvPr>
          <p:cNvCxnSpPr>
            <a:cxnSpLocks/>
            <a:endCxn id="8" idx="1"/>
          </p:cNvCxnSpPr>
          <p:nvPr/>
        </p:nvCxnSpPr>
        <p:spPr>
          <a:xfrm>
            <a:off x="2085521" y="2911501"/>
            <a:ext cx="315006" cy="2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41D08F2-A25B-4346-2A03-949DF9E0132F}"/>
              </a:ext>
            </a:extLst>
          </p:cNvPr>
          <p:cNvCxnSpPr>
            <a:cxnSpLocks/>
          </p:cNvCxnSpPr>
          <p:nvPr/>
        </p:nvCxnSpPr>
        <p:spPr>
          <a:xfrm>
            <a:off x="4087814" y="2930509"/>
            <a:ext cx="607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CFC3665-A2E1-5799-A630-386812F94456}"/>
              </a:ext>
            </a:extLst>
          </p:cNvPr>
          <p:cNvCxnSpPr>
            <a:cxnSpLocks/>
          </p:cNvCxnSpPr>
          <p:nvPr/>
        </p:nvCxnSpPr>
        <p:spPr>
          <a:xfrm>
            <a:off x="5953925" y="2944460"/>
            <a:ext cx="607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594D557-946B-C5C9-6BEE-E5A841D89F4B}"/>
              </a:ext>
            </a:extLst>
          </p:cNvPr>
          <p:cNvCxnSpPr>
            <a:cxnSpLocks/>
          </p:cNvCxnSpPr>
          <p:nvPr/>
        </p:nvCxnSpPr>
        <p:spPr>
          <a:xfrm>
            <a:off x="7876042" y="2944460"/>
            <a:ext cx="607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7FFA7AF5-7305-F79E-A3AE-DA5E956951B7}"/>
              </a:ext>
            </a:extLst>
          </p:cNvPr>
          <p:cNvCxnSpPr>
            <a:stCxn id="6" idx="3"/>
            <a:endCxn id="8" idx="2"/>
          </p:cNvCxnSpPr>
          <p:nvPr/>
        </p:nvCxnSpPr>
        <p:spPr>
          <a:xfrm flipV="1">
            <a:off x="2090057" y="3464786"/>
            <a:ext cx="1154114" cy="6535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70A63009-4685-721F-296E-667C79FEF9A1}"/>
              </a:ext>
            </a:extLst>
          </p:cNvPr>
          <p:cNvCxnSpPr>
            <a:cxnSpLocks/>
            <a:stCxn id="14" idx="3"/>
          </p:cNvCxnSpPr>
          <p:nvPr/>
        </p:nvCxnSpPr>
        <p:spPr>
          <a:xfrm flipV="1">
            <a:off x="9770843" y="4761958"/>
            <a:ext cx="1328171" cy="452143"/>
          </a:xfrm>
          <a:prstGeom prst="bentConnector3">
            <a:avLst>
              <a:gd name="adj1" fmla="val 1016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7DF1115-427A-6B07-294E-F214CE60B080}"/>
              </a:ext>
            </a:extLst>
          </p:cNvPr>
          <p:cNvCxnSpPr>
            <a:stCxn id="15" idx="2"/>
            <a:endCxn id="14" idx="0"/>
          </p:cNvCxnSpPr>
          <p:nvPr/>
        </p:nvCxnSpPr>
        <p:spPr>
          <a:xfrm>
            <a:off x="9162935" y="3378363"/>
            <a:ext cx="30965" cy="1383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14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2067042" cy="4208990"/>
          </a:xfrm>
        </p:spPr>
        <p:txBody>
          <a:bodyPr vert="horz" lIns="91440" tIns="45720" rIns="91440" bIns="45720" rtlCol="0">
            <a:noAutofit/>
          </a:bodyPr>
          <a:lstStyle/>
          <a:p>
            <a:pPr marL="0" indent="0">
              <a:lnSpc>
                <a:spcPct val="100000"/>
              </a:lnSpc>
              <a:buNone/>
            </a:pPr>
            <a:r>
              <a:rPr lang="en-US">
                <a:solidFill>
                  <a:srgbClr val="5583D1"/>
                </a:solidFill>
              </a:rPr>
              <a:t>Self Training</a:t>
            </a:r>
            <a:endParaRPr lang="en-US">
              <a:solidFill>
                <a:srgbClr val="242424"/>
              </a:solidFill>
            </a:endParaRPr>
          </a:p>
          <a:p>
            <a:pPr marL="0" indent="0">
              <a:lnSpc>
                <a:spcPct val="100000"/>
              </a:lnSpc>
              <a:buNone/>
            </a:pPr>
            <a:r>
              <a:rPr lang="en-US" sz="2400">
                <a:solidFill>
                  <a:srgbClr val="242424"/>
                </a:solidFill>
                <a:cs typeface="Calibri" panose="020F0502020204030204" pitchFamily="34" charset="0"/>
              </a:rPr>
              <a:t>Label Spreading Algorithm</a:t>
            </a:r>
          </a:p>
          <a:p>
            <a:pPr marL="863600" lvl="3" indent="-342900" algn="just">
              <a:lnSpc>
                <a:spcPct val="150000"/>
              </a:lnSpc>
            </a:pPr>
            <a:r>
              <a:rPr lang="en-US" sz="2400">
                <a:solidFill>
                  <a:srgbClr val="242424"/>
                </a:solidFill>
                <a:cs typeface="Calibri" panose="020F0502020204030204" pitchFamily="34" charset="0"/>
              </a:rPr>
              <a:t>Definition: Label Spreading is a semi-supervised learning algorithm.</a:t>
            </a:r>
          </a:p>
          <a:p>
            <a:pPr marL="863600" lvl="3" indent="-342900" algn="just">
              <a:lnSpc>
                <a:spcPct val="150000"/>
              </a:lnSpc>
            </a:pPr>
            <a:r>
              <a:rPr lang="en-US" sz="2400">
                <a:solidFill>
                  <a:srgbClr val="242424"/>
                </a:solidFill>
                <a:cs typeface="Calibri" panose="020F0502020204030204" pitchFamily="34" charset="0"/>
              </a:rPr>
              <a:t>Objective: Propagates labels through a dataset using a graph-based method.</a:t>
            </a:r>
          </a:p>
          <a:p>
            <a:pPr marL="863600" lvl="3" indent="-342900" algn="just">
              <a:lnSpc>
                <a:spcPct val="150000"/>
              </a:lnSpc>
            </a:pPr>
            <a:r>
              <a:rPr lang="en-US" sz="2400">
                <a:solidFill>
                  <a:srgbClr val="242424"/>
                </a:solidFill>
                <a:cs typeface="Calibri" panose="020F0502020204030204" pitchFamily="34" charset="0"/>
              </a:rPr>
              <a:t>Usage: Effective when labeled data is scarce and unlabeled data is abundant.</a:t>
            </a:r>
          </a:p>
          <a:p>
            <a:pPr marL="863600" lvl="3" indent="-342900" algn="just">
              <a:lnSpc>
                <a:spcPct val="150000"/>
              </a:lnSpc>
            </a:pPr>
            <a:r>
              <a:rPr lang="en-US" sz="2400">
                <a:solidFill>
                  <a:srgbClr val="242424"/>
                </a:solidFill>
                <a:cs typeface="Calibri" panose="020F0502020204030204" pitchFamily="34" charset="0"/>
              </a:rPr>
              <a:t>Propagation Rule: The label spreading algorithm, uses a regularization framework that smooths the labels over the graph.</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761093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089142" cy="4208990"/>
          </a:xfrm>
        </p:spPr>
        <p:txBody>
          <a:bodyPr vert="horz" lIns="91440" tIns="45720" rIns="91440" bIns="45720" rtlCol="0">
            <a:noAutofit/>
          </a:bodyPr>
          <a:lstStyle/>
          <a:p>
            <a:pPr marL="0" indent="0">
              <a:lnSpc>
                <a:spcPct val="100000"/>
              </a:lnSpc>
              <a:buNone/>
            </a:pPr>
            <a:r>
              <a:rPr lang="en-US">
                <a:solidFill>
                  <a:srgbClr val="5583D1"/>
                </a:solidFill>
              </a:rPr>
              <a:t>Self Training</a:t>
            </a:r>
            <a:endParaRPr lang="en-US">
              <a:solidFill>
                <a:srgbClr val="242424"/>
              </a:solidFill>
            </a:endParaRPr>
          </a:p>
          <a:p>
            <a:pPr marL="0" indent="0">
              <a:lnSpc>
                <a:spcPct val="100000"/>
              </a:lnSpc>
              <a:buNone/>
            </a:pPr>
            <a:r>
              <a:rPr lang="en-US" sz="2400">
                <a:solidFill>
                  <a:srgbClr val="242424"/>
                </a:solidFill>
                <a:cs typeface="Calibri" panose="020F0502020204030204" pitchFamily="34" charset="0"/>
              </a:rPr>
              <a:t>Label Propagation Algorithm</a:t>
            </a:r>
          </a:p>
          <a:p>
            <a:pPr marL="901700" lvl="3" indent="-444500" algn="just">
              <a:lnSpc>
                <a:spcPct val="100000"/>
              </a:lnSpc>
              <a:tabLst>
                <a:tab pos="1066800" algn="l"/>
              </a:tabLst>
            </a:pPr>
            <a:r>
              <a:rPr lang="en-US" sz="2400">
                <a:solidFill>
                  <a:srgbClr val="242424"/>
                </a:solidFill>
                <a:cs typeface="Calibri" panose="020F0502020204030204" pitchFamily="34" charset="0"/>
              </a:rPr>
              <a:t>Propagation Rule: The label propagation algorithm updates the labels of nodes based on their neighbors' labels without considering any form of regularization.</a:t>
            </a:r>
          </a:p>
          <a:p>
            <a:pPr marL="901700" lvl="3" indent="-444500" algn="just">
              <a:lnSpc>
                <a:spcPct val="100000"/>
              </a:lnSpc>
              <a:tabLst>
                <a:tab pos="1066800" algn="l"/>
              </a:tabLst>
            </a:pPr>
            <a:r>
              <a:rPr lang="en-US" sz="2400">
                <a:solidFill>
                  <a:srgbClr val="242424"/>
                </a:solidFill>
                <a:cs typeface="Calibri" panose="020F0502020204030204" pitchFamily="34" charset="0"/>
              </a:rPr>
              <a:t>Update Formula: The labels are updated using a simple rule that relies solely on the neighboring nodes. Typically, it involves taking a weighted average of the labels of the neighboring nodes.</a:t>
            </a:r>
          </a:p>
          <a:p>
            <a:pPr marL="901700" lvl="3" indent="-444500" algn="just">
              <a:lnSpc>
                <a:spcPct val="100000"/>
              </a:lnSpc>
              <a:tabLst>
                <a:tab pos="1066800" algn="l"/>
              </a:tabLst>
            </a:pPr>
            <a:r>
              <a:rPr lang="en-US" sz="2400">
                <a:solidFill>
                  <a:srgbClr val="242424"/>
                </a:solidFill>
                <a:cs typeface="Calibri" panose="020F0502020204030204" pitchFamily="34" charset="0"/>
              </a:rPr>
              <a:t>Regularization: Does not explicitly regularize the label distribution. It purely depends on the iterative propagation process. Convergence: May lead to label oscillation or instability because of the lack of regularization.</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766362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0871" cy="1139219"/>
          </a:xfrm>
        </p:spPr>
        <p:txBody>
          <a:bodyPr vert="horz" lIns="91440" tIns="45720" rIns="91440" bIns="45720" rtlCol="0">
            <a:noAutofit/>
          </a:bodyPr>
          <a:lstStyle/>
          <a:p>
            <a:pPr marL="0" indent="0">
              <a:lnSpc>
                <a:spcPct val="100000"/>
              </a:lnSpc>
              <a:buNone/>
            </a:pPr>
            <a:r>
              <a:rPr lang="en-US">
                <a:solidFill>
                  <a:srgbClr val="5583D1"/>
                </a:solidFill>
              </a:rPr>
              <a:t>Self Training</a:t>
            </a:r>
            <a:endParaRPr lang="en-US">
              <a:solidFill>
                <a:srgbClr val="242424"/>
              </a:solidFill>
            </a:endParaRPr>
          </a:p>
          <a:p>
            <a:pPr marL="0" indent="0">
              <a:lnSpc>
                <a:spcPct val="100000"/>
              </a:lnSpc>
              <a:buNone/>
            </a:pPr>
            <a:r>
              <a:rPr lang="en-US" sz="2400">
                <a:solidFill>
                  <a:srgbClr val="242424"/>
                </a:solidFill>
              </a:rPr>
              <a:t>Label Propagation Algorithm</a:t>
            </a:r>
          </a:p>
          <a:p>
            <a:pPr marL="2224087" lvl="2" indent="-342900" algn="just">
              <a:lnSpc>
                <a:spcPct val="150000"/>
              </a:lnSpc>
            </a:pPr>
            <a:endParaRPr lang="en-US">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5" name="Group 4">
            <a:extLst>
              <a:ext uri="{FF2B5EF4-FFF2-40B4-BE49-F238E27FC236}">
                <a16:creationId xmlns:a16="http://schemas.microsoft.com/office/drawing/2014/main" id="{44485C7E-69DD-B445-1942-34503ECBA94E}"/>
              </a:ext>
            </a:extLst>
          </p:cNvPr>
          <p:cNvGrpSpPr/>
          <p:nvPr/>
        </p:nvGrpSpPr>
        <p:grpSpPr>
          <a:xfrm>
            <a:off x="583769" y="2810118"/>
            <a:ext cx="9968792" cy="3371365"/>
            <a:chOff x="255997" y="3068014"/>
            <a:chExt cx="9968792" cy="3371365"/>
          </a:xfrm>
        </p:grpSpPr>
        <p:sp>
          <p:nvSpPr>
            <p:cNvPr id="6" name="Oval 5">
              <a:extLst>
                <a:ext uri="{FF2B5EF4-FFF2-40B4-BE49-F238E27FC236}">
                  <a16:creationId xmlns:a16="http://schemas.microsoft.com/office/drawing/2014/main" id="{E529B5EA-3454-043C-1418-ABB22C666516}"/>
                </a:ext>
              </a:extLst>
            </p:cNvPr>
            <p:cNvSpPr/>
            <p:nvPr/>
          </p:nvSpPr>
          <p:spPr>
            <a:xfrm>
              <a:off x="859584" y="4922104"/>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3</a:t>
              </a:r>
            </a:p>
          </p:txBody>
        </p:sp>
        <p:sp>
          <p:nvSpPr>
            <p:cNvPr id="7" name="Oval 6">
              <a:extLst>
                <a:ext uri="{FF2B5EF4-FFF2-40B4-BE49-F238E27FC236}">
                  <a16:creationId xmlns:a16="http://schemas.microsoft.com/office/drawing/2014/main" id="{AC8DDEBC-A7AB-DF1A-9194-E588FE5B8BE6}"/>
                </a:ext>
              </a:extLst>
            </p:cNvPr>
            <p:cNvSpPr/>
            <p:nvPr/>
          </p:nvSpPr>
          <p:spPr>
            <a:xfrm>
              <a:off x="255997" y="4480353"/>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2</a:t>
              </a:r>
            </a:p>
          </p:txBody>
        </p:sp>
        <p:sp>
          <p:nvSpPr>
            <p:cNvPr id="8" name="Oval 7">
              <a:extLst>
                <a:ext uri="{FF2B5EF4-FFF2-40B4-BE49-F238E27FC236}">
                  <a16:creationId xmlns:a16="http://schemas.microsoft.com/office/drawing/2014/main" id="{8D3AA14B-1CFB-B590-162D-5C650EFBC287}"/>
                </a:ext>
              </a:extLst>
            </p:cNvPr>
            <p:cNvSpPr/>
            <p:nvPr/>
          </p:nvSpPr>
          <p:spPr>
            <a:xfrm>
              <a:off x="686554" y="3928164"/>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1</a:t>
              </a:r>
            </a:p>
          </p:txBody>
        </p:sp>
        <p:sp>
          <p:nvSpPr>
            <p:cNvPr id="9" name="Oval 8">
              <a:extLst>
                <a:ext uri="{FF2B5EF4-FFF2-40B4-BE49-F238E27FC236}">
                  <a16:creationId xmlns:a16="http://schemas.microsoft.com/office/drawing/2014/main" id="{54FC5E25-7D72-27D0-E65A-78225533483C}"/>
                </a:ext>
              </a:extLst>
            </p:cNvPr>
            <p:cNvSpPr/>
            <p:nvPr/>
          </p:nvSpPr>
          <p:spPr>
            <a:xfrm>
              <a:off x="1437668" y="3962402"/>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4</a:t>
              </a:r>
            </a:p>
          </p:txBody>
        </p:sp>
        <p:sp>
          <p:nvSpPr>
            <p:cNvPr id="10" name="Oval 9">
              <a:extLst>
                <a:ext uri="{FF2B5EF4-FFF2-40B4-BE49-F238E27FC236}">
                  <a16:creationId xmlns:a16="http://schemas.microsoft.com/office/drawing/2014/main" id="{6F09B45D-B990-7FEA-060D-DB0A9269B3E0}"/>
                </a:ext>
              </a:extLst>
            </p:cNvPr>
            <p:cNvSpPr/>
            <p:nvPr/>
          </p:nvSpPr>
          <p:spPr>
            <a:xfrm>
              <a:off x="1854417" y="4511119"/>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5</a:t>
              </a:r>
            </a:p>
          </p:txBody>
        </p:sp>
        <p:sp>
          <p:nvSpPr>
            <p:cNvPr id="11" name="Oval 10">
              <a:extLst>
                <a:ext uri="{FF2B5EF4-FFF2-40B4-BE49-F238E27FC236}">
                  <a16:creationId xmlns:a16="http://schemas.microsoft.com/office/drawing/2014/main" id="{542E6865-1B36-4D4E-90BF-CFB8CE149A1F}"/>
                </a:ext>
              </a:extLst>
            </p:cNvPr>
            <p:cNvSpPr/>
            <p:nvPr/>
          </p:nvSpPr>
          <p:spPr>
            <a:xfrm>
              <a:off x="2138530" y="3781908"/>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6</a:t>
              </a:r>
            </a:p>
          </p:txBody>
        </p:sp>
        <p:sp>
          <p:nvSpPr>
            <p:cNvPr id="12" name="Oval 11">
              <a:extLst>
                <a:ext uri="{FF2B5EF4-FFF2-40B4-BE49-F238E27FC236}">
                  <a16:creationId xmlns:a16="http://schemas.microsoft.com/office/drawing/2014/main" id="{43764FDD-8D01-29B8-3898-F3065092256F}"/>
                </a:ext>
              </a:extLst>
            </p:cNvPr>
            <p:cNvSpPr/>
            <p:nvPr/>
          </p:nvSpPr>
          <p:spPr>
            <a:xfrm>
              <a:off x="1962465" y="3068014"/>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7</a:t>
              </a:r>
            </a:p>
          </p:txBody>
        </p:sp>
        <p:sp>
          <p:nvSpPr>
            <p:cNvPr id="13" name="Oval 12">
              <a:extLst>
                <a:ext uri="{FF2B5EF4-FFF2-40B4-BE49-F238E27FC236}">
                  <a16:creationId xmlns:a16="http://schemas.microsoft.com/office/drawing/2014/main" id="{DCF26D54-5369-F94B-7F76-4C8A64A55BFE}"/>
                </a:ext>
              </a:extLst>
            </p:cNvPr>
            <p:cNvSpPr/>
            <p:nvPr/>
          </p:nvSpPr>
          <p:spPr>
            <a:xfrm>
              <a:off x="1836765" y="5193269"/>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8</a:t>
              </a:r>
            </a:p>
          </p:txBody>
        </p:sp>
        <p:sp>
          <p:nvSpPr>
            <p:cNvPr id="14" name="Oval 13">
              <a:extLst>
                <a:ext uri="{FF2B5EF4-FFF2-40B4-BE49-F238E27FC236}">
                  <a16:creationId xmlns:a16="http://schemas.microsoft.com/office/drawing/2014/main" id="{CBBAAC47-1694-D09A-9316-D18FCC2DC7C4}"/>
                </a:ext>
              </a:extLst>
            </p:cNvPr>
            <p:cNvSpPr/>
            <p:nvPr/>
          </p:nvSpPr>
          <p:spPr>
            <a:xfrm>
              <a:off x="2716614" y="3212689"/>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9</a:t>
              </a:r>
            </a:p>
          </p:txBody>
        </p:sp>
        <p:cxnSp>
          <p:nvCxnSpPr>
            <p:cNvPr id="16" name="Straight Connector 15">
              <a:extLst>
                <a:ext uri="{FF2B5EF4-FFF2-40B4-BE49-F238E27FC236}">
                  <a16:creationId xmlns:a16="http://schemas.microsoft.com/office/drawing/2014/main" id="{CFE0214A-9624-7825-9028-D02CA7B48438}"/>
                </a:ext>
              </a:extLst>
            </p:cNvPr>
            <p:cNvCxnSpPr>
              <a:stCxn id="8" idx="3"/>
              <a:endCxn id="7" idx="0"/>
            </p:cNvCxnSpPr>
            <p:nvPr/>
          </p:nvCxnSpPr>
          <p:spPr>
            <a:xfrm flipH="1">
              <a:off x="447958" y="4187660"/>
              <a:ext cx="294820" cy="292693"/>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5085B741-1B01-7487-4602-5EC0849324E5}"/>
                </a:ext>
              </a:extLst>
            </p:cNvPr>
            <p:cNvCxnSpPr>
              <a:stCxn id="13" idx="7"/>
              <a:endCxn id="10" idx="4"/>
            </p:cNvCxnSpPr>
            <p:nvPr/>
          </p:nvCxnSpPr>
          <p:spPr>
            <a:xfrm flipH="1" flipV="1">
              <a:off x="2046378" y="4815137"/>
              <a:ext cx="118085" cy="422654"/>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56D24A1-4C18-DEA8-9782-A4ED95236B63}"/>
                </a:ext>
              </a:extLst>
            </p:cNvPr>
            <p:cNvCxnSpPr>
              <a:stCxn id="10" idx="1"/>
              <a:endCxn id="9" idx="5"/>
            </p:cNvCxnSpPr>
            <p:nvPr/>
          </p:nvCxnSpPr>
          <p:spPr>
            <a:xfrm flipH="1" flipV="1">
              <a:off x="1765366" y="4221898"/>
              <a:ext cx="145275" cy="333743"/>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ABE30FA2-BB89-C28F-ABAA-ED796485335C}"/>
                </a:ext>
              </a:extLst>
            </p:cNvPr>
            <p:cNvCxnSpPr>
              <a:stCxn id="8" idx="4"/>
              <a:endCxn id="6" idx="0"/>
            </p:cNvCxnSpPr>
            <p:nvPr/>
          </p:nvCxnSpPr>
          <p:spPr>
            <a:xfrm>
              <a:off x="878515" y="4232182"/>
              <a:ext cx="173030" cy="689922"/>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D953A536-7C34-CA3B-3749-A8B0F30E29F9}"/>
                </a:ext>
              </a:extLst>
            </p:cNvPr>
            <p:cNvCxnSpPr>
              <a:cxnSpLocks/>
              <a:stCxn id="7" idx="5"/>
              <a:endCxn id="6" idx="1"/>
            </p:cNvCxnSpPr>
            <p:nvPr/>
          </p:nvCxnSpPr>
          <p:spPr>
            <a:xfrm>
              <a:off x="583695" y="4739849"/>
              <a:ext cx="332113" cy="226777"/>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BABBD9E1-E0C3-8D1D-4660-483722C2B139}"/>
                </a:ext>
              </a:extLst>
            </p:cNvPr>
            <p:cNvCxnSpPr>
              <a:cxnSpLocks/>
              <a:stCxn id="9" idx="6"/>
              <a:endCxn id="11" idx="3"/>
            </p:cNvCxnSpPr>
            <p:nvPr/>
          </p:nvCxnSpPr>
          <p:spPr>
            <a:xfrm flipV="1">
              <a:off x="1821590" y="4041404"/>
              <a:ext cx="373164" cy="73007"/>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84145693-0B20-BFE6-1A16-9AD6083F8817}"/>
                </a:ext>
              </a:extLst>
            </p:cNvPr>
            <p:cNvCxnSpPr>
              <a:stCxn id="12" idx="5"/>
              <a:endCxn id="11" idx="0"/>
            </p:cNvCxnSpPr>
            <p:nvPr/>
          </p:nvCxnSpPr>
          <p:spPr>
            <a:xfrm>
              <a:off x="2290163" y="3327510"/>
              <a:ext cx="40328" cy="454398"/>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5F6CD1FD-A7D0-F4D0-27CA-9DDC2348301D}"/>
                </a:ext>
              </a:extLst>
            </p:cNvPr>
            <p:cNvCxnSpPr>
              <a:stCxn id="12" idx="6"/>
              <a:endCxn id="14" idx="1"/>
            </p:cNvCxnSpPr>
            <p:nvPr/>
          </p:nvCxnSpPr>
          <p:spPr>
            <a:xfrm>
              <a:off x="2346387" y="3220023"/>
              <a:ext cx="426451" cy="37188"/>
            </a:xfrm>
            <a:prstGeom prst="line">
              <a:avLst/>
            </a:prstGeom>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D0B281B6-7C93-F80E-50CC-8FCEDD89E159}"/>
                </a:ext>
              </a:extLst>
            </p:cNvPr>
            <p:cNvCxnSpPr>
              <a:stCxn id="14" idx="4"/>
              <a:endCxn id="11" idx="7"/>
            </p:cNvCxnSpPr>
            <p:nvPr/>
          </p:nvCxnSpPr>
          <p:spPr>
            <a:xfrm flipH="1">
              <a:off x="2466228" y="3516707"/>
              <a:ext cx="442347" cy="309723"/>
            </a:xfrm>
            <a:prstGeom prst="line">
              <a:avLst/>
            </a:prstGeom>
          </p:spPr>
          <p:style>
            <a:lnRef idx="3">
              <a:schemeClr val="accent1"/>
            </a:lnRef>
            <a:fillRef idx="0">
              <a:schemeClr val="accent1"/>
            </a:fillRef>
            <a:effectRef idx="2">
              <a:schemeClr val="accent1"/>
            </a:effectRef>
            <a:fontRef idx="minor">
              <a:schemeClr val="tx1"/>
            </a:fontRef>
          </p:style>
        </p:cxnSp>
        <p:cxnSp>
          <p:nvCxnSpPr>
            <p:cNvPr id="43" name="Straight Connector 42">
              <a:extLst>
                <a:ext uri="{FF2B5EF4-FFF2-40B4-BE49-F238E27FC236}">
                  <a16:creationId xmlns:a16="http://schemas.microsoft.com/office/drawing/2014/main" id="{A660BF13-4C44-F394-8334-D61ECB2B0092}"/>
                </a:ext>
              </a:extLst>
            </p:cNvPr>
            <p:cNvCxnSpPr>
              <a:stCxn id="8" idx="6"/>
              <a:endCxn id="9" idx="2"/>
            </p:cNvCxnSpPr>
            <p:nvPr/>
          </p:nvCxnSpPr>
          <p:spPr>
            <a:xfrm>
              <a:off x="1070476" y="4080173"/>
              <a:ext cx="367192" cy="34238"/>
            </a:xfrm>
            <a:prstGeom prst="line">
              <a:avLst/>
            </a:prstGeom>
          </p:spPr>
          <p:style>
            <a:lnRef idx="3">
              <a:schemeClr val="accent1"/>
            </a:lnRef>
            <a:fillRef idx="0">
              <a:schemeClr val="accent1"/>
            </a:fillRef>
            <a:effectRef idx="2">
              <a:schemeClr val="accent1"/>
            </a:effectRef>
            <a:fontRef idx="minor">
              <a:schemeClr val="tx1"/>
            </a:fontRef>
          </p:style>
        </p:cxnSp>
        <p:sp>
          <p:nvSpPr>
            <p:cNvPr id="44" name="Oval 43">
              <a:extLst>
                <a:ext uri="{FF2B5EF4-FFF2-40B4-BE49-F238E27FC236}">
                  <a16:creationId xmlns:a16="http://schemas.microsoft.com/office/drawing/2014/main" id="{9298F04A-5A3F-74DA-D79E-3A8BD357DEDE}"/>
                </a:ext>
              </a:extLst>
            </p:cNvPr>
            <p:cNvSpPr/>
            <p:nvPr/>
          </p:nvSpPr>
          <p:spPr>
            <a:xfrm>
              <a:off x="4332127" y="4922104"/>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3</a:t>
              </a:r>
            </a:p>
          </p:txBody>
        </p:sp>
        <p:sp>
          <p:nvSpPr>
            <p:cNvPr id="45" name="Oval 44">
              <a:extLst>
                <a:ext uri="{FF2B5EF4-FFF2-40B4-BE49-F238E27FC236}">
                  <a16:creationId xmlns:a16="http://schemas.microsoft.com/office/drawing/2014/main" id="{6F57637F-CDC3-FF26-9A35-72E4DA242DF9}"/>
                </a:ext>
              </a:extLst>
            </p:cNvPr>
            <p:cNvSpPr/>
            <p:nvPr/>
          </p:nvSpPr>
          <p:spPr>
            <a:xfrm>
              <a:off x="3728540" y="4480353"/>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2</a:t>
              </a:r>
            </a:p>
          </p:txBody>
        </p:sp>
        <p:sp>
          <p:nvSpPr>
            <p:cNvPr id="46" name="Oval 45">
              <a:extLst>
                <a:ext uri="{FF2B5EF4-FFF2-40B4-BE49-F238E27FC236}">
                  <a16:creationId xmlns:a16="http://schemas.microsoft.com/office/drawing/2014/main" id="{00C6D901-347A-4017-8F01-BD3BDB09A1F0}"/>
                </a:ext>
              </a:extLst>
            </p:cNvPr>
            <p:cNvSpPr/>
            <p:nvPr/>
          </p:nvSpPr>
          <p:spPr>
            <a:xfrm>
              <a:off x="4159097" y="3928164"/>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1</a:t>
              </a:r>
            </a:p>
          </p:txBody>
        </p:sp>
        <p:sp>
          <p:nvSpPr>
            <p:cNvPr id="47" name="Oval 46">
              <a:extLst>
                <a:ext uri="{FF2B5EF4-FFF2-40B4-BE49-F238E27FC236}">
                  <a16:creationId xmlns:a16="http://schemas.microsoft.com/office/drawing/2014/main" id="{1D3E7671-F293-B01F-B6A3-677D4C569C11}"/>
                </a:ext>
              </a:extLst>
            </p:cNvPr>
            <p:cNvSpPr/>
            <p:nvPr/>
          </p:nvSpPr>
          <p:spPr>
            <a:xfrm>
              <a:off x="4977298" y="3914540"/>
              <a:ext cx="383922" cy="304018"/>
            </a:xfrm>
            <a:prstGeom prst="ellipse">
              <a:avLst/>
            </a:prstGeom>
            <a:solidFill>
              <a:srgbClr val="8A9C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4</a:t>
              </a:r>
            </a:p>
          </p:txBody>
        </p:sp>
        <p:sp>
          <p:nvSpPr>
            <p:cNvPr id="48" name="Oval 47">
              <a:extLst>
                <a:ext uri="{FF2B5EF4-FFF2-40B4-BE49-F238E27FC236}">
                  <a16:creationId xmlns:a16="http://schemas.microsoft.com/office/drawing/2014/main" id="{0ECBF593-D91A-498D-6365-EA35E6B3A0C6}"/>
                </a:ext>
              </a:extLst>
            </p:cNvPr>
            <p:cNvSpPr/>
            <p:nvPr/>
          </p:nvSpPr>
          <p:spPr>
            <a:xfrm>
              <a:off x="5326960" y="4511119"/>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5</a:t>
              </a:r>
            </a:p>
          </p:txBody>
        </p:sp>
        <p:sp>
          <p:nvSpPr>
            <p:cNvPr id="49" name="Oval 48">
              <a:extLst>
                <a:ext uri="{FF2B5EF4-FFF2-40B4-BE49-F238E27FC236}">
                  <a16:creationId xmlns:a16="http://schemas.microsoft.com/office/drawing/2014/main" id="{B66804BF-C37D-EF97-A41E-BC7F41FD3A4D}"/>
                </a:ext>
              </a:extLst>
            </p:cNvPr>
            <p:cNvSpPr/>
            <p:nvPr/>
          </p:nvSpPr>
          <p:spPr>
            <a:xfrm>
              <a:off x="5611073" y="3781908"/>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6</a:t>
              </a:r>
            </a:p>
          </p:txBody>
        </p:sp>
        <p:sp>
          <p:nvSpPr>
            <p:cNvPr id="50" name="Oval 49">
              <a:extLst>
                <a:ext uri="{FF2B5EF4-FFF2-40B4-BE49-F238E27FC236}">
                  <a16:creationId xmlns:a16="http://schemas.microsoft.com/office/drawing/2014/main" id="{9C1FCB51-8078-D2C3-3D51-96C446341763}"/>
                </a:ext>
              </a:extLst>
            </p:cNvPr>
            <p:cNvSpPr/>
            <p:nvPr/>
          </p:nvSpPr>
          <p:spPr>
            <a:xfrm>
              <a:off x="5435008" y="3068014"/>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7</a:t>
              </a:r>
            </a:p>
          </p:txBody>
        </p:sp>
        <p:sp>
          <p:nvSpPr>
            <p:cNvPr id="51" name="Oval 50">
              <a:extLst>
                <a:ext uri="{FF2B5EF4-FFF2-40B4-BE49-F238E27FC236}">
                  <a16:creationId xmlns:a16="http://schemas.microsoft.com/office/drawing/2014/main" id="{70A54CA9-7FB9-A05B-1CAF-5A7D3882D660}"/>
                </a:ext>
              </a:extLst>
            </p:cNvPr>
            <p:cNvSpPr/>
            <p:nvPr/>
          </p:nvSpPr>
          <p:spPr>
            <a:xfrm>
              <a:off x="5309308" y="5193269"/>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8</a:t>
              </a:r>
            </a:p>
          </p:txBody>
        </p:sp>
        <p:sp>
          <p:nvSpPr>
            <p:cNvPr id="52" name="Oval 51">
              <a:extLst>
                <a:ext uri="{FF2B5EF4-FFF2-40B4-BE49-F238E27FC236}">
                  <a16:creationId xmlns:a16="http://schemas.microsoft.com/office/drawing/2014/main" id="{A113593D-5E77-880B-215A-AF1E58C814FF}"/>
                </a:ext>
              </a:extLst>
            </p:cNvPr>
            <p:cNvSpPr/>
            <p:nvPr/>
          </p:nvSpPr>
          <p:spPr>
            <a:xfrm>
              <a:off x="6189157" y="3212689"/>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9</a:t>
              </a:r>
            </a:p>
          </p:txBody>
        </p:sp>
        <p:cxnSp>
          <p:nvCxnSpPr>
            <p:cNvPr id="53" name="Straight Connector 52">
              <a:extLst>
                <a:ext uri="{FF2B5EF4-FFF2-40B4-BE49-F238E27FC236}">
                  <a16:creationId xmlns:a16="http://schemas.microsoft.com/office/drawing/2014/main" id="{D9574F00-5453-F3B6-6ED9-80A356B3BC69}"/>
                </a:ext>
              </a:extLst>
            </p:cNvPr>
            <p:cNvCxnSpPr>
              <a:stCxn id="46" idx="3"/>
              <a:endCxn id="45" idx="0"/>
            </p:cNvCxnSpPr>
            <p:nvPr/>
          </p:nvCxnSpPr>
          <p:spPr>
            <a:xfrm flipH="1">
              <a:off x="3920501" y="4187660"/>
              <a:ext cx="294820" cy="292693"/>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88C2B3B1-4251-9B7B-25BD-B0546301B8BC}"/>
                </a:ext>
              </a:extLst>
            </p:cNvPr>
            <p:cNvCxnSpPr>
              <a:stCxn id="51" idx="7"/>
              <a:endCxn id="48" idx="4"/>
            </p:cNvCxnSpPr>
            <p:nvPr/>
          </p:nvCxnSpPr>
          <p:spPr>
            <a:xfrm flipH="1" flipV="1">
              <a:off x="5518921" y="4815137"/>
              <a:ext cx="118085" cy="422654"/>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897854F2-5F75-FADC-F390-81754A0C22BD}"/>
                </a:ext>
              </a:extLst>
            </p:cNvPr>
            <p:cNvCxnSpPr>
              <a:stCxn id="48" idx="1"/>
              <a:endCxn id="47" idx="5"/>
            </p:cNvCxnSpPr>
            <p:nvPr/>
          </p:nvCxnSpPr>
          <p:spPr>
            <a:xfrm flipH="1" flipV="1">
              <a:off x="5304996" y="4174036"/>
              <a:ext cx="78188" cy="381605"/>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E556B575-FCF7-827F-E650-A01631B12255}"/>
                </a:ext>
              </a:extLst>
            </p:cNvPr>
            <p:cNvCxnSpPr>
              <a:stCxn id="46" idx="4"/>
              <a:endCxn id="44" idx="0"/>
            </p:cNvCxnSpPr>
            <p:nvPr/>
          </p:nvCxnSpPr>
          <p:spPr>
            <a:xfrm>
              <a:off x="4351058" y="4232182"/>
              <a:ext cx="173030" cy="689922"/>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a:extLst>
                <a:ext uri="{FF2B5EF4-FFF2-40B4-BE49-F238E27FC236}">
                  <a16:creationId xmlns:a16="http://schemas.microsoft.com/office/drawing/2014/main" id="{CFC3AC30-238D-8302-B4AC-1ED0F818DC03}"/>
                </a:ext>
              </a:extLst>
            </p:cNvPr>
            <p:cNvCxnSpPr>
              <a:cxnSpLocks/>
              <a:stCxn id="45" idx="5"/>
              <a:endCxn id="44" idx="1"/>
            </p:cNvCxnSpPr>
            <p:nvPr/>
          </p:nvCxnSpPr>
          <p:spPr>
            <a:xfrm>
              <a:off x="4056238" y="4739849"/>
              <a:ext cx="332113" cy="226777"/>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0875E75A-26EE-1078-353B-10162BA548FE}"/>
                </a:ext>
              </a:extLst>
            </p:cNvPr>
            <p:cNvCxnSpPr>
              <a:cxnSpLocks/>
              <a:stCxn id="47" idx="6"/>
              <a:endCxn id="49" idx="3"/>
            </p:cNvCxnSpPr>
            <p:nvPr/>
          </p:nvCxnSpPr>
          <p:spPr>
            <a:xfrm flipV="1">
              <a:off x="5361220" y="4041404"/>
              <a:ext cx="306077" cy="25145"/>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76E2E734-E407-4E43-AF82-0ED7F3E4992C}"/>
                </a:ext>
              </a:extLst>
            </p:cNvPr>
            <p:cNvCxnSpPr>
              <a:stCxn id="50" idx="5"/>
              <a:endCxn id="49" idx="0"/>
            </p:cNvCxnSpPr>
            <p:nvPr/>
          </p:nvCxnSpPr>
          <p:spPr>
            <a:xfrm>
              <a:off x="5762706" y="3327510"/>
              <a:ext cx="40328" cy="454398"/>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DA1327FE-252A-605E-5E46-045F24E99731}"/>
                </a:ext>
              </a:extLst>
            </p:cNvPr>
            <p:cNvCxnSpPr>
              <a:stCxn id="50" idx="6"/>
              <a:endCxn id="52" idx="1"/>
            </p:cNvCxnSpPr>
            <p:nvPr/>
          </p:nvCxnSpPr>
          <p:spPr>
            <a:xfrm>
              <a:off x="5818930" y="3220023"/>
              <a:ext cx="426451" cy="37188"/>
            </a:xfrm>
            <a:prstGeom prst="line">
              <a:avLst/>
            </a:prstGeom>
          </p:spPr>
          <p:style>
            <a:lnRef idx="3">
              <a:schemeClr val="accent1"/>
            </a:lnRef>
            <a:fillRef idx="0">
              <a:schemeClr val="accent1"/>
            </a:fillRef>
            <a:effectRef idx="2">
              <a:schemeClr val="accent1"/>
            </a:effectRef>
            <a:fontRef idx="minor">
              <a:schemeClr val="tx1"/>
            </a:fontRef>
          </p:style>
        </p:cxnSp>
        <p:cxnSp>
          <p:nvCxnSpPr>
            <p:cNvPr id="61" name="Straight Connector 60">
              <a:extLst>
                <a:ext uri="{FF2B5EF4-FFF2-40B4-BE49-F238E27FC236}">
                  <a16:creationId xmlns:a16="http://schemas.microsoft.com/office/drawing/2014/main" id="{20126BA5-7031-6B62-F459-8D68BD6FA7C3}"/>
                </a:ext>
              </a:extLst>
            </p:cNvPr>
            <p:cNvCxnSpPr>
              <a:stCxn id="52" idx="4"/>
              <a:endCxn id="49" idx="7"/>
            </p:cNvCxnSpPr>
            <p:nvPr/>
          </p:nvCxnSpPr>
          <p:spPr>
            <a:xfrm flipH="1">
              <a:off x="5938771" y="3516707"/>
              <a:ext cx="442347" cy="309723"/>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D3E77218-10C5-CECE-301A-995BFE06752A}"/>
                </a:ext>
              </a:extLst>
            </p:cNvPr>
            <p:cNvCxnSpPr>
              <a:stCxn id="46" idx="6"/>
              <a:endCxn id="47" idx="2"/>
            </p:cNvCxnSpPr>
            <p:nvPr/>
          </p:nvCxnSpPr>
          <p:spPr>
            <a:xfrm flipV="1">
              <a:off x="4543019" y="4066549"/>
              <a:ext cx="434279" cy="13624"/>
            </a:xfrm>
            <a:prstGeom prst="line">
              <a:avLst/>
            </a:prstGeom>
          </p:spPr>
          <p:style>
            <a:lnRef idx="3">
              <a:schemeClr val="accent1"/>
            </a:lnRef>
            <a:fillRef idx="0">
              <a:schemeClr val="accent1"/>
            </a:fillRef>
            <a:effectRef idx="2">
              <a:schemeClr val="accent1"/>
            </a:effectRef>
            <a:fontRef idx="minor">
              <a:schemeClr val="tx1"/>
            </a:fontRef>
          </p:style>
        </p:cxnSp>
        <p:sp>
          <p:nvSpPr>
            <p:cNvPr id="69" name="Oval 68">
              <a:extLst>
                <a:ext uri="{FF2B5EF4-FFF2-40B4-BE49-F238E27FC236}">
                  <a16:creationId xmlns:a16="http://schemas.microsoft.com/office/drawing/2014/main" id="{E90F198E-5BBD-F2C6-C6BB-3B2CBD8887EB}"/>
                </a:ext>
              </a:extLst>
            </p:cNvPr>
            <p:cNvSpPr/>
            <p:nvPr/>
          </p:nvSpPr>
          <p:spPr>
            <a:xfrm>
              <a:off x="7796622" y="4966626"/>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3</a:t>
              </a:r>
            </a:p>
          </p:txBody>
        </p:sp>
        <p:sp>
          <p:nvSpPr>
            <p:cNvPr id="70" name="Oval 69">
              <a:extLst>
                <a:ext uri="{FF2B5EF4-FFF2-40B4-BE49-F238E27FC236}">
                  <a16:creationId xmlns:a16="http://schemas.microsoft.com/office/drawing/2014/main" id="{B2B49455-5B57-A062-0DAE-FD9BCD06AA71}"/>
                </a:ext>
              </a:extLst>
            </p:cNvPr>
            <p:cNvSpPr/>
            <p:nvPr/>
          </p:nvSpPr>
          <p:spPr>
            <a:xfrm>
              <a:off x="7193035" y="4524875"/>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2</a:t>
              </a:r>
            </a:p>
          </p:txBody>
        </p:sp>
        <p:sp>
          <p:nvSpPr>
            <p:cNvPr id="71" name="Oval 70">
              <a:extLst>
                <a:ext uri="{FF2B5EF4-FFF2-40B4-BE49-F238E27FC236}">
                  <a16:creationId xmlns:a16="http://schemas.microsoft.com/office/drawing/2014/main" id="{21249A40-5F20-546A-2D96-10395198C14A}"/>
                </a:ext>
              </a:extLst>
            </p:cNvPr>
            <p:cNvSpPr/>
            <p:nvPr/>
          </p:nvSpPr>
          <p:spPr>
            <a:xfrm>
              <a:off x="7623592" y="3972686"/>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1</a:t>
              </a:r>
            </a:p>
          </p:txBody>
        </p:sp>
        <p:sp>
          <p:nvSpPr>
            <p:cNvPr id="72" name="Oval 71">
              <a:extLst>
                <a:ext uri="{FF2B5EF4-FFF2-40B4-BE49-F238E27FC236}">
                  <a16:creationId xmlns:a16="http://schemas.microsoft.com/office/drawing/2014/main" id="{763BF951-A2C9-D1C1-191A-9AE480D4DED3}"/>
                </a:ext>
              </a:extLst>
            </p:cNvPr>
            <p:cNvSpPr/>
            <p:nvPr/>
          </p:nvSpPr>
          <p:spPr>
            <a:xfrm>
              <a:off x="8441793" y="3959062"/>
              <a:ext cx="383922" cy="304018"/>
            </a:xfrm>
            <a:prstGeom prst="ellipse">
              <a:avLst/>
            </a:prstGeom>
            <a:solidFill>
              <a:srgbClr val="8A9C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4</a:t>
              </a:r>
            </a:p>
          </p:txBody>
        </p:sp>
        <p:sp>
          <p:nvSpPr>
            <p:cNvPr id="73" name="Oval 72">
              <a:extLst>
                <a:ext uri="{FF2B5EF4-FFF2-40B4-BE49-F238E27FC236}">
                  <a16:creationId xmlns:a16="http://schemas.microsoft.com/office/drawing/2014/main" id="{7098123A-1C60-6742-C53A-3B9FB5A1778F}"/>
                </a:ext>
              </a:extLst>
            </p:cNvPr>
            <p:cNvSpPr/>
            <p:nvPr/>
          </p:nvSpPr>
          <p:spPr>
            <a:xfrm>
              <a:off x="8791455" y="4555641"/>
              <a:ext cx="383922" cy="304018"/>
            </a:xfrm>
            <a:prstGeom prst="ellipse">
              <a:avLst/>
            </a:prstGeom>
            <a:solidFill>
              <a:srgbClr val="8A9C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5</a:t>
              </a:r>
            </a:p>
          </p:txBody>
        </p:sp>
        <p:sp>
          <p:nvSpPr>
            <p:cNvPr id="74" name="Oval 73">
              <a:extLst>
                <a:ext uri="{FF2B5EF4-FFF2-40B4-BE49-F238E27FC236}">
                  <a16:creationId xmlns:a16="http://schemas.microsoft.com/office/drawing/2014/main" id="{97F43639-301F-B7C8-BD38-664B3E6C6452}"/>
                </a:ext>
              </a:extLst>
            </p:cNvPr>
            <p:cNvSpPr/>
            <p:nvPr/>
          </p:nvSpPr>
          <p:spPr>
            <a:xfrm>
              <a:off x="9075568" y="3826430"/>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6</a:t>
              </a:r>
            </a:p>
          </p:txBody>
        </p:sp>
        <p:sp>
          <p:nvSpPr>
            <p:cNvPr id="75" name="Oval 74">
              <a:extLst>
                <a:ext uri="{FF2B5EF4-FFF2-40B4-BE49-F238E27FC236}">
                  <a16:creationId xmlns:a16="http://schemas.microsoft.com/office/drawing/2014/main" id="{11D12549-A303-79A8-DA38-AD5F9A0A66FF}"/>
                </a:ext>
              </a:extLst>
            </p:cNvPr>
            <p:cNvSpPr/>
            <p:nvPr/>
          </p:nvSpPr>
          <p:spPr>
            <a:xfrm>
              <a:off x="8899503" y="3112536"/>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7</a:t>
              </a:r>
            </a:p>
          </p:txBody>
        </p:sp>
        <p:sp>
          <p:nvSpPr>
            <p:cNvPr id="76" name="Oval 75">
              <a:extLst>
                <a:ext uri="{FF2B5EF4-FFF2-40B4-BE49-F238E27FC236}">
                  <a16:creationId xmlns:a16="http://schemas.microsoft.com/office/drawing/2014/main" id="{CA4D824A-1270-1F2B-C039-8ED5AD62EE09}"/>
                </a:ext>
              </a:extLst>
            </p:cNvPr>
            <p:cNvSpPr/>
            <p:nvPr/>
          </p:nvSpPr>
          <p:spPr>
            <a:xfrm>
              <a:off x="8773803" y="5237791"/>
              <a:ext cx="383922" cy="304018"/>
            </a:xfrm>
            <a:prstGeom prst="ellipse">
              <a:avLst/>
            </a:prstGeom>
            <a:solidFill>
              <a:srgbClr val="8A9C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8</a:t>
              </a:r>
            </a:p>
          </p:txBody>
        </p:sp>
        <p:sp>
          <p:nvSpPr>
            <p:cNvPr id="77" name="Oval 76">
              <a:extLst>
                <a:ext uri="{FF2B5EF4-FFF2-40B4-BE49-F238E27FC236}">
                  <a16:creationId xmlns:a16="http://schemas.microsoft.com/office/drawing/2014/main" id="{3F179930-0375-1835-0BE9-2557F68250D0}"/>
                </a:ext>
              </a:extLst>
            </p:cNvPr>
            <p:cNvSpPr/>
            <p:nvPr/>
          </p:nvSpPr>
          <p:spPr>
            <a:xfrm>
              <a:off x="9653652" y="3257211"/>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9</a:t>
              </a:r>
            </a:p>
          </p:txBody>
        </p:sp>
        <p:cxnSp>
          <p:nvCxnSpPr>
            <p:cNvPr id="78" name="Straight Connector 77">
              <a:extLst>
                <a:ext uri="{FF2B5EF4-FFF2-40B4-BE49-F238E27FC236}">
                  <a16:creationId xmlns:a16="http://schemas.microsoft.com/office/drawing/2014/main" id="{C73F5A1D-6F92-52E2-7A09-3E66DCAAA350}"/>
                </a:ext>
              </a:extLst>
            </p:cNvPr>
            <p:cNvCxnSpPr>
              <a:stCxn id="71" idx="3"/>
              <a:endCxn id="70" idx="0"/>
            </p:cNvCxnSpPr>
            <p:nvPr/>
          </p:nvCxnSpPr>
          <p:spPr>
            <a:xfrm flipH="1">
              <a:off x="7384996" y="4232182"/>
              <a:ext cx="294820" cy="292693"/>
            </a:xfrm>
            <a:prstGeom prst="line">
              <a:avLst/>
            </a:prstGeom>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FBF19CF0-F6C8-8AF2-0903-CB21D8343B52}"/>
                </a:ext>
              </a:extLst>
            </p:cNvPr>
            <p:cNvCxnSpPr>
              <a:stCxn id="76" idx="7"/>
              <a:endCxn id="73" idx="4"/>
            </p:cNvCxnSpPr>
            <p:nvPr/>
          </p:nvCxnSpPr>
          <p:spPr>
            <a:xfrm flipH="1" flipV="1">
              <a:off x="8983416" y="4859659"/>
              <a:ext cx="118085" cy="422654"/>
            </a:xfrm>
            <a:prstGeom prst="line">
              <a:avLst/>
            </a:prstGeom>
          </p:spPr>
          <p:style>
            <a:lnRef idx="3">
              <a:schemeClr val="accent1"/>
            </a:lnRef>
            <a:fillRef idx="0">
              <a:schemeClr val="accent1"/>
            </a:fillRef>
            <a:effectRef idx="2">
              <a:schemeClr val="accent1"/>
            </a:effectRef>
            <a:fontRef idx="minor">
              <a:schemeClr val="tx1"/>
            </a:fontRef>
          </p:style>
        </p:cxnSp>
        <p:cxnSp>
          <p:nvCxnSpPr>
            <p:cNvPr id="80" name="Straight Connector 79">
              <a:extLst>
                <a:ext uri="{FF2B5EF4-FFF2-40B4-BE49-F238E27FC236}">
                  <a16:creationId xmlns:a16="http://schemas.microsoft.com/office/drawing/2014/main" id="{DE79ECEB-6766-A3BB-843F-2E09C9FC11F5}"/>
                </a:ext>
              </a:extLst>
            </p:cNvPr>
            <p:cNvCxnSpPr>
              <a:stCxn id="73" idx="1"/>
              <a:endCxn id="72" idx="5"/>
            </p:cNvCxnSpPr>
            <p:nvPr/>
          </p:nvCxnSpPr>
          <p:spPr>
            <a:xfrm flipH="1" flipV="1">
              <a:off x="8769491" y="4218558"/>
              <a:ext cx="78188" cy="381605"/>
            </a:xfrm>
            <a:prstGeom prst="line">
              <a:avLst/>
            </a:prstGeom>
          </p:spPr>
          <p:style>
            <a:lnRef idx="3">
              <a:schemeClr val="accent1"/>
            </a:lnRef>
            <a:fillRef idx="0">
              <a:schemeClr val="accent1"/>
            </a:fillRef>
            <a:effectRef idx="2">
              <a:schemeClr val="accent1"/>
            </a:effectRef>
            <a:fontRef idx="minor">
              <a:schemeClr val="tx1"/>
            </a:fontRef>
          </p:style>
        </p:cxnSp>
        <p:cxnSp>
          <p:nvCxnSpPr>
            <p:cNvPr id="81" name="Straight Connector 80">
              <a:extLst>
                <a:ext uri="{FF2B5EF4-FFF2-40B4-BE49-F238E27FC236}">
                  <a16:creationId xmlns:a16="http://schemas.microsoft.com/office/drawing/2014/main" id="{5E171367-6623-66BA-D357-B672E77525A4}"/>
                </a:ext>
              </a:extLst>
            </p:cNvPr>
            <p:cNvCxnSpPr>
              <a:stCxn id="71" idx="4"/>
              <a:endCxn id="69" idx="0"/>
            </p:cNvCxnSpPr>
            <p:nvPr/>
          </p:nvCxnSpPr>
          <p:spPr>
            <a:xfrm>
              <a:off x="7815553" y="4276704"/>
              <a:ext cx="173030" cy="689922"/>
            </a:xfrm>
            <a:prstGeom prst="line">
              <a:avLst/>
            </a:prstGeom>
          </p:spPr>
          <p:style>
            <a:lnRef idx="3">
              <a:schemeClr val="accent1"/>
            </a:lnRef>
            <a:fillRef idx="0">
              <a:schemeClr val="accent1"/>
            </a:fillRef>
            <a:effectRef idx="2">
              <a:schemeClr val="accent1"/>
            </a:effectRef>
            <a:fontRef idx="minor">
              <a:schemeClr val="tx1"/>
            </a:fontRef>
          </p:style>
        </p:cxnSp>
        <p:cxnSp>
          <p:nvCxnSpPr>
            <p:cNvPr id="82" name="Straight Connector 81">
              <a:extLst>
                <a:ext uri="{FF2B5EF4-FFF2-40B4-BE49-F238E27FC236}">
                  <a16:creationId xmlns:a16="http://schemas.microsoft.com/office/drawing/2014/main" id="{BE2A59D1-1AA2-6ED9-F7C9-139702A7848A}"/>
                </a:ext>
              </a:extLst>
            </p:cNvPr>
            <p:cNvCxnSpPr>
              <a:cxnSpLocks/>
              <a:stCxn id="70" idx="5"/>
              <a:endCxn id="69" idx="1"/>
            </p:cNvCxnSpPr>
            <p:nvPr/>
          </p:nvCxnSpPr>
          <p:spPr>
            <a:xfrm>
              <a:off x="7520733" y="4784371"/>
              <a:ext cx="332113" cy="226777"/>
            </a:xfrm>
            <a:prstGeom prst="line">
              <a:avLst/>
            </a:prstGeom>
          </p:spPr>
          <p:style>
            <a:lnRef idx="3">
              <a:schemeClr val="accent1"/>
            </a:lnRef>
            <a:fillRef idx="0">
              <a:schemeClr val="accent1"/>
            </a:fillRef>
            <a:effectRef idx="2">
              <a:schemeClr val="accent1"/>
            </a:effectRef>
            <a:fontRef idx="minor">
              <a:schemeClr val="tx1"/>
            </a:fontRef>
          </p:style>
        </p:cxnSp>
        <p:cxnSp>
          <p:nvCxnSpPr>
            <p:cNvPr id="83" name="Straight Connector 82">
              <a:extLst>
                <a:ext uri="{FF2B5EF4-FFF2-40B4-BE49-F238E27FC236}">
                  <a16:creationId xmlns:a16="http://schemas.microsoft.com/office/drawing/2014/main" id="{EFA583B3-9664-E989-7091-64DF61CBAF27}"/>
                </a:ext>
              </a:extLst>
            </p:cNvPr>
            <p:cNvCxnSpPr>
              <a:cxnSpLocks/>
              <a:stCxn id="72" idx="6"/>
              <a:endCxn id="74" idx="3"/>
            </p:cNvCxnSpPr>
            <p:nvPr/>
          </p:nvCxnSpPr>
          <p:spPr>
            <a:xfrm flipV="1">
              <a:off x="8825715" y="4085926"/>
              <a:ext cx="306077" cy="25145"/>
            </a:xfrm>
            <a:prstGeom prst="line">
              <a:avLst/>
            </a:prstGeom>
          </p:spPr>
          <p:style>
            <a:lnRef idx="3">
              <a:schemeClr val="accent1"/>
            </a:lnRef>
            <a:fillRef idx="0">
              <a:schemeClr val="accent1"/>
            </a:fillRef>
            <a:effectRef idx="2">
              <a:schemeClr val="accent1"/>
            </a:effectRef>
            <a:fontRef idx="minor">
              <a:schemeClr val="tx1"/>
            </a:fontRef>
          </p:style>
        </p:cxnSp>
        <p:cxnSp>
          <p:nvCxnSpPr>
            <p:cNvPr id="84" name="Straight Connector 83">
              <a:extLst>
                <a:ext uri="{FF2B5EF4-FFF2-40B4-BE49-F238E27FC236}">
                  <a16:creationId xmlns:a16="http://schemas.microsoft.com/office/drawing/2014/main" id="{46D2524F-E28B-1701-3D86-BD1710613C94}"/>
                </a:ext>
              </a:extLst>
            </p:cNvPr>
            <p:cNvCxnSpPr>
              <a:stCxn id="75" idx="5"/>
              <a:endCxn id="74" idx="0"/>
            </p:cNvCxnSpPr>
            <p:nvPr/>
          </p:nvCxnSpPr>
          <p:spPr>
            <a:xfrm>
              <a:off x="9227201" y="3372032"/>
              <a:ext cx="40328" cy="454398"/>
            </a:xfrm>
            <a:prstGeom prst="line">
              <a:avLst/>
            </a:prstGeom>
          </p:spPr>
          <p:style>
            <a:lnRef idx="3">
              <a:schemeClr val="accent1"/>
            </a:lnRef>
            <a:fillRef idx="0">
              <a:schemeClr val="accent1"/>
            </a:fillRef>
            <a:effectRef idx="2">
              <a:schemeClr val="accent1"/>
            </a:effectRef>
            <a:fontRef idx="minor">
              <a:schemeClr val="tx1"/>
            </a:fontRef>
          </p:style>
        </p:cxnSp>
        <p:cxnSp>
          <p:nvCxnSpPr>
            <p:cNvPr id="85" name="Straight Connector 84">
              <a:extLst>
                <a:ext uri="{FF2B5EF4-FFF2-40B4-BE49-F238E27FC236}">
                  <a16:creationId xmlns:a16="http://schemas.microsoft.com/office/drawing/2014/main" id="{55E28E35-4627-0ACC-6D21-369A977CF3F3}"/>
                </a:ext>
              </a:extLst>
            </p:cNvPr>
            <p:cNvCxnSpPr>
              <a:stCxn id="75" idx="6"/>
              <a:endCxn id="77" idx="1"/>
            </p:cNvCxnSpPr>
            <p:nvPr/>
          </p:nvCxnSpPr>
          <p:spPr>
            <a:xfrm>
              <a:off x="9283425" y="3264545"/>
              <a:ext cx="426451" cy="37188"/>
            </a:xfrm>
            <a:prstGeom prst="line">
              <a:avLst/>
            </a:prstGeom>
          </p:spPr>
          <p:style>
            <a:lnRef idx="3">
              <a:schemeClr val="accent1"/>
            </a:lnRef>
            <a:fillRef idx="0">
              <a:schemeClr val="accent1"/>
            </a:fillRef>
            <a:effectRef idx="2">
              <a:schemeClr val="accent1"/>
            </a:effectRef>
            <a:fontRef idx="minor">
              <a:schemeClr val="tx1"/>
            </a:fontRef>
          </p:style>
        </p:cxnSp>
        <p:cxnSp>
          <p:nvCxnSpPr>
            <p:cNvPr id="86" name="Straight Connector 85">
              <a:extLst>
                <a:ext uri="{FF2B5EF4-FFF2-40B4-BE49-F238E27FC236}">
                  <a16:creationId xmlns:a16="http://schemas.microsoft.com/office/drawing/2014/main" id="{C7DFF25A-3BB5-5E88-E96E-498349A4BC6D}"/>
                </a:ext>
              </a:extLst>
            </p:cNvPr>
            <p:cNvCxnSpPr>
              <a:stCxn id="77" idx="4"/>
              <a:endCxn id="74" idx="7"/>
            </p:cNvCxnSpPr>
            <p:nvPr/>
          </p:nvCxnSpPr>
          <p:spPr>
            <a:xfrm flipH="1">
              <a:off x="9403266" y="3561229"/>
              <a:ext cx="442347" cy="309723"/>
            </a:xfrm>
            <a:prstGeom prst="line">
              <a:avLst/>
            </a:prstGeom>
          </p:spPr>
          <p:style>
            <a:lnRef idx="3">
              <a:schemeClr val="accent1"/>
            </a:lnRef>
            <a:fillRef idx="0">
              <a:schemeClr val="accent1"/>
            </a:fillRef>
            <a:effectRef idx="2">
              <a:schemeClr val="accent1"/>
            </a:effectRef>
            <a:fontRef idx="minor">
              <a:schemeClr val="tx1"/>
            </a:fontRef>
          </p:style>
        </p:cxnSp>
        <p:cxnSp>
          <p:nvCxnSpPr>
            <p:cNvPr id="87" name="Straight Connector 86">
              <a:extLst>
                <a:ext uri="{FF2B5EF4-FFF2-40B4-BE49-F238E27FC236}">
                  <a16:creationId xmlns:a16="http://schemas.microsoft.com/office/drawing/2014/main" id="{999F9137-B522-E9C5-1100-DAD03763B943}"/>
                </a:ext>
              </a:extLst>
            </p:cNvPr>
            <p:cNvCxnSpPr>
              <a:stCxn id="71" idx="6"/>
              <a:endCxn id="72" idx="2"/>
            </p:cNvCxnSpPr>
            <p:nvPr/>
          </p:nvCxnSpPr>
          <p:spPr>
            <a:xfrm flipV="1">
              <a:off x="8007514" y="4111071"/>
              <a:ext cx="434279" cy="13624"/>
            </a:xfrm>
            <a:prstGeom prst="line">
              <a:avLst/>
            </a:prstGeom>
          </p:spPr>
          <p:style>
            <a:lnRef idx="3">
              <a:schemeClr val="accent1"/>
            </a:lnRef>
            <a:fillRef idx="0">
              <a:schemeClr val="accent1"/>
            </a:fillRef>
            <a:effectRef idx="2">
              <a:schemeClr val="accent1"/>
            </a:effectRef>
            <a:fontRef idx="minor">
              <a:schemeClr val="tx1"/>
            </a:fontRef>
          </p:style>
        </p:cxnSp>
        <p:sp>
          <p:nvSpPr>
            <p:cNvPr id="88" name="Oval 87">
              <a:extLst>
                <a:ext uri="{FF2B5EF4-FFF2-40B4-BE49-F238E27FC236}">
                  <a16:creationId xmlns:a16="http://schemas.microsoft.com/office/drawing/2014/main" id="{303807D4-07D3-F739-4BAF-BA7DF5CC7281}"/>
                </a:ext>
              </a:extLst>
            </p:cNvPr>
            <p:cNvSpPr/>
            <p:nvPr/>
          </p:nvSpPr>
          <p:spPr>
            <a:xfrm>
              <a:off x="2846293" y="3813864"/>
              <a:ext cx="561689" cy="3601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10</a:t>
              </a:r>
            </a:p>
          </p:txBody>
        </p:sp>
        <p:sp>
          <p:nvSpPr>
            <p:cNvPr id="89" name="Oval 88">
              <a:extLst>
                <a:ext uri="{FF2B5EF4-FFF2-40B4-BE49-F238E27FC236}">
                  <a16:creationId xmlns:a16="http://schemas.microsoft.com/office/drawing/2014/main" id="{EDCE85D9-E395-49CB-0757-0668123DA634}"/>
                </a:ext>
              </a:extLst>
            </p:cNvPr>
            <p:cNvSpPr/>
            <p:nvPr/>
          </p:nvSpPr>
          <p:spPr>
            <a:xfrm>
              <a:off x="6373773" y="3767167"/>
              <a:ext cx="561689" cy="3601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10</a:t>
              </a:r>
            </a:p>
          </p:txBody>
        </p:sp>
        <p:sp>
          <p:nvSpPr>
            <p:cNvPr id="90" name="Oval 89">
              <a:extLst>
                <a:ext uri="{FF2B5EF4-FFF2-40B4-BE49-F238E27FC236}">
                  <a16:creationId xmlns:a16="http://schemas.microsoft.com/office/drawing/2014/main" id="{2F37992E-9B41-A175-0D1A-F7BEC449C2EC}"/>
                </a:ext>
              </a:extLst>
            </p:cNvPr>
            <p:cNvSpPr/>
            <p:nvPr/>
          </p:nvSpPr>
          <p:spPr>
            <a:xfrm>
              <a:off x="9663100" y="3858387"/>
              <a:ext cx="561689" cy="36017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10</a:t>
              </a:r>
            </a:p>
          </p:txBody>
        </p:sp>
        <p:cxnSp>
          <p:nvCxnSpPr>
            <p:cNvPr id="91" name="Straight Connector 90">
              <a:extLst>
                <a:ext uri="{FF2B5EF4-FFF2-40B4-BE49-F238E27FC236}">
                  <a16:creationId xmlns:a16="http://schemas.microsoft.com/office/drawing/2014/main" id="{6BBE993E-ADDF-2D3E-E107-64D4249D3BB7}"/>
                </a:ext>
              </a:extLst>
            </p:cNvPr>
            <p:cNvCxnSpPr>
              <a:cxnSpLocks/>
              <a:endCxn id="88" idx="1"/>
            </p:cNvCxnSpPr>
            <p:nvPr/>
          </p:nvCxnSpPr>
          <p:spPr>
            <a:xfrm>
              <a:off x="2347964" y="3284068"/>
              <a:ext cx="580586" cy="582542"/>
            </a:xfrm>
            <a:prstGeom prst="line">
              <a:avLst/>
            </a:prstGeom>
          </p:spPr>
          <p:style>
            <a:lnRef idx="3">
              <a:schemeClr val="accent1"/>
            </a:lnRef>
            <a:fillRef idx="0">
              <a:schemeClr val="accent1"/>
            </a:fillRef>
            <a:effectRef idx="2">
              <a:schemeClr val="accent1"/>
            </a:effectRef>
            <a:fontRef idx="minor">
              <a:schemeClr val="tx1"/>
            </a:fontRef>
          </p:style>
        </p:cxnSp>
        <p:cxnSp>
          <p:nvCxnSpPr>
            <p:cNvPr id="93" name="Straight Connector 92">
              <a:extLst>
                <a:ext uri="{FF2B5EF4-FFF2-40B4-BE49-F238E27FC236}">
                  <a16:creationId xmlns:a16="http://schemas.microsoft.com/office/drawing/2014/main" id="{FA95A594-97A8-C317-7311-82E3965AD025}"/>
                </a:ext>
              </a:extLst>
            </p:cNvPr>
            <p:cNvCxnSpPr>
              <a:cxnSpLocks/>
            </p:cNvCxnSpPr>
            <p:nvPr/>
          </p:nvCxnSpPr>
          <p:spPr>
            <a:xfrm>
              <a:off x="5808480" y="3293358"/>
              <a:ext cx="580586" cy="582542"/>
            </a:xfrm>
            <a:prstGeom prst="line">
              <a:avLst/>
            </a:prstGeom>
          </p:spPr>
          <p:style>
            <a:lnRef idx="3">
              <a:schemeClr val="accent1"/>
            </a:lnRef>
            <a:fillRef idx="0">
              <a:schemeClr val="accent1"/>
            </a:fillRef>
            <a:effectRef idx="2">
              <a:schemeClr val="accent1"/>
            </a:effectRef>
            <a:fontRef idx="minor">
              <a:schemeClr val="tx1"/>
            </a:fontRef>
          </p:style>
        </p:cxnSp>
        <p:cxnSp>
          <p:nvCxnSpPr>
            <p:cNvPr id="94" name="Straight Connector 93">
              <a:extLst>
                <a:ext uri="{FF2B5EF4-FFF2-40B4-BE49-F238E27FC236}">
                  <a16:creationId xmlns:a16="http://schemas.microsoft.com/office/drawing/2014/main" id="{0C79B648-67D2-4A23-CFA0-7476E44B91C3}"/>
                </a:ext>
              </a:extLst>
            </p:cNvPr>
            <p:cNvCxnSpPr>
              <a:cxnSpLocks/>
            </p:cNvCxnSpPr>
            <p:nvPr/>
          </p:nvCxnSpPr>
          <p:spPr>
            <a:xfrm>
              <a:off x="9227622" y="3337880"/>
              <a:ext cx="580586" cy="582542"/>
            </a:xfrm>
            <a:prstGeom prst="line">
              <a:avLst/>
            </a:prstGeom>
          </p:spPr>
          <p:style>
            <a:lnRef idx="3">
              <a:schemeClr val="accent1"/>
            </a:lnRef>
            <a:fillRef idx="0">
              <a:schemeClr val="accent1"/>
            </a:fillRef>
            <a:effectRef idx="2">
              <a:schemeClr val="accent1"/>
            </a:effectRef>
            <a:fontRef idx="minor">
              <a:schemeClr val="tx1"/>
            </a:fontRef>
          </p:style>
        </p:cxnSp>
        <p:sp>
          <p:nvSpPr>
            <p:cNvPr id="95" name="Arrow: Right 94">
              <a:extLst>
                <a:ext uri="{FF2B5EF4-FFF2-40B4-BE49-F238E27FC236}">
                  <a16:creationId xmlns:a16="http://schemas.microsoft.com/office/drawing/2014/main" id="{728A01B8-153B-1162-15FE-BE17B5A6A0B9}"/>
                </a:ext>
              </a:extLst>
            </p:cNvPr>
            <p:cNvSpPr/>
            <p:nvPr/>
          </p:nvSpPr>
          <p:spPr>
            <a:xfrm>
              <a:off x="2522452" y="5736592"/>
              <a:ext cx="6247039" cy="7027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93D77FE8-0552-8097-5968-535614E90B32}"/>
                </a:ext>
              </a:extLst>
            </p:cNvPr>
            <p:cNvSpPr txBox="1"/>
            <p:nvPr/>
          </p:nvSpPr>
          <p:spPr>
            <a:xfrm>
              <a:off x="4716049" y="5895416"/>
              <a:ext cx="3851321" cy="400110"/>
            </a:xfrm>
            <a:prstGeom prst="rect">
              <a:avLst/>
            </a:prstGeom>
            <a:noFill/>
          </p:spPr>
          <p:txBody>
            <a:bodyPr wrap="square" rtlCol="0">
              <a:spAutoFit/>
            </a:bodyPr>
            <a:lstStyle/>
            <a:p>
              <a:r>
                <a:rPr lang="en-IN" sz="2000" b="1"/>
                <a:t>Iterations</a:t>
              </a:r>
            </a:p>
          </p:txBody>
        </p:sp>
      </p:grpSp>
    </p:spTree>
    <p:extLst>
      <p:ext uri="{BB962C8B-B14F-4D97-AF65-F5344CB8AC3E}">
        <p14:creationId xmlns:p14="http://schemas.microsoft.com/office/powerpoint/2010/main" val="3139146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srgbClr val="5B9BD5">
                    <a:lumMod val="50000"/>
                  </a:srgbClr>
                </a:solidFill>
              </a:rPr>
              <a:t>Machine Learning: Supervised</a:t>
            </a:r>
            <a:endParaRPr kumimoji="0" lang="en-US" sz="3600" b="1" i="0" u="none" strike="noStrike" kern="1200" cap="none" spc="0" normalizeH="0" baseline="0" noProof="0">
              <a:ln>
                <a:noFill/>
              </a:ln>
              <a:solidFill>
                <a:srgbClr val="5B9BD5">
                  <a:lumMod val="50000"/>
                </a:srgbClr>
              </a:solidFill>
              <a:effectLst/>
              <a:uLnTx/>
              <a:uFillTx/>
            </a:endParaRPr>
          </a:p>
        </p:txBody>
      </p:sp>
      <p:cxnSp>
        <p:nvCxnSpPr>
          <p:cNvPr id="4" name="Straight Connector 3">
            <a:extLst>
              <a:ext uri="{FF2B5EF4-FFF2-40B4-BE49-F238E27FC236}">
                <a16:creationId xmlns:a16="http://schemas.microsoft.com/office/drawing/2014/main" id="{17A871B5-2A35-8AB0-4BF0-55E7E33DAD2C}"/>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09E28A-D220-7D6B-76FC-16BAFA8CA01C}"/>
              </a:ext>
            </a:extLst>
          </p:cNvPr>
          <p:cNvSpPr txBox="1"/>
          <p:nvPr/>
        </p:nvSpPr>
        <p:spPr>
          <a:xfrm>
            <a:off x="6057896" y="-664"/>
            <a:ext cx="609414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white">
                    <a:lumMod val="75000"/>
                  </a:prstClr>
                </a:solidFill>
                <a:effectLst/>
                <a:uLnTx/>
                <a:uFillTx/>
                <a:ea typeface="+mn-ea"/>
                <a:cs typeface="+mn-cs"/>
              </a:rPr>
              <a:t>Artificial Intelligence with ML</a:t>
            </a:r>
          </a:p>
        </p:txBody>
      </p:sp>
      <p:sp>
        <p:nvSpPr>
          <p:cNvPr id="5" name="Text Placeholder 1">
            <a:extLst>
              <a:ext uri="{FF2B5EF4-FFF2-40B4-BE49-F238E27FC236}">
                <a16:creationId xmlns:a16="http://schemas.microsoft.com/office/drawing/2014/main" id="{FB74548D-6003-F289-6376-2E6805A977B6}"/>
              </a:ext>
            </a:extLst>
          </p:cNvPr>
          <p:cNvSpPr txBox="1">
            <a:spLocks/>
          </p:cNvSpPr>
          <p:nvPr/>
        </p:nvSpPr>
        <p:spPr>
          <a:xfrm>
            <a:off x="255996" y="1302533"/>
            <a:ext cx="10624338" cy="444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rgbClr val="0070C0"/>
                </a:solidFill>
                <a:latin typeface="Frutiger 45 bold"/>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latin typeface="+mn-lt"/>
              </a:rPr>
              <a:t>Self Training</a:t>
            </a:r>
          </a:p>
          <a:p>
            <a:pPr marL="0" indent="0">
              <a:buFont typeface="Arial" panose="020B0604020202020204" pitchFamily="34" charset="0"/>
              <a:buNone/>
            </a:pPr>
            <a:r>
              <a:rPr lang="en-US" sz="2400">
                <a:solidFill>
                  <a:srgbClr val="000000"/>
                </a:solidFill>
                <a:latin typeface="+mn-lt"/>
              </a:rPr>
              <a:t>Lab: Implement a self-training algorithm</a:t>
            </a:r>
            <a:endParaRPr lang="en-IN" sz="2400">
              <a:solidFill>
                <a:srgbClr val="000000"/>
              </a:solidFill>
              <a:latin typeface="+mn-lt"/>
            </a:endParaRPr>
          </a:p>
        </p:txBody>
      </p:sp>
      <p:sp>
        <p:nvSpPr>
          <p:cNvPr id="11" name="TextBox 10">
            <a:extLst>
              <a:ext uri="{FF2B5EF4-FFF2-40B4-BE49-F238E27FC236}">
                <a16:creationId xmlns:a16="http://schemas.microsoft.com/office/drawing/2014/main" id="{E3D89E4A-C78B-CC59-6A23-0F3EAFEC3A1C}"/>
              </a:ext>
            </a:extLst>
          </p:cNvPr>
          <p:cNvSpPr txBox="1"/>
          <p:nvPr/>
        </p:nvSpPr>
        <p:spPr>
          <a:xfrm>
            <a:off x="255995" y="2183130"/>
            <a:ext cx="11614875" cy="2957861"/>
          </a:xfrm>
          <a:prstGeom prst="rect">
            <a:avLst/>
          </a:prstGeom>
          <a:noFill/>
        </p:spPr>
        <p:txBody>
          <a:bodyPr wrap="square" rtlCol="0">
            <a:spAutoFit/>
          </a:bodyPr>
          <a:lstStyle/>
          <a:p>
            <a:pPr algn="just">
              <a:lnSpc>
                <a:spcPct val="150000"/>
              </a:lnSpc>
            </a:pPr>
            <a:r>
              <a:rPr lang="en-US" b="1" dirty="0"/>
              <a:t>Problem Statement :</a:t>
            </a:r>
          </a:p>
          <a:p>
            <a:pPr algn="just">
              <a:lnSpc>
                <a:spcPct val="150000"/>
              </a:lnSpc>
            </a:pPr>
            <a:r>
              <a:rPr lang="en-US" dirty="0"/>
              <a:t>An e-commerce platform similar to Amazon, is interested in understanding customer sentiments towards food products based on user reviews. Develop an accurate sentiment analysis system for food reviews using the Amazon Fine Food Review dataset using self-training algorithm.</a:t>
            </a:r>
          </a:p>
          <a:p>
            <a:pPr algn="just">
              <a:lnSpc>
                <a:spcPct val="150000"/>
              </a:lnSpc>
            </a:pPr>
            <a:endParaRPr lang="en-US" b="1" dirty="0"/>
          </a:p>
          <a:p>
            <a:pPr>
              <a:lnSpc>
                <a:spcPct val="150000"/>
              </a:lnSpc>
            </a:pPr>
            <a:r>
              <a:rPr lang="en-US" b="1" dirty="0"/>
              <a:t>Objective:</a:t>
            </a:r>
          </a:p>
          <a:p>
            <a:pPr>
              <a:lnSpc>
                <a:spcPct val="150000"/>
              </a:lnSpc>
            </a:pPr>
            <a:r>
              <a:rPr lang="en-US" dirty="0"/>
              <a:t>To develop precise sentiment analysis for food reviews using self-training algorithm.</a:t>
            </a:r>
          </a:p>
        </p:txBody>
      </p:sp>
    </p:spTree>
    <p:extLst>
      <p:ext uri="{BB962C8B-B14F-4D97-AF65-F5344CB8AC3E}">
        <p14:creationId xmlns:p14="http://schemas.microsoft.com/office/powerpoint/2010/main" val="337891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srgbClr val="5B9BD5">
                    <a:lumMod val="50000"/>
                  </a:srgbClr>
                </a:solidFill>
              </a:rPr>
              <a:t>Machine Learning: Supervised</a:t>
            </a:r>
            <a:endParaRPr kumimoji="0" lang="en-US" sz="3600" b="1" i="0" u="none" strike="noStrike" kern="1200" cap="none" spc="0" normalizeH="0" baseline="0" noProof="0">
              <a:ln>
                <a:noFill/>
              </a:ln>
              <a:solidFill>
                <a:srgbClr val="5B9BD5">
                  <a:lumMod val="50000"/>
                </a:srgbClr>
              </a:solidFill>
              <a:effectLst/>
              <a:uLnTx/>
              <a:uFillTx/>
            </a:endParaRPr>
          </a:p>
        </p:txBody>
      </p:sp>
      <p:cxnSp>
        <p:nvCxnSpPr>
          <p:cNvPr id="4" name="Straight Connector 3">
            <a:extLst>
              <a:ext uri="{FF2B5EF4-FFF2-40B4-BE49-F238E27FC236}">
                <a16:creationId xmlns:a16="http://schemas.microsoft.com/office/drawing/2014/main" id="{17A871B5-2A35-8AB0-4BF0-55E7E33DAD2C}"/>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09E28A-D220-7D6B-76FC-16BAFA8CA01C}"/>
              </a:ext>
            </a:extLst>
          </p:cNvPr>
          <p:cNvSpPr txBox="1"/>
          <p:nvPr/>
        </p:nvSpPr>
        <p:spPr>
          <a:xfrm>
            <a:off x="6057896" y="-664"/>
            <a:ext cx="609414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white">
                    <a:lumMod val="75000"/>
                  </a:prstClr>
                </a:solidFill>
                <a:effectLst/>
                <a:uLnTx/>
                <a:uFillTx/>
                <a:ea typeface="+mn-ea"/>
                <a:cs typeface="+mn-cs"/>
              </a:rPr>
              <a:t>Artificial Intelligence with ML</a:t>
            </a:r>
          </a:p>
        </p:txBody>
      </p:sp>
      <p:sp>
        <p:nvSpPr>
          <p:cNvPr id="5" name="Text Placeholder 1">
            <a:extLst>
              <a:ext uri="{FF2B5EF4-FFF2-40B4-BE49-F238E27FC236}">
                <a16:creationId xmlns:a16="http://schemas.microsoft.com/office/drawing/2014/main" id="{FB74548D-6003-F289-6376-2E6805A977B6}"/>
              </a:ext>
            </a:extLst>
          </p:cNvPr>
          <p:cNvSpPr txBox="1">
            <a:spLocks/>
          </p:cNvSpPr>
          <p:nvPr/>
        </p:nvSpPr>
        <p:spPr>
          <a:xfrm>
            <a:off x="255996" y="1302533"/>
            <a:ext cx="10624338" cy="444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rgbClr val="0070C0"/>
                </a:solidFill>
                <a:latin typeface="Frutiger 45 bold"/>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latin typeface="+mn-lt"/>
              </a:rPr>
              <a:t>Self Training</a:t>
            </a:r>
          </a:p>
          <a:p>
            <a:pPr marL="0" indent="0">
              <a:buFont typeface="Arial" panose="020B0604020202020204" pitchFamily="34" charset="0"/>
              <a:buNone/>
            </a:pPr>
            <a:r>
              <a:rPr lang="en-US" sz="2400">
                <a:solidFill>
                  <a:srgbClr val="000000"/>
                </a:solidFill>
                <a:latin typeface="+mn-lt"/>
              </a:rPr>
              <a:t>Lab: Implement a self-training algorithm</a:t>
            </a:r>
            <a:endParaRPr lang="en-IN" sz="2400">
              <a:solidFill>
                <a:srgbClr val="000000"/>
              </a:solidFill>
              <a:latin typeface="+mn-lt"/>
            </a:endParaRPr>
          </a:p>
        </p:txBody>
      </p:sp>
      <p:sp>
        <p:nvSpPr>
          <p:cNvPr id="11" name="TextBox 10">
            <a:extLst>
              <a:ext uri="{FF2B5EF4-FFF2-40B4-BE49-F238E27FC236}">
                <a16:creationId xmlns:a16="http://schemas.microsoft.com/office/drawing/2014/main" id="{E3D89E4A-C78B-CC59-6A23-0F3EAFEC3A1C}"/>
              </a:ext>
            </a:extLst>
          </p:cNvPr>
          <p:cNvSpPr txBox="1"/>
          <p:nvPr/>
        </p:nvSpPr>
        <p:spPr>
          <a:xfrm>
            <a:off x="255996" y="2183130"/>
            <a:ext cx="10624338" cy="4204356"/>
          </a:xfrm>
          <a:prstGeom prst="rect">
            <a:avLst/>
          </a:prstGeom>
          <a:noFill/>
        </p:spPr>
        <p:txBody>
          <a:bodyPr wrap="square" rtlCol="0">
            <a:spAutoFit/>
          </a:bodyPr>
          <a:lstStyle/>
          <a:p>
            <a:pPr algn="just">
              <a:lnSpc>
                <a:spcPct val="150000"/>
              </a:lnSpc>
            </a:pPr>
            <a:r>
              <a:rPr lang="en-US" b="1"/>
              <a:t>Steps:</a:t>
            </a:r>
          </a:p>
          <a:p>
            <a:pPr marL="800100" lvl="1" indent="-342900" eaLnBrk="0" fontAlgn="base" hangingPunct="0">
              <a:lnSpc>
                <a:spcPct val="150000"/>
              </a:lnSpc>
              <a:spcBef>
                <a:spcPct val="0"/>
              </a:spcBef>
              <a:spcAft>
                <a:spcPct val="0"/>
              </a:spcAft>
              <a:buFont typeface="+mj-lt"/>
              <a:buAutoNum type="arabicPeriod"/>
            </a:pPr>
            <a:r>
              <a:rPr lang="en-US" altLang="en-US" b="1"/>
              <a:t>Data Collection</a:t>
            </a:r>
            <a:r>
              <a:rPr lang="en-US" altLang="en-US"/>
              <a:t>:</a:t>
            </a:r>
          </a:p>
          <a:p>
            <a:pPr lvl="2" eaLnBrk="0" fontAlgn="base" hangingPunct="0">
              <a:lnSpc>
                <a:spcPct val="150000"/>
              </a:lnSpc>
              <a:spcBef>
                <a:spcPct val="0"/>
              </a:spcBef>
              <a:spcAft>
                <a:spcPct val="0"/>
              </a:spcAft>
            </a:pPr>
            <a:r>
              <a:rPr lang="en-US" altLang="en-US"/>
              <a:t> Gather comprehensive food review data for sentiment analysis purposes.</a:t>
            </a:r>
          </a:p>
          <a:p>
            <a:pPr marL="800100" lvl="1" indent="-342900" eaLnBrk="0" fontAlgn="base" hangingPunct="0">
              <a:lnSpc>
                <a:spcPct val="150000"/>
              </a:lnSpc>
              <a:spcBef>
                <a:spcPct val="0"/>
              </a:spcBef>
              <a:spcAft>
                <a:spcPct val="0"/>
              </a:spcAft>
              <a:buFont typeface="+mj-lt"/>
              <a:buAutoNum type="arabicPeriod"/>
            </a:pPr>
            <a:r>
              <a:rPr lang="en-US" altLang="en-US" b="1"/>
              <a:t>Data Preprocessing</a:t>
            </a:r>
            <a:r>
              <a:rPr lang="en-US" altLang="en-US"/>
              <a:t>: </a:t>
            </a:r>
          </a:p>
          <a:p>
            <a:pPr lvl="2" eaLnBrk="0" fontAlgn="base" hangingPunct="0">
              <a:lnSpc>
                <a:spcPct val="150000"/>
              </a:lnSpc>
              <a:spcBef>
                <a:spcPct val="0"/>
              </a:spcBef>
              <a:spcAft>
                <a:spcPct val="0"/>
              </a:spcAft>
            </a:pPr>
            <a:r>
              <a:rPr lang="en-US" altLang="en-US"/>
              <a:t>Cleanse, standardize, and prepare data for analysis accurately.</a:t>
            </a:r>
          </a:p>
          <a:p>
            <a:pPr marL="800100" lvl="1" indent="-342900" eaLnBrk="0" fontAlgn="base" hangingPunct="0">
              <a:lnSpc>
                <a:spcPct val="150000"/>
              </a:lnSpc>
              <a:spcBef>
                <a:spcPct val="0"/>
              </a:spcBef>
              <a:spcAft>
                <a:spcPct val="0"/>
              </a:spcAft>
              <a:buFont typeface="+mj-lt"/>
              <a:buAutoNum type="arabicPeriod"/>
            </a:pPr>
            <a:r>
              <a:rPr lang="en-US" altLang="en-US" b="1"/>
              <a:t>Feature Extraction</a:t>
            </a:r>
            <a:r>
              <a:rPr lang="en-US" altLang="en-US"/>
              <a:t>: </a:t>
            </a:r>
          </a:p>
          <a:p>
            <a:pPr lvl="2" eaLnBrk="0" fontAlgn="base" hangingPunct="0">
              <a:lnSpc>
                <a:spcPct val="150000"/>
              </a:lnSpc>
              <a:spcBef>
                <a:spcPct val="0"/>
              </a:spcBef>
              <a:spcAft>
                <a:spcPct val="0"/>
              </a:spcAft>
            </a:pPr>
            <a:r>
              <a:rPr lang="en-US" altLang="en-US"/>
              <a:t>Convert textual data into numerical representations for model input.</a:t>
            </a:r>
          </a:p>
          <a:p>
            <a:pPr marL="800100" lvl="1" indent="-342900" eaLnBrk="0" fontAlgn="base" hangingPunct="0">
              <a:lnSpc>
                <a:spcPct val="150000"/>
              </a:lnSpc>
              <a:spcBef>
                <a:spcPct val="0"/>
              </a:spcBef>
              <a:spcAft>
                <a:spcPct val="0"/>
              </a:spcAft>
              <a:buFont typeface="+mj-lt"/>
              <a:buAutoNum type="arabicPeriod"/>
            </a:pPr>
            <a:r>
              <a:rPr lang="en-US" altLang="en-US" b="1"/>
              <a:t>Model Selection</a:t>
            </a:r>
            <a:r>
              <a:rPr lang="en-US" altLang="en-US"/>
              <a:t>:</a:t>
            </a:r>
          </a:p>
          <a:p>
            <a:pPr lvl="2" eaLnBrk="0" fontAlgn="base" hangingPunct="0">
              <a:lnSpc>
                <a:spcPct val="150000"/>
              </a:lnSpc>
              <a:spcBef>
                <a:spcPct val="0"/>
              </a:spcBef>
              <a:spcAft>
                <a:spcPct val="0"/>
              </a:spcAft>
            </a:pPr>
            <a:r>
              <a:rPr lang="en-US" altLang="en-US"/>
              <a:t> Choose an appropriate algorithm for sentiment analysis accuracy.</a:t>
            </a:r>
          </a:p>
          <a:p>
            <a:pPr algn="just">
              <a:lnSpc>
                <a:spcPct val="150000"/>
              </a:lnSpc>
            </a:pPr>
            <a:endParaRPr lang="en-US"/>
          </a:p>
        </p:txBody>
      </p:sp>
    </p:spTree>
    <p:extLst>
      <p:ext uri="{BB962C8B-B14F-4D97-AF65-F5344CB8AC3E}">
        <p14:creationId xmlns:p14="http://schemas.microsoft.com/office/powerpoint/2010/main" val="180801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srgbClr val="5B9BD5">
                    <a:lumMod val="50000"/>
                  </a:srgbClr>
                </a:solidFill>
              </a:rPr>
              <a:t>Machine Learning: Supervised</a:t>
            </a:r>
            <a:endParaRPr kumimoji="0" lang="en-US" sz="3600" b="1" i="0" u="none" strike="noStrike" kern="1200" cap="none" spc="0" normalizeH="0" baseline="0" noProof="0">
              <a:ln>
                <a:noFill/>
              </a:ln>
              <a:solidFill>
                <a:srgbClr val="5B9BD5">
                  <a:lumMod val="50000"/>
                </a:srgbClr>
              </a:solidFill>
              <a:effectLst/>
              <a:uLnTx/>
              <a:uFillTx/>
            </a:endParaRPr>
          </a:p>
        </p:txBody>
      </p:sp>
      <p:cxnSp>
        <p:nvCxnSpPr>
          <p:cNvPr id="4" name="Straight Connector 3">
            <a:extLst>
              <a:ext uri="{FF2B5EF4-FFF2-40B4-BE49-F238E27FC236}">
                <a16:creationId xmlns:a16="http://schemas.microsoft.com/office/drawing/2014/main" id="{17A871B5-2A35-8AB0-4BF0-55E7E33DAD2C}"/>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09E28A-D220-7D6B-76FC-16BAFA8CA01C}"/>
              </a:ext>
            </a:extLst>
          </p:cNvPr>
          <p:cNvSpPr txBox="1"/>
          <p:nvPr/>
        </p:nvSpPr>
        <p:spPr>
          <a:xfrm>
            <a:off x="6057896" y="-664"/>
            <a:ext cx="609414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white">
                    <a:lumMod val="75000"/>
                  </a:prstClr>
                </a:solidFill>
                <a:effectLst/>
                <a:uLnTx/>
                <a:uFillTx/>
                <a:ea typeface="+mn-ea"/>
                <a:cs typeface="+mn-cs"/>
              </a:rPr>
              <a:t>Artificial Intelligence with ML</a:t>
            </a:r>
          </a:p>
        </p:txBody>
      </p:sp>
      <p:sp>
        <p:nvSpPr>
          <p:cNvPr id="5" name="Text Placeholder 1">
            <a:extLst>
              <a:ext uri="{FF2B5EF4-FFF2-40B4-BE49-F238E27FC236}">
                <a16:creationId xmlns:a16="http://schemas.microsoft.com/office/drawing/2014/main" id="{FB74548D-6003-F289-6376-2E6805A977B6}"/>
              </a:ext>
            </a:extLst>
          </p:cNvPr>
          <p:cNvSpPr txBox="1">
            <a:spLocks/>
          </p:cNvSpPr>
          <p:nvPr/>
        </p:nvSpPr>
        <p:spPr>
          <a:xfrm>
            <a:off x="255996" y="1302533"/>
            <a:ext cx="10624338" cy="444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rgbClr val="0070C0"/>
                </a:solidFill>
                <a:latin typeface="Frutiger 45 bold"/>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latin typeface="+mn-lt"/>
              </a:rPr>
              <a:t>Self Training</a:t>
            </a:r>
          </a:p>
          <a:p>
            <a:pPr marL="0" indent="0">
              <a:buFont typeface="Arial" panose="020B0604020202020204" pitchFamily="34" charset="0"/>
              <a:buNone/>
            </a:pPr>
            <a:r>
              <a:rPr lang="en-US" sz="2400">
                <a:solidFill>
                  <a:srgbClr val="000000"/>
                </a:solidFill>
                <a:latin typeface="+mn-lt"/>
              </a:rPr>
              <a:t>Lab: Implement a self-training algorithm</a:t>
            </a:r>
            <a:endParaRPr lang="en-IN" sz="2400">
              <a:solidFill>
                <a:srgbClr val="000000"/>
              </a:solidFill>
              <a:latin typeface="+mn-lt"/>
            </a:endParaRPr>
          </a:p>
        </p:txBody>
      </p:sp>
      <p:sp>
        <p:nvSpPr>
          <p:cNvPr id="11" name="TextBox 10">
            <a:extLst>
              <a:ext uri="{FF2B5EF4-FFF2-40B4-BE49-F238E27FC236}">
                <a16:creationId xmlns:a16="http://schemas.microsoft.com/office/drawing/2014/main" id="{E3D89E4A-C78B-CC59-6A23-0F3EAFEC3A1C}"/>
              </a:ext>
            </a:extLst>
          </p:cNvPr>
          <p:cNvSpPr txBox="1"/>
          <p:nvPr/>
        </p:nvSpPr>
        <p:spPr>
          <a:xfrm>
            <a:off x="255996" y="2183130"/>
            <a:ext cx="11631204" cy="4204356"/>
          </a:xfrm>
          <a:prstGeom prst="rect">
            <a:avLst/>
          </a:prstGeom>
          <a:noFill/>
        </p:spPr>
        <p:txBody>
          <a:bodyPr wrap="square" rtlCol="0">
            <a:spAutoFit/>
          </a:bodyPr>
          <a:lstStyle/>
          <a:p>
            <a:pPr algn="just">
              <a:lnSpc>
                <a:spcPct val="150000"/>
              </a:lnSpc>
            </a:pPr>
            <a:r>
              <a:rPr lang="en-US" b="1" dirty="0"/>
              <a:t>Steps:</a:t>
            </a:r>
          </a:p>
          <a:p>
            <a:pPr marL="800100" lvl="1" indent="-342900" eaLnBrk="0" fontAlgn="base" hangingPunct="0">
              <a:lnSpc>
                <a:spcPct val="150000"/>
              </a:lnSpc>
              <a:spcBef>
                <a:spcPct val="0"/>
              </a:spcBef>
              <a:spcAft>
                <a:spcPct val="0"/>
              </a:spcAft>
              <a:buFont typeface="+mj-lt"/>
              <a:buAutoNum type="arabicPeriod" startAt="5"/>
            </a:pPr>
            <a:r>
              <a:rPr lang="en-US" altLang="en-US" b="1" dirty="0"/>
              <a:t>Model Training</a:t>
            </a:r>
            <a:r>
              <a:rPr lang="en-US" altLang="en-US" dirty="0"/>
              <a:t>:</a:t>
            </a:r>
          </a:p>
          <a:p>
            <a:pPr lvl="2" eaLnBrk="0" fontAlgn="base" hangingPunct="0">
              <a:lnSpc>
                <a:spcPct val="150000"/>
              </a:lnSpc>
              <a:spcBef>
                <a:spcPct val="0"/>
              </a:spcBef>
              <a:spcAft>
                <a:spcPct val="0"/>
              </a:spcAft>
            </a:pPr>
            <a:r>
              <a:rPr lang="en-US" altLang="en-US" dirty="0"/>
              <a:t> Train the selected model on labeled dataset effectively.</a:t>
            </a:r>
          </a:p>
          <a:p>
            <a:pPr marL="2681287" lvl="3" indent="-342900">
              <a:lnSpc>
                <a:spcPct val="150000"/>
              </a:lnSpc>
            </a:pPr>
            <a:r>
              <a:rPr lang="en-US" b="1" i="1" dirty="0">
                <a:solidFill>
                  <a:srgbClr val="002060"/>
                </a:solidFill>
                <a:cs typeface="Calibri" panose="020F0502020204030204" pitchFamily="34" charset="0"/>
              </a:rPr>
              <a:t>from </a:t>
            </a:r>
            <a:r>
              <a:rPr lang="en-US" b="1" i="1" dirty="0" err="1">
                <a:solidFill>
                  <a:srgbClr val="002060"/>
                </a:solidFill>
                <a:cs typeface="Calibri" panose="020F0502020204030204" pitchFamily="34" charset="0"/>
              </a:rPr>
              <a:t>sklearn.semi_supervised</a:t>
            </a:r>
            <a:r>
              <a:rPr lang="en-US" b="1" i="1" dirty="0">
                <a:solidFill>
                  <a:srgbClr val="002060"/>
                </a:solidFill>
                <a:cs typeface="Calibri" panose="020F0502020204030204" pitchFamily="34" charset="0"/>
              </a:rPr>
              <a:t> import </a:t>
            </a:r>
            <a:r>
              <a:rPr lang="en-US" b="1" i="1" dirty="0" err="1">
                <a:solidFill>
                  <a:srgbClr val="002060"/>
                </a:solidFill>
                <a:cs typeface="Calibri" panose="020F0502020204030204" pitchFamily="34" charset="0"/>
              </a:rPr>
              <a:t>SelfTrainingClassifier</a:t>
            </a:r>
            <a:endParaRPr lang="en-US" b="1" dirty="0">
              <a:solidFill>
                <a:srgbClr val="242424"/>
              </a:solidFill>
              <a:cs typeface="Calibri" panose="020F0502020204030204" pitchFamily="34" charset="0"/>
            </a:endParaRPr>
          </a:p>
          <a:p>
            <a:pPr marL="2338387" lvl="3" indent="0">
              <a:lnSpc>
                <a:spcPct val="150000"/>
              </a:lnSpc>
              <a:buNone/>
            </a:pPr>
            <a:r>
              <a:rPr lang="en-US" b="1" i="1" dirty="0" err="1">
                <a:solidFill>
                  <a:srgbClr val="002060"/>
                </a:solidFill>
                <a:cs typeface="Calibri" panose="020F0502020204030204" pitchFamily="34" charset="0"/>
              </a:rPr>
              <a:t>st_pipeline</a:t>
            </a:r>
            <a:r>
              <a:rPr lang="en-US" b="1" i="1" dirty="0">
                <a:solidFill>
                  <a:srgbClr val="002060"/>
                </a:solidFill>
                <a:cs typeface="Calibri" panose="020F0502020204030204" pitchFamily="34" charset="0"/>
              </a:rPr>
              <a:t> = Pipeline([('</a:t>
            </a:r>
            <a:r>
              <a:rPr lang="en-US" b="1" i="1" dirty="0" err="1">
                <a:solidFill>
                  <a:srgbClr val="002060"/>
                </a:solidFill>
                <a:cs typeface="Calibri" panose="020F0502020204030204" pitchFamily="34" charset="0"/>
              </a:rPr>
              <a:t>vect</a:t>
            </a:r>
            <a:r>
              <a:rPr lang="en-US" b="1" i="1" dirty="0">
                <a:solidFill>
                  <a:srgbClr val="002060"/>
                </a:solidFill>
                <a:cs typeface="Calibri" panose="020F0502020204030204" pitchFamily="34" charset="0"/>
              </a:rPr>
              <a:t>',</a:t>
            </a:r>
            <a:r>
              <a:rPr lang="en-US" b="1" i="1" dirty="0" err="1">
                <a:solidFill>
                  <a:srgbClr val="002060"/>
                </a:solidFill>
                <a:cs typeface="Calibri" panose="020F0502020204030204" pitchFamily="34" charset="0"/>
              </a:rPr>
              <a:t>CountVectorizer</a:t>
            </a:r>
            <a:r>
              <a:rPr lang="en-US" b="1" i="1" dirty="0">
                <a:solidFill>
                  <a:srgbClr val="002060"/>
                </a:solidFill>
                <a:cs typeface="Calibri" panose="020F0502020204030204" pitchFamily="34" charset="0"/>
              </a:rPr>
              <a:t>(**</a:t>
            </a:r>
            <a:r>
              <a:rPr lang="en-US" b="1" i="1" dirty="0" err="1">
                <a:solidFill>
                  <a:srgbClr val="002060"/>
                </a:solidFill>
                <a:cs typeface="Calibri" panose="020F0502020204030204" pitchFamily="34" charset="0"/>
              </a:rPr>
              <a:t>vectorizer_params</a:t>
            </a:r>
            <a:r>
              <a:rPr lang="en-US" b="1" i="1" dirty="0">
                <a:solidFill>
                  <a:srgbClr val="002060"/>
                </a:solidFill>
                <a:cs typeface="Calibri" panose="020F0502020204030204" pitchFamily="34" charset="0"/>
              </a:rPr>
              <a:t>)), ('</a:t>
            </a:r>
            <a:r>
              <a:rPr lang="en-US" b="1" i="1" dirty="0" err="1">
                <a:solidFill>
                  <a:srgbClr val="002060"/>
                </a:solidFill>
                <a:cs typeface="Calibri" panose="020F0502020204030204" pitchFamily="34" charset="0"/>
              </a:rPr>
              <a:t>tfidf</a:t>
            </a:r>
            <a:r>
              <a:rPr lang="en-US" b="1" i="1" dirty="0">
                <a:solidFill>
                  <a:srgbClr val="002060"/>
                </a:solidFill>
                <a:cs typeface="Calibri" panose="020F0502020204030204" pitchFamily="34" charset="0"/>
              </a:rPr>
              <a:t>', </a:t>
            </a:r>
            <a:r>
              <a:rPr lang="en-US" b="1" i="1" dirty="0" err="1">
                <a:solidFill>
                  <a:srgbClr val="002060"/>
                </a:solidFill>
                <a:cs typeface="Calibri" panose="020F0502020204030204" pitchFamily="34" charset="0"/>
              </a:rPr>
              <a:t>TfidfTransformer</a:t>
            </a:r>
            <a:r>
              <a:rPr lang="en-US" b="1" i="1" dirty="0">
                <a:solidFill>
                  <a:srgbClr val="002060"/>
                </a:solidFill>
                <a:cs typeface="Calibri" panose="020F0502020204030204" pitchFamily="34" charset="0"/>
              </a:rPr>
              <a:t>()), '</a:t>
            </a:r>
            <a:r>
              <a:rPr lang="en-US" b="1" i="1" dirty="0" err="1">
                <a:solidFill>
                  <a:srgbClr val="002060"/>
                </a:solidFill>
                <a:cs typeface="Calibri" panose="020F0502020204030204" pitchFamily="34" charset="0"/>
              </a:rPr>
              <a:t>clf</a:t>
            </a:r>
            <a:r>
              <a:rPr lang="en-US" b="1" i="1" dirty="0">
                <a:solidFill>
                  <a:srgbClr val="002060"/>
                </a:solidFill>
                <a:cs typeface="Calibri" panose="020F0502020204030204" pitchFamily="34" charset="0"/>
              </a:rPr>
              <a:t>’,  </a:t>
            </a:r>
            <a:r>
              <a:rPr lang="en-US" b="1" i="1" dirty="0" err="1">
                <a:solidFill>
                  <a:srgbClr val="002060"/>
                </a:solidFill>
                <a:cs typeface="Calibri" panose="020F0502020204030204" pitchFamily="34" charset="0"/>
              </a:rPr>
              <a:t>SelfTrainingClassifier</a:t>
            </a:r>
            <a:r>
              <a:rPr lang="en-US" b="1" i="1" dirty="0">
                <a:solidFill>
                  <a:srgbClr val="002060"/>
                </a:solidFill>
                <a:cs typeface="Calibri" panose="020F0502020204030204" pitchFamily="34" charset="0"/>
              </a:rPr>
              <a:t>(</a:t>
            </a:r>
            <a:r>
              <a:rPr lang="en-US" b="1" i="1" dirty="0" err="1">
                <a:solidFill>
                  <a:srgbClr val="002060"/>
                </a:solidFill>
                <a:cs typeface="Calibri" panose="020F0502020204030204" pitchFamily="34" charset="0"/>
              </a:rPr>
              <a:t>SGDClassifier</a:t>
            </a:r>
            <a:r>
              <a:rPr lang="en-US" b="1" i="1" dirty="0">
                <a:solidFill>
                  <a:srgbClr val="002060"/>
                </a:solidFill>
                <a:cs typeface="Calibri" panose="020F0502020204030204" pitchFamily="34" charset="0"/>
              </a:rPr>
              <a:t>(**</a:t>
            </a:r>
            <a:r>
              <a:rPr lang="en-US" b="1" i="1" dirty="0" err="1">
                <a:solidFill>
                  <a:srgbClr val="002060"/>
                </a:solidFill>
                <a:cs typeface="Calibri" panose="020F0502020204030204" pitchFamily="34" charset="0"/>
              </a:rPr>
              <a:t>sdg_params</a:t>
            </a:r>
            <a:r>
              <a:rPr lang="en-US" b="1" i="1" dirty="0">
                <a:solidFill>
                  <a:srgbClr val="002060"/>
                </a:solidFill>
                <a:cs typeface="Calibri" panose="020F0502020204030204" pitchFamily="34" charset="0"/>
              </a:rPr>
              <a:t>), verbose=True)),])</a:t>
            </a:r>
            <a:endParaRPr lang="en-US" altLang="en-US" dirty="0"/>
          </a:p>
          <a:p>
            <a:pPr marL="800100" lvl="1" indent="-342900" eaLnBrk="0" fontAlgn="base" hangingPunct="0">
              <a:lnSpc>
                <a:spcPct val="150000"/>
              </a:lnSpc>
              <a:spcBef>
                <a:spcPct val="0"/>
              </a:spcBef>
              <a:spcAft>
                <a:spcPct val="0"/>
              </a:spcAft>
              <a:buFont typeface="+mj-lt"/>
              <a:buAutoNum type="arabicPeriod" startAt="5"/>
            </a:pPr>
            <a:r>
              <a:rPr lang="en-US" altLang="en-US" b="1" dirty="0"/>
              <a:t>Self-Training Algorithm</a:t>
            </a:r>
            <a:r>
              <a:rPr lang="en-US" altLang="en-US" dirty="0"/>
              <a:t>:</a:t>
            </a:r>
          </a:p>
          <a:p>
            <a:pPr lvl="2" eaLnBrk="0" fontAlgn="base" hangingPunct="0">
              <a:lnSpc>
                <a:spcPct val="150000"/>
              </a:lnSpc>
              <a:spcBef>
                <a:spcPct val="0"/>
              </a:spcBef>
              <a:spcAft>
                <a:spcPct val="0"/>
              </a:spcAft>
            </a:pPr>
            <a:r>
              <a:rPr lang="en-US" altLang="en-US" dirty="0"/>
              <a:t> Enhance model with iterative pseudo-labeled data integration for precision.</a:t>
            </a:r>
          </a:p>
          <a:p>
            <a:pPr marL="800100" lvl="1" indent="-342900" eaLnBrk="0" fontAlgn="base" hangingPunct="0">
              <a:lnSpc>
                <a:spcPct val="150000"/>
              </a:lnSpc>
              <a:spcBef>
                <a:spcPct val="0"/>
              </a:spcBef>
              <a:spcAft>
                <a:spcPct val="0"/>
              </a:spcAft>
              <a:buFont typeface="+mj-lt"/>
              <a:buAutoNum type="arabicPeriod" startAt="5"/>
            </a:pPr>
            <a:r>
              <a:rPr lang="en-US" altLang="en-US" b="1" dirty="0"/>
              <a:t>Model Evaluation</a:t>
            </a:r>
            <a:r>
              <a:rPr lang="en-US" altLang="en-US" dirty="0"/>
              <a:t>: </a:t>
            </a:r>
          </a:p>
          <a:p>
            <a:pPr lvl="2" eaLnBrk="0" fontAlgn="base" hangingPunct="0">
              <a:lnSpc>
                <a:spcPct val="150000"/>
              </a:lnSpc>
              <a:spcBef>
                <a:spcPct val="0"/>
              </a:spcBef>
              <a:spcAft>
                <a:spcPct val="0"/>
              </a:spcAft>
            </a:pPr>
            <a:r>
              <a:rPr lang="en-US" dirty="0"/>
              <a:t>Assess model performance rigorously using established evaluation metrics such as accuracy</a:t>
            </a:r>
          </a:p>
        </p:txBody>
      </p:sp>
    </p:spTree>
    <p:extLst>
      <p:ext uri="{BB962C8B-B14F-4D97-AF65-F5344CB8AC3E}">
        <p14:creationId xmlns:p14="http://schemas.microsoft.com/office/powerpoint/2010/main" val="344297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6572477" cy="4754930"/>
          </a:xfrm>
        </p:spPr>
        <p:txBody>
          <a:bodyPr vert="horz" lIns="91440" tIns="45720" rIns="91440" bIns="45720" rtlCol="0">
            <a:noAutofit/>
          </a:bodyPr>
          <a:lstStyle/>
          <a:p>
            <a:pPr marL="0" indent="0">
              <a:lnSpc>
                <a:spcPct val="100000"/>
              </a:lnSpc>
              <a:buNone/>
            </a:pPr>
            <a:r>
              <a:rPr lang="en-US">
                <a:solidFill>
                  <a:srgbClr val="5583D1"/>
                </a:solidFill>
              </a:rPr>
              <a:t>Co-Training</a:t>
            </a:r>
            <a:endParaRPr lang="en-US">
              <a:solidFill>
                <a:srgbClr val="5583D1"/>
              </a:solidFill>
              <a:latin typeface="+mn-lt"/>
            </a:endParaRPr>
          </a:p>
          <a:p>
            <a:pPr marL="406400" lvl="1" indent="-342900">
              <a:lnSpc>
                <a:spcPct val="100000"/>
              </a:lnSpc>
            </a:pPr>
            <a:r>
              <a:rPr lang="en-US">
                <a:solidFill>
                  <a:srgbClr val="242424"/>
                </a:solidFill>
                <a:cs typeface="Calibri" panose="020F0502020204030204" pitchFamily="34" charset="0"/>
              </a:rPr>
              <a:t>A method where two classifiers iteratively label and learn from unlabeled data.</a:t>
            </a:r>
          </a:p>
          <a:p>
            <a:pPr marL="406400" lvl="1" indent="-342900">
              <a:lnSpc>
                <a:spcPct val="100000"/>
              </a:lnSpc>
            </a:pPr>
            <a:r>
              <a:rPr lang="en-US">
                <a:solidFill>
                  <a:srgbClr val="242424"/>
                </a:solidFill>
                <a:cs typeface="Calibri" panose="020F0502020204030204" pitchFamily="34" charset="0"/>
              </a:rPr>
              <a:t>Initially proposed by Blum and Mitchell (1998).</a:t>
            </a:r>
          </a:p>
          <a:p>
            <a:pPr marL="406400" lvl="1" indent="-342900">
              <a:lnSpc>
                <a:spcPct val="100000"/>
              </a:lnSpc>
            </a:pPr>
            <a:r>
              <a:rPr lang="en-US">
                <a:solidFill>
                  <a:srgbClr val="242424"/>
                </a:solidFill>
                <a:cs typeface="Calibri" panose="020F0502020204030204" pitchFamily="34" charset="0"/>
              </a:rPr>
              <a:t>Utilizes two views of the data.</a:t>
            </a:r>
          </a:p>
          <a:p>
            <a:pPr marL="406400" lvl="2" indent="-342900">
              <a:lnSpc>
                <a:spcPct val="100000"/>
              </a:lnSpc>
            </a:pPr>
            <a:r>
              <a:rPr lang="en-US" sz="2400">
                <a:solidFill>
                  <a:srgbClr val="242424"/>
                </a:solidFill>
                <a:cs typeface="Calibri" panose="020F0502020204030204" pitchFamily="34" charset="0"/>
              </a:rPr>
              <a:t>Two distinct and complementary sets of features (views).</a:t>
            </a:r>
          </a:p>
          <a:p>
            <a:pPr marL="406400" lvl="2" indent="-342900">
              <a:lnSpc>
                <a:spcPct val="100000"/>
              </a:lnSpc>
            </a:pPr>
            <a:r>
              <a:rPr lang="en-US" sz="2400">
                <a:solidFill>
                  <a:srgbClr val="242424"/>
                </a:solidFill>
                <a:cs typeface="Calibri" panose="020F0502020204030204" pitchFamily="34" charset="0"/>
              </a:rPr>
              <a:t>Assumption: Each view is sufficient to train a good classifier.</a:t>
            </a:r>
          </a:p>
          <a:p>
            <a:pPr marL="406400" lvl="1" indent="-342900">
              <a:lnSpc>
                <a:spcPct val="100000"/>
              </a:lnSpc>
            </a:pPr>
            <a:r>
              <a:rPr lang="en-US">
                <a:solidFill>
                  <a:srgbClr val="242424"/>
                </a:solidFill>
                <a:cs typeface="Calibri" panose="020F0502020204030204" pitchFamily="34" charset="0"/>
              </a:rPr>
              <a:t>Applications : Real-world scenarios like web page classification, image annotation, etc.</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100" name="Group 99">
            <a:extLst>
              <a:ext uri="{FF2B5EF4-FFF2-40B4-BE49-F238E27FC236}">
                <a16:creationId xmlns:a16="http://schemas.microsoft.com/office/drawing/2014/main" id="{B1DB7775-D394-565C-8EBC-49D390214878}"/>
              </a:ext>
            </a:extLst>
          </p:cNvPr>
          <p:cNvGrpSpPr/>
          <p:nvPr/>
        </p:nvGrpSpPr>
        <p:grpSpPr>
          <a:xfrm>
            <a:off x="6626279" y="1665945"/>
            <a:ext cx="5565721" cy="4072705"/>
            <a:chOff x="6626279" y="1665945"/>
            <a:chExt cx="5565721" cy="4072705"/>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56A9F9-127E-ABA9-FD0A-945A6808CDF6}"/>
                    </a:ext>
                  </a:extLst>
                </p:cNvPr>
                <p:cNvSpPr/>
                <p:nvPr/>
              </p:nvSpPr>
              <p:spPr>
                <a:xfrm>
                  <a:off x="7665466" y="1665945"/>
                  <a:ext cx="3635828" cy="55517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Initial Labeled Training Data(</a:t>
                  </a:r>
                  <a14:m>
                    <m:oMath xmlns:m="http://schemas.openxmlformats.org/officeDocument/2006/math">
                      <m:sSub>
                        <m:sSubPr>
                          <m:ctrlPr>
                            <a:rPr lang="en-IN" i="1" smtClean="0">
                              <a:solidFill>
                                <a:schemeClr val="tx1"/>
                              </a:solidFill>
                              <a:latin typeface="Cambria Math" panose="02040503050406030204" pitchFamily="18" charset="0"/>
                            </a:rPr>
                          </m:ctrlPr>
                        </m:sSubPr>
                        <m:e>
                          <m:r>
                            <a:rPr lang="en-IN" b="0" i="1" smtClean="0">
                              <a:solidFill>
                                <a:schemeClr val="tx1"/>
                              </a:solidFill>
                              <a:latin typeface="Cambria Math" panose="02040503050406030204" pitchFamily="18" charset="0"/>
                            </a:rPr>
                            <m:t>𝐷</m:t>
                          </m:r>
                        </m:e>
                        <m:sub>
                          <m:r>
                            <a:rPr lang="en-IN" b="0" i="1" smtClean="0">
                              <a:solidFill>
                                <a:schemeClr val="tx1"/>
                              </a:solidFill>
                              <a:latin typeface="Cambria Math" panose="02040503050406030204" pitchFamily="18" charset="0"/>
                            </a:rPr>
                            <m:t>𝐿</m:t>
                          </m:r>
                        </m:sub>
                      </m:sSub>
                    </m:oMath>
                  </a14:m>
                  <a:r>
                    <a:rPr lang="en-IN">
                      <a:solidFill>
                        <a:schemeClr val="tx1"/>
                      </a:solidFill>
                    </a:rPr>
                    <a:t>)</a:t>
                  </a:r>
                </a:p>
              </p:txBody>
            </p:sp>
          </mc:Choice>
          <mc:Fallback xmlns="">
            <p:sp>
              <p:nvSpPr>
                <p:cNvPr id="5" name="Rectangle 4">
                  <a:extLst>
                    <a:ext uri="{FF2B5EF4-FFF2-40B4-BE49-F238E27FC236}">
                      <a16:creationId xmlns:a16="http://schemas.microsoft.com/office/drawing/2014/main" id="{9556A9F9-127E-ABA9-FD0A-945A6808CDF6}"/>
                    </a:ext>
                  </a:extLst>
                </p:cNvPr>
                <p:cNvSpPr>
                  <a:spLocks noRot="1" noChangeAspect="1" noMove="1" noResize="1" noEditPoints="1" noAdjustHandles="1" noChangeArrowheads="1" noChangeShapeType="1" noTextEdit="1"/>
                </p:cNvSpPr>
                <p:nvPr/>
              </p:nvSpPr>
              <p:spPr>
                <a:xfrm>
                  <a:off x="7665466" y="1665945"/>
                  <a:ext cx="3635828" cy="555172"/>
                </a:xfrm>
                <a:prstGeom prst="rect">
                  <a:avLst/>
                </a:prstGeom>
                <a:blipFill>
                  <a:blip r:embed="rId3"/>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3BCC221D-AD80-B6DE-46C0-86E0F0B919F9}"/>
                </a:ext>
              </a:extLst>
            </p:cNvPr>
            <p:cNvSpPr/>
            <p:nvPr/>
          </p:nvSpPr>
          <p:spPr>
            <a:xfrm>
              <a:off x="7597461" y="2581865"/>
              <a:ext cx="1572923" cy="55517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Classifier 1</a:t>
              </a:r>
            </a:p>
          </p:txBody>
        </p:sp>
        <p:sp>
          <p:nvSpPr>
            <p:cNvPr id="18" name="Rectangle 17">
              <a:extLst>
                <a:ext uri="{FF2B5EF4-FFF2-40B4-BE49-F238E27FC236}">
                  <a16:creationId xmlns:a16="http://schemas.microsoft.com/office/drawing/2014/main" id="{15784152-5ACD-3D05-F493-211C9AF420B8}"/>
                </a:ext>
              </a:extLst>
            </p:cNvPr>
            <p:cNvSpPr/>
            <p:nvPr/>
          </p:nvSpPr>
          <p:spPr>
            <a:xfrm>
              <a:off x="9656820" y="2562044"/>
              <a:ext cx="1572923" cy="55517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Classifier 2</a:t>
              </a:r>
            </a:p>
          </p:txBody>
        </p:sp>
        <p:sp>
          <p:nvSpPr>
            <p:cNvPr id="19" name="Rectangle: Rounded Corners 18">
              <a:extLst>
                <a:ext uri="{FF2B5EF4-FFF2-40B4-BE49-F238E27FC236}">
                  <a16:creationId xmlns:a16="http://schemas.microsoft.com/office/drawing/2014/main" id="{6A5A4DA9-583E-F72B-FFFA-52D12DF4AD33}"/>
                </a:ext>
              </a:extLst>
            </p:cNvPr>
            <p:cNvSpPr/>
            <p:nvPr/>
          </p:nvSpPr>
          <p:spPr>
            <a:xfrm>
              <a:off x="6626279" y="3499174"/>
              <a:ext cx="2198914" cy="921058"/>
            </a:xfrm>
            <a:prstGeom prst="roundRect">
              <a:avLst/>
            </a:prstGeom>
            <a:solidFill>
              <a:srgbClr val="D3DE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Pseudo labeled instance provided by classifier 2</a:t>
              </a:r>
            </a:p>
          </p:txBody>
        </p:sp>
        <p:sp>
          <p:nvSpPr>
            <p:cNvPr id="20" name="Rectangle: Rounded Corners 19">
              <a:extLst>
                <a:ext uri="{FF2B5EF4-FFF2-40B4-BE49-F238E27FC236}">
                  <a16:creationId xmlns:a16="http://schemas.microsoft.com/office/drawing/2014/main" id="{7F857DA0-76EC-F41C-E055-57C8E62229A8}"/>
                </a:ext>
              </a:extLst>
            </p:cNvPr>
            <p:cNvSpPr/>
            <p:nvPr/>
          </p:nvSpPr>
          <p:spPr>
            <a:xfrm>
              <a:off x="9993086" y="3499174"/>
              <a:ext cx="2198914" cy="921058"/>
            </a:xfrm>
            <a:prstGeom prst="roundRect">
              <a:avLst/>
            </a:prstGeom>
            <a:solidFill>
              <a:srgbClr val="D3DE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Pseudo labeled instance provided by classifier 1</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EF4ABF3-0313-1EE3-2E91-8CA618A96F16}"/>
                    </a:ext>
                  </a:extLst>
                </p:cNvPr>
                <p:cNvSpPr/>
                <p:nvPr/>
              </p:nvSpPr>
              <p:spPr>
                <a:xfrm>
                  <a:off x="7725736" y="5183478"/>
                  <a:ext cx="3635828" cy="55517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Unlabeled instances(</a:t>
                  </a:r>
                  <a14:m>
                    <m:oMath xmlns:m="http://schemas.openxmlformats.org/officeDocument/2006/math">
                      <m:sSub>
                        <m:sSubPr>
                          <m:ctrlPr>
                            <a:rPr lang="en-IN" i="1" smtClean="0">
                              <a:solidFill>
                                <a:schemeClr val="tx1"/>
                              </a:solidFill>
                              <a:latin typeface="Cambria Math" panose="02040503050406030204" pitchFamily="18" charset="0"/>
                            </a:rPr>
                          </m:ctrlPr>
                        </m:sSubPr>
                        <m:e>
                          <m:r>
                            <a:rPr lang="en-IN" b="0" i="1" smtClean="0">
                              <a:solidFill>
                                <a:schemeClr val="tx1"/>
                              </a:solidFill>
                              <a:latin typeface="Cambria Math" panose="02040503050406030204" pitchFamily="18" charset="0"/>
                            </a:rPr>
                            <m:t>𝐷</m:t>
                          </m:r>
                        </m:e>
                        <m:sub>
                          <m:r>
                            <a:rPr lang="en-IN" b="0" i="1" smtClean="0">
                              <a:solidFill>
                                <a:schemeClr val="tx1"/>
                              </a:solidFill>
                              <a:latin typeface="Cambria Math" panose="02040503050406030204" pitchFamily="18" charset="0"/>
                            </a:rPr>
                            <m:t>𝑢</m:t>
                          </m:r>
                        </m:sub>
                      </m:sSub>
                    </m:oMath>
                  </a14:m>
                  <a:r>
                    <a:rPr lang="en-IN">
                      <a:solidFill>
                        <a:schemeClr val="tx1"/>
                      </a:solidFill>
                    </a:rPr>
                    <a:t>)</a:t>
                  </a:r>
                </a:p>
              </p:txBody>
            </p:sp>
          </mc:Choice>
          <mc:Fallback xmlns="">
            <p:sp>
              <p:nvSpPr>
                <p:cNvPr id="21" name="Rectangle 20">
                  <a:extLst>
                    <a:ext uri="{FF2B5EF4-FFF2-40B4-BE49-F238E27FC236}">
                      <a16:creationId xmlns:a16="http://schemas.microsoft.com/office/drawing/2014/main" id="{4EF4ABF3-0313-1EE3-2E91-8CA618A96F16}"/>
                    </a:ext>
                  </a:extLst>
                </p:cNvPr>
                <p:cNvSpPr>
                  <a:spLocks noRot="1" noChangeAspect="1" noMove="1" noResize="1" noEditPoints="1" noAdjustHandles="1" noChangeArrowheads="1" noChangeShapeType="1" noTextEdit="1"/>
                </p:cNvSpPr>
                <p:nvPr/>
              </p:nvSpPr>
              <p:spPr>
                <a:xfrm>
                  <a:off x="7725736" y="5183478"/>
                  <a:ext cx="3635828" cy="555172"/>
                </a:xfrm>
                <a:prstGeom prst="rect">
                  <a:avLst/>
                </a:prstGeom>
                <a:blipFill>
                  <a:blip r:embed="rId4"/>
                  <a:stretch>
                    <a:fillRect/>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6FF21675-3FC2-0A0B-914B-32A3F15C3FB6}"/>
                </a:ext>
              </a:extLst>
            </p:cNvPr>
            <p:cNvCxnSpPr>
              <a:stCxn id="5" idx="2"/>
            </p:cNvCxnSpPr>
            <p:nvPr/>
          </p:nvCxnSpPr>
          <p:spPr>
            <a:xfrm>
              <a:off x="9483380" y="2221117"/>
              <a:ext cx="41620" cy="298445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BA8D526-D18A-44DB-B81E-20043633D384}"/>
                </a:ext>
              </a:extLst>
            </p:cNvPr>
            <p:cNvCxnSpPr/>
            <p:nvPr/>
          </p:nvCxnSpPr>
          <p:spPr>
            <a:xfrm>
              <a:off x="9840686" y="3139305"/>
              <a:ext cx="0" cy="2066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6C6821-E486-FEA7-B7BC-9B82C426599A}"/>
                </a:ext>
              </a:extLst>
            </p:cNvPr>
            <p:cNvCxnSpPr/>
            <p:nvPr/>
          </p:nvCxnSpPr>
          <p:spPr>
            <a:xfrm>
              <a:off x="9013372" y="3085191"/>
              <a:ext cx="0" cy="2066262"/>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7CD8E895-A4BC-A9E6-F690-0DE337B716FD}"/>
                </a:ext>
              </a:extLst>
            </p:cNvPr>
            <p:cNvCxnSpPr/>
            <p:nvPr/>
          </p:nvCxnSpPr>
          <p:spPr>
            <a:xfrm flipH="1" flipV="1">
              <a:off x="8033657" y="4420232"/>
              <a:ext cx="2220686" cy="76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ADB271-0940-EDAA-DB69-9C28782C2DA3}"/>
                </a:ext>
              </a:extLst>
            </p:cNvPr>
            <p:cNvCxnSpPr>
              <a:endCxn id="20" idx="2"/>
            </p:cNvCxnSpPr>
            <p:nvPr/>
          </p:nvCxnSpPr>
          <p:spPr>
            <a:xfrm flipV="1">
              <a:off x="8599714" y="4420232"/>
              <a:ext cx="2492829" cy="76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9FB9E20-ECB6-2651-9AFB-64790DC10372}"/>
                </a:ext>
              </a:extLst>
            </p:cNvPr>
            <p:cNvCxnSpPr>
              <a:stCxn id="19" idx="0"/>
              <a:endCxn id="17" idx="2"/>
            </p:cNvCxnSpPr>
            <p:nvPr/>
          </p:nvCxnSpPr>
          <p:spPr>
            <a:xfrm flipV="1">
              <a:off x="7725736" y="3137037"/>
              <a:ext cx="658187" cy="36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4CD781A-7C79-4FBB-5887-BB60012DAD4A}"/>
                </a:ext>
              </a:extLst>
            </p:cNvPr>
            <p:cNvCxnSpPr>
              <a:stCxn id="20" idx="0"/>
              <a:endCxn id="18" idx="2"/>
            </p:cNvCxnSpPr>
            <p:nvPr/>
          </p:nvCxnSpPr>
          <p:spPr>
            <a:xfrm flipH="1" flipV="1">
              <a:off x="10443282" y="3117216"/>
              <a:ext cx="649261" cy="38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1BE8976-9E1C-6D4B-38B4-BF4CBF67F6F5}"/>
                </a:ext>
              </a:extLst>
            </p:cNvPr>
            <p:cNvCxnSpPr>
              <a:endCxn id="17" idx="0"/>
            </p:cNvCxnSpPr>
            <p:nvPr/>
          </p:nvCxnSpPr>
          <p:spPr>
            <a:xfrm>
              <a:off x="8383922" y="2221117"/>
              <a:ext cx="1" cy="360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A6B48D0-9D4C-B5DC-E3A2-18214E58437D}"/>
                </a:ext>
              </a:extLst>
            </p:cNvPr>
            <p:cNvCxnSpPr>
              <a:cxnSpLocks/>
              <a:endCxn id="18" idx="0"/>
            </p:cNvCxnSpPr>
            <p:nvPr/>
          </p:nvCxnSpPr>
          <p:spPr>
            <a:xfrm>
              <a:off x="10408666" y="2219243"/>
              <a:ext cx="34616" cy="34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34E577F-1CDD-D443-C93A-D2DBE10D70E1}"/>
                </a:ext>
              </a:extLst>
            </p:cNvPr>
            <p:cNvSpPr txBox="1"/>
            <p:nvPr/>
          </p:nvSpPr>
          <p:spPr>
            <a:xfrm>
              <a:off x="6702141" y="2228686"/>
              <a:ext cx="821593" cy="369332"/>
            </a:xfrm>
            <a:prstGeom prst="rect">
              <a:avLst/>
            </a:prstGeom>
            <a:noFill/>
          </p:spPr>
          <p:txBody>
            <a:bodyPr wrap="square" rtlCol="0">
              <a:spAutoFit/>
            </a:bodyPr>
            <a:lstStyle/>
            <a:p>
              <a:r>
                <a:rPr lang="en-IN"/>
                <a:t>View 1</a:t>
              </a:r>
            </a:p>
          </p:txBody>
        </p:sp>
        <p:sp>
          <p:nvSpPr>
            <p:cNvPr id="99" name="TextBox 98">
              <a:extLst>
                <a:ext uri="{FF2B5EF4-FFF2-40B4-BE49-F238E27FC236}">
                  <a16:creationId xmlns:a16="http://schemas.microsoft.com/office/drawing/2014/main" id="{FE8805B1-145B-3EA1-70A0-7FC775D494E5}"/>
                </a:ext>
              </a:extLst>
            </p:cNvPr>
            <p:cNvSpPr txBox="1"/>
            <p:nvPr/>
          </p:nvSpPr>
          <p:spPr>
            <a:xfrm>
              <a:off x="11301294" y="2219243"/>
              <a:ext cx="812115" cy="369332"/>
            </a:xfrm>
            <a:prstGeom prst="rect">
              <a:avLst/>
            </a:prstGeom>
            <a:noFill/>
          </p:spPr>
          <p:txBody>
            <a:bodyPr wrap="square" rtlCol="0">
              <a:spAutoFit/>
            </a:bodyPr>
            <a:lstStyle/>
            <a:p>
              <a:r>
                <a:rPr lang="en-IN"/>
                <a:t>View 2</a:t>
              </a:r>
            </a:p>
          </p:txBody>
        </p:sp>
      </p:grpSp>
    </p:spTree>
    <p:extLst>
      <p:ext uri="{BB962C8B-B14F-4D97-AF65-F5344CB8AC3E}">
        <p14:creationId xmlns:p14="http://schemas.microsoft.com/office/powerpoint/2010/main" val="13746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EF7896-139F-A700-018D-5596B1D9B234}"/>
              </a:ext>
            </a:extLst>
          </p:cNvPr>
          <p:cNvSpPr>
            <a:spLocks noGrp="1"/>
          </p:cNvSpPr>
          <p:nvPr>
            <p:ph type="body" sz="quarter" idx="15"/>
          </p:nvPr>
        </p:nvSpPr>
        <p:spPr/>
        <p:txBody>
          <a:bodyPr/>
          <a:lstStyle/>
          <a:p>
            <a:r>
              <a:rPr lang="en-IN" dirty="0"/>
              <a:t>Example</a:t>
            </a:r>
          </a:p>
        </p:txBody>
      </p:sp>
      <p:pic>
        <p:nvPicPr>
          <p:cNvPr id="5" name="Picture 4">
            <a:extLst>
              <a:ext uri="{FF2B5EF4-FFF2-40B4-BE49-F238E27FC236}">
                <a16:creationId xmlns:a16="http://schemas.microsoft.com/office/drawing/2014/main" id="{59367A7E-A459-EF13-4489-90C0C01C1B56}"/>
              </a:ext>
            </a:extLst>
          </p:cNvPr>
          <p:cNvPicPr>
            <a:picLocks noChangeAspect="1"/>
          </p:cNvPicPr>
          <p:nvPr/>
        </p:nvPicPr>
        <p:blipFill>
          <a:blip r:embed="rId2"/>
          <a:stretch>
            <a:fillRect/>
          </a:stretch>
        </p:blipFill>
        <p:spPr>
          <a:xfrm>
            <a:off x="255996" y="1353943"/>
            <a:ext cx="8844973" cy="2514951"/>
          </a:xfrm>
          <a:prstGeom prst="rect">
            <a:avLst/>
          </a:prstGeom>
        </p:spPr>
      </p:pic>
      <p:pic>
        <p:nvPicPr>
          <p:cNvPr id="7" name="Picture 6">
            <a:extLst>
              <a:ext uri="{FF2B5EF4-FFF2-40B4-BE49-F238E27FC236}">
                <a16:creationId xmlns:a16="http://schemas.microsoft.com/office/drawing/2014/main" id="{ED90F7B5-4941-5A43-1182-1134420DC613}"/>
              </a:ext>
            </a:extLst>
          </p:cNvPr>
          <p:cNvPicPr>
            <a:picLocks noChangeAspect="1"/>
          </p:cNvPicPr>
          <p:nvPr/>
        </p:nvPicPr>
        <p:blipFill>
          <a:blip r:embed="rId3"/>
          <a:stretch>
            <a:fillRect/>
          </a:stretch>
        </p:blipFill>
        <p:spPr>
          <a:xfrm>
            <a:off x="580834" y="3868894"/>
            <a:ext cx="9574385" cy="2152950"/>
          </a:xfrm>
          <a:prstGeom prst="rect">
            <a:avLst/>
          </a:prstGeom>
        </p:spPr>
      </p:pic>
    </p:spTree>
    <p:extLst>
      <p:ext uri="{BB962C8B-B14F-4D97-AF65-F5344CB8AC3E}">
        <p14:creationId xmlns:p14="http://schemas.microsoft.com/office/powerpoint/2010/main" val="228576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10981372" cy="950830"/>
          </a:xfrm>
        </p:spPr>
        <p:txBody>
          <a:bodyPr vert="horz" lIns="91440" tIns="45720" rIns="91440" bIns="45720" rtlCol="0">
            <a:noAutofit/>
          </a:bodyPr>
          <a:lstStyle/>
          <a:p>
            <a:pPr marL="0" indent="0">
              <a:lnSpc>
                <a:spcPct val="100000"/>
              </a:lnSpc>
              <a:buNone/>
            </a:pPr>
            <a:r>
              <a:rPr lang="en-US">
                <a:solidFill>
                  <a:srgbClr val="5583D1"/>
                </a:solidFill>
              </a:rPr>
              <a:t>Introduction to Clustering Algorithms</a:t>
            </a:r>
          </a:p>
          <a:p>
            <a:pPr marL="0" indent="0">
              <a:lnSpc>
                <a:spcPct val="100000"/>
              </a:lnSpc>
              <a:buNone/>
            </a:pPr>
            <a:r>
              <a:rPr lang="en-US" sz="2400">
                <a:solidFill>
                  <a:srgbClr val="242424"/>
                </a:solidFill>
                <a:cs typeface="Calibri" panose="020F0502020204030204" pitchFamily="34" charset="0"/>
              </a:rPr>
              <a:t>Types of Clustering</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5" name="Table 4">
            <a:extLst>
              <a:ext uri="{FF2B5EF4-FFF2-40B4-BE49-F238E27FC236}">
                <a16:creationId xmlns:a16="http://schemas.microsoft.com/office/drawing/2014/main" id="{84204B82-C533-446A-2C7F-3281389D19A2}"/>
              </a:ext>
            </a:extLst>
          </p:cNvPr>
          <p:cNvGraphicFramePr>
            <a:graphicFrameLocks noGrp="1"/>
          </p:cNvGraphicFramePr>
          <p:nvPr>
            <p:extLst>
              <p:ext uri="{D42A27DB-BD31-4B8C-83A1-F6EECF244321}">
                <p14:modId xmlns:p14="http://schemas.microsoft.com/office/powerpoint/2010/main" val="1195859254"/>
              </p:ext>
            </p:extLst>
          </p:nvPr>
        </p:nvGraphicFramePr>
        <p:xfrm>
          <a:off x="1847274" y="4222204"/>
          <a:ext cx="3563501" cy="2213661"/>
        </p:xfrm>
        <a:graphic>
          <a:graphicData uri="http://schemas.openxmlformats.org/drawingml/2006/table">
            <a:tbl>
              <a:tblPr firstRow="1" bandRow="1">
                <a:tableStyleId>{5C22544A-7EE6-4342-B048-85BDC9FD1C3A}</a:tableStyleId>
              </a:tblPr>
              <a:tblGrid>
                <a:gridCol w="970204">
                  <a:extLst>
                    <a:ext uri="{9D8B030D-6E8A-4147-A177-3AD203B41FA5}">
                      <a16:colId xmlns:a16="http://schemas.microsoft.com/office/drawing/2014/main" val="2469166949"/>
                    </a:ext>
                  </a:extLst>
                </a:gridCol>
                <a:gridCol w="370471">
                  <a:extLst>
                    <a:ext uri="{9D8B030D-6E8A-4147-A177-3AD203B41FA5}">
                      <a16:colId xmlns:a16="http://schemas.microsoft.com/office/drawing/2014/main" val="1212364937"/>
                    </a:ext>
                  </a:extLst>
                </a:gridCol>
                <a:gridCol w="370471">
                  <a:extLst>
                    <a:ext uri="{9D8B030D-6E8A-4147-A177-3AD203B41FA5}">
                      <a16:colId xmlns:a16="http://schemas.microsoft.com/office/drawing/2014/main" val="3052253215"/>
                    </a:ext>
                  </a:extLst>
                </a:gridCol>
                <a:gridCol w="370471">
                  <a:extLst>
                    <a:ext uri="{9D8B030D-6E8A-4147-A177-3AD203B41FA5}">
                      <a16:colId xmlns:a16="http://schemas.microsoft.com/office/drawing/2014/main" val="1626178497"/>
                    </a:ext>
                  </a:extLst>
                </a:gridCol>
                <a:gridCol w="370471">
                  <a:extLst>
                    <a:ext uri="{9D8B030D-6E8A-4147-A177-3AD203B41FA5}">
                      <a16:colId xmlns:a16="http://schemas.microsoft.com/office/drawing/2014/main" val="4109024634"/>
                    </a:ext>
                  </a:extLst>
                </a:gridCol>
                <a:gridCol w="370471">
                  <a:extLst>
                    <a:ext uri="{9D8B030D-6E8A-4147-A177-3AD203B41FA5}">
                      <a16:colId xmlns:a16="http://schemas.microsoft.com/office/drawing/2014/main" val="1062450199"/>
                    </a:ext>
                  </a:extLst>
                </a:gridCol>
                <a:gridCol w="370471">
                  <a:extLst>
                    <a:ext uri="{9D8B030D-6E8A-4147-A177-3AD203B41FA5}">
                      <a16:colId xmlns:a16="http://schemas.microsoft.com/office/drawing/2014/main" val="1270863810"/>
                    </a:ext>
                  </a:extLst>
                </a:gridCol>
                <a:gridCol w="370471">
                  <a:extLst>
                    <a:ext uri="{9D8B030D-6E8A-4147-A177-3AD203B41FA5}">
                      <a16:colId xmlns:a16="http://schemas.microsoft.com/office/drawing/2014/main" val="3673393617"/>
                    </a:ext>
                  </a:extLst>
                </a:gridCol>
              </a:tblGrid>
              <a:tr h="320905">
                <a:tc gridSpan="8">
                  <a:txBody>
                    <a:bodyPr/>
                    <a:lstStyle/>
                    <a:p>
                      <a:pPr algn="ctr"/>
                      <a:r>
                        <a:rPr lang="en-IN"/>
                        <a:t>Community Affiliation</a:t>
                      </a: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9054584"/>
                  </a:ext>
                </a:extLst>
              </a:tr>
              <a:tr h="320905">
                <a:tc rowSpan="2">
                  <a:txBody>
                    <a:bodyPr/>
                    <a:lstStyle/>
                    <a:p>
                      <a:r>
                        <a:rPr lang="en-IN"/>
                        <a:t>Cluster</a:t>
                      </a:r>
                    </a:p>
                  </a:txBody>
                  <a:tcPr/>
                </a:tc>
                <a:tc gridSpan="7">
                  <a:txBody>
                    <a:bodyPr/>
                    <a:lstStyle/>
                    <a:p>
                      <a:r>
                        <a:rPr lang="en-IN"/>
                        <a:t>Nodes</a:t>
                      </a: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24863782"/>
                  </a:ext>
                </a:extLst>
              </a:tr>
              <a:tr h="320905">
                <a:tc vMerge="1">
                  <a:txBody>
                    <a:bodyPr/>
                    <a:lstStyle/>
                    <a:p>
                      <a:endParaRPr lang="en-IN"/>
                    </a:p>
                  </a:txBody>
                  <a:tcPr/>
                </a:tc>
                <a:tc>
                  <a:txBody>
                    <a:bodyPr/>
                    <a:lstStyle/>
                    <a:p>
                      <a:r>
                        <a:rPr lang="en-IN"/>
                        <a:t>1</a:t>
                      </a:r>
                    </a:p>
                  </a:txBody>
                  <a:tcPr/>
                </a:tc>
                <a:tc>
                  <a:txBody>
                    <a:bodyPr/>
                    <a:lstStyle/>
                    <a:p>
                      <a:r>
                        <a:rPr lang="en-IN"/>
                        <a:t>2</a:t>
                      </a:r>
                    </a:p>
                  </a:txBody>
                  <a:tcPr/>
                </a:tc>
                <a:tc>
                  <a:txBody>
                    <a:bodyPr/>
                    <a:lstStyle/>
                    <a:p>
                      <a:r>
                        <a:rPr lang="en-IN"/>
                        <a:t>3</a:t>
                      </a:r>
                    </a:p>
                  </a:txBody>
                  <a:tcPr/>
                </a:tc>
                <a:tc>
                  <a:txBody>
                    <a:bodyPr/>
                    <a:lstStyle/>
                    <a:p>
                      <a:r>
                        <a:rPr lang="en-IN"/>
                        <a:t>4</a:t>
                      </a:r>
                    </a:p>
                  </a:txBody>
                  <a:tcPr/>
                </a:tc>
                <a:tc>
                  <a:txBody>
                    <a:bodyPr/>
                    <a:lstStyle/>
                    <a:p>
                      <a:r>
                        <a:rPr lang="en-IN"/>
                        <a:t>5</a:t>
                      </a:r>
                    </a:p>
                  </a:txBody>
                  <a:tcPr/>
                </a:tc>
                <a:tc>
                  <a:txBody>
                    <a:bodyPr/>
                    <a:lstStyle/>
                    <a:p>
                      <a:r>
                        <a:rPr lang="en-IN"/>
                        <a:t>6</a:t>
                      </a:r>
                    </a:p>
                  </a:txBody>
                  <a:tcPr/>
                </a:tc>
                <a:tc>
                  <a:txBody>
                    <a:bodyPr/>
                    <a:lstStyle/>
                    <a:p>
                      <a:r>
                        <a:rPr lang="en-IN"/>
                        <a:t>7</a:t>
                      </a:r>
                    </a:p>
                  </a:txBody>
                  <a:tcPr/>
                </a:tc>
                <a:extLst>
                  <a:ext uri="{0D108BD9-81ED-4DB2-BD59-A6C34878D82A}">
                    <a16:rowId xmlns:a16="http://schemas.microsoft.com/office/drawing/2014/main" val="3430065395"/>
                  </a:ext>
                </a:extLst>
              </a:tr>
              <a:tr h="372127">
                <a:tc>
                  <a:txBody>
                    <a:bodyPr/>
                    <a:lstStyle/>
                    <a:p>
                      <a:r>
                        <a:rPr lang="en-IN"/>
                        <a:t>Cluster1</a:t>
                      </a:r>
                    </a:p>
                  </a:txBody>
                  <a:tcPr/>
                </a:tc>
                <a:tc>
                  <a:txBody>
                    <a:bodyPr/>
                    <a:lstStyle/>
                    <a:p>
                      <a:r>
                        <a:rPr lang="en-IN" sz="1800" kern="1200">
                          <a:solidFill>
                            <a:schemeClr val="dk1"/>
                          </a:solidFill>
                          <a:latin typeface="+mn-lt"/>
                          <a:ea typeface="+mn-ea"/>
                          <a:cs typeface="+mn-cs"/>
                        </a:rPr>
                        <a:t>1</a:t>
                      </a:r>
                    </a:p>
                  </a:txBody>
                  <a:tcPr/>
                </a:tc>
                <a:tc>
                  <a:txBody>
                    <a:bodyPr/>
                    <a:lstStyle/>
                    <a:p>
                      <a:r>
                        <a:rPr lang="en-IN" sz="1800" kern="1200">
                          <a:solidFill>
                            <a:schemeClr val="dk1"/>
                          </a:solidFill>
                          <a:latin typeface="+mn-lt"/>
                          <a:ea typeface="+mn-ea"/>
                          <a:cs typeface="+mn-cs"/>
                        </a:rPr>
                        <a:t>1</a:t>
                      </a:r>
                    </a:p>
                  </a:txBody>
                  <a:tcPr/>
                </a:tc>
                <a:tc>
                  <a:txBody>
                    <a:bodyPr/>
                    <a:lstStyle/>
                    <a:p>
                      <a:r>
                        <a:rPr lang="en-IN" sz="1800" kern="1200">
                          <a:solidFill>
                            <a:schemeClr val="dk1"/>
                          </a:solidFill>
                          <a:latin typeface="+mn-lt"/>
                          <a:ea typeface="+mn-ea"/>
                          <a:cs typeface="+mn-cs"/>
                        </a:rPr>
                        <a:t>1</a:t>
                      </a:r>
                    </a:p>
                  </a:txBody>
                  <a:tcPr/>
                </a:tc>
                <a:tc>
                  <a:txBody>
                    <a:bodyPr/>
                    <a:lstStyle/>
                    <a:p>
                      <a:r>
                        <a:rPr lang="en-IN" sz="1800" kern="1200">
                          <a:solidFill>
                            <a:schemeClr val="dk1"/>
                          </a:solidFill>
                          <a:latin typeface="+mn-lt"/>
                          <a:ea typeface="+mn-ea"/>
                          <a:cs typeface="+mn-cs"/>
                        </a:rPr>
                        <a:t>0</a:t>
                      </a:r>
                    </a:p>
                  </a:txBody>
                  <a:tcPr/>
                </a:tc>
                <a:tc>
                  <a:txBody>
                    <a:bodyPr/>
                    <a:lstStyle/>
                    <a:p>
                      <a:r>
                        <a:rPr lang="en-IN" sz="1800" kern="1200">
                          <a:solidFill>
                            <a:schemeClr val="dk1"/>
                          </a:solidFill>
                          <a:latin typeface="+mn-lt"/>
                          <a:ea typeface="+mn-ea"/>
                          <a:cs typeface="+mn-cs"/>
                        </a:rPr>
                        <a:t>0</a:t>
                      </a:r>
                    </a:p>
                  </a:txBody>
                  <a:tcPr/>
                </a:tc>
                <a:tc>
                  <a:txBody>
                    <a:bodyPr/>
                    <a:lstStyle/>
                    <a:p>
                      <a:r>
                        <a:rPr lang="en-IN" sz="1800" kern="1200">
                          <a:solidFill>
                            <a:schemeClr val="dk1"/>
                          </a:solidFill>
                          <a:latin typeface="+mn-lt"/>
                          <a:ea typeface="+mn-ea"/>
                          <a:cs typeface="+mn-cs"/>
                        </a:rPr>
                        <a:t>0</a:t>
                      </a:r>
                    </a:p>
                  </a:txBody>
                  <a:tcPr/>
                </a:tc>
                <a:tc>
                  <a:txBody>
                    <a:bodyPr/>
                    <a:lstStyle/>
                    <a:p>
                      <a:r>
                        <a:rPr lang="en-IN" sz="1800" kern="1200">
                          <a:solidFill>
                            <a:schemeClr val="dk1"/>
                          </a:solidFill>
                          <a:latin typeface="+mn-lt"/>
                          <a:ea typeface="+mn-ea"/>
                          <a:cs typeface="+mn-cs"/>
                        </a:rPr>
                        <a:t>0</a:t>
                      </a:r>
                    </a:p>
                  </a:txBody>
                  <a:tcPr/>
                </a:tc>
                <a:extLst>
                  <a:ext uri="{0D108BD9-81ED-4DB2-BD59-A6C34878D82A}">
                    <a16:rowId xmlns:a16="http://schemas.microsoft.com/office/drawing/2014/main" val="2439500489"/>
                  </a:ext>
                </a:extLst>
              </a:tr>
              <a:tr h="372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Cluster2</a:t>
                      </a:r>
                    </a:p>
                  </a:txBody>
                  <a:tcPr/>
                </a:tc>
                <a:tc>
                  <a:txBody>
                    <a:bodyPr/>
                    <a:lstStyle/>
                    <a:p>
                      <a:r>
                        <a:rPr lang="en-IN"/>
                        <a:t>0</a:t>
                      </a:r>
                    </a:p>
                  </a:txBody>
                  <a:tcPr/>
                </a:tc>
                <a:tc>
                  <a:txBody>
                    <a:bodyPr/>
                    <a:lstStyle/>
                    <a:p>
                      <a:r>
                        <a:rPr lang="en-IN"/>
                        <a:t>0</a:t>
                      </a:r>
                    </a:p>
                  </a:txBody>
                  <a:tcPr/>
                </a:tc>
                <a:tc>
                  <a:txBody>
                    <a:bodyPr/>
                    <a:lstStyle/>
                    <a:p>
                      <a:r>
                        <a:rPr lang="en-IN"/>
                        <a:t>0</a:t>
                      </a:r>
                    </a:p>
                  </a:txBody>
                  <a:tcPr/>
                </a:tc>
                <a:tc>
                  <a:txBody>
                    <a:bodyPr/>
                    <a:lstStyle/>
                    <a:p>
                      <a:r>
                        <a:rPr lang="en-IN"/>
                        <a:t>1</a:t>
                      </a:r>
                    </a:p>
                  </a:txBody>
                  <a:tcPr/>
                </a:tc>
                <a:tc>
                  <a:txBody>
                    <a:bodyPr/>
                    <a:lstStyle/>
                    <a:p>
                      <a:r>
                        <a:rPr lang="en-IN"/>
                        <a:t>1</a:t>
                      </a:r>
                    </a:p>
                  </a:txBody>
                  <a:tcPr/>
                </a:tc>
                <a:tc>
                  <a:txBody>
                    <a:bodyPr/>
                    <a:lstStyle/>
                    <a:p>
                      <a:r>
                        <a:rPr lang="en-IN"/>
                        <a:t>0</a:t>
                      </a:r>
                    </a:p>
                  </a:txBody>
                  <a:tcPr/>
                </a:tc>
                <a:tc>
                  <a:txBody>
                    <a:bodyPr/>
                    <a:lstStyle/>
                    <a:p>
                      <a:r>
                        <a:rPr lang="en-IN"/>
                        <a:t>0</a:t>
                      </a:r>
                    </a:p>
                  </a:txBody>
                  <a:tcPr/>
                </a:tc>
                <a:extLst>
                  <a:ext uri="{0D108BD9-81ED-4DB2-BD59-A6C34878D82A}">
                    <a16:rowId xmlns:a16="http://schemas.microsoft.com/office/drawing/2014/main" val="3018193547"/>
                  </a:ext>
                </a:extLst>
              </a:tr>
              <a:tr h="372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Cluster3</a:t>
                      </a:r>
                    </a:p>
                  </a:txBody>
                  <a:tcPr/>
                </a:tc>
                <a:tc>
                  <a:txBody>
                    <a:bodyPr/>
                    <a:lstStyle/>
                    <a:p>
                      <a:r>
                        <a:rPr lang="en-IN"/>
                        <a:t>0</a:t>
                      </a:r>
                    </a:p>
                  </a:txBody>
                  <a:tcPr/>
                </a:tc>
                <a:tc>
                  <a:txBody>
                    <a:bodyPr/>
                    <a:lstStyle/>
                    <a:p>
                      <a:r>
                        <a:rPr lang="en-IN"/>
                        <a:t>0</a:t>
                      </a:r>
                    </a:p>
                  </a:txBody>
                  <a:tcPr/>
                </a:tc>
                <a:tc>
                  <a:txBody>
                    <a:bodyPr/>
                    <a:lstStyle/>
                    <a:p>
                      <a:r>
                        <a:rPr lang="en-IN"/>
                        <a:t>0</a:t>
                      </a:r>
                    </a:p>
                  </a:txBody>
                  <a:tcPr/>
                </a:tc>
                <a:tc>
                  <a:txBody>
                    <a:bodyPr/>
                    <a:lstStyle/>
                    <a:p>
                      <a:r>
                        <a:rPr lang="en-IN"/>
                        <a:t>0</a:t>
                      </a:r>
                    </a:p>
                  </a:txBody>
                  <a:tcPr/>
                </a:tc>
                <a:tc>
                  <a:txBody>
                    <a:bodyPr/>
                    <a:lstStyle/>
                    <a:p>
                      <a:r>
                        <a:rPr lang="en-IN"/>
                        <a:t>0</a:t>
                      </a:r>
                    </a:p>
                  </a:txBody>
                  <a:tcPr/>
                </a:tc>
                <a:tc>
                  <a:txBody>
                    <a:bodyPr/>
                    <a:lstStyle/>
                    <a:p>
                      <a:r>
                        <a:rPr lang="en-IN"/>
                        <a:t>1</a:t>
                      </a:r>
                    </a:p>
                  </a:txBody>
                  <a:tcPr/>
                </a:tc>
                <a:tc>
                  <a:txBody>
                    <a:bodyPr/>
                    <a:lstStyle/>
                    <a:p>
                      <a:r>
                        <a:rPr lang="en-IN"/>
                        <a:t>1</a:t>
                      </a:r>
                    </a:p>
                  </a:txBody>
                  <a:tcPr/>
                </a:tc>
                <a:extLst>
                  <a:ext uri="{0D108BD9-81ED-4DB2-BD59-A6C34878D82A}">
                    <a16:rowId xmlns:a16="http://schemas.microsoft.com/office/drawing/2014/main" val="4131990472"/>
                  </a:ext>
                </a:extLst>
              </a:tr>
            </a:tbl>
          </a:graphicData>
        </a:graphic>
      </p:graphicFrame>
      <p:grpSp>
        <p:nvGrpSpPr>
          <p:cNvPr id="6" name="Group 5">
            <a:extLst>
              <a:ext uri="{FF2B5EF4-FFF2-40B4-BE49-F238E27FC236}">
                <a16:creationId xmlns:a16="http://schemas.microsoft.com/office/drawing/2014/main" id="{4ED13BFF-4657-BF9D-11C8-0D31ADFC93CD}"/>
              </a:ext>
            </a:extLst>
          </p:cNvPr>
          <p:cNvGrpSpPr/>
          <p:nvPr/>
        </p:nvGrpSpPr>
        <p:grpSpPr>
          <a:xfrm>
            <a:off x="1829547" y="2627451"/>
            <a:ext cx="3354452" cy="1368604"/>
            <a:chOff x="282741" y="4400733"/>
            <a:chExt cx="4225090" cy="1718070"/>
          </a:xfrm>
        </p:grpSpPr>
        <p:sp>
          <p:nvSpPr>
            <p:cNvPr id="7" name="Flowchart: Connector 6">
              <a:extLst>
                <a:ext uri="{FF2B5EF4-FFF2-40B4-BE49-F238E27FC236}">
                  <a16:creationId xmlns:a16="http://schemas.microsoft.com/office/drawing/2014/main" id="{DBF7939A-6DB8-59F1-0B83-48D535470E85}"/>
                </a:ext>
              </a:extLst>
            </p:cNvPr>
            <p:cNvSpPr/>
            <p:nvPr/>
          </p:nvSpPr>
          <p:spPr>
            <a:xfrm>
              <a:off x="559468" y="4907945"/>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2</a:t>
              </a:r>
            </a:p>
          </p:txBody>
        </p:sp>
        <p:sp>
          <p:nvSpPr>
            <p:cNvPr id="8" name="Flowchart: Connector 7">
              <a:extLst>
                <a:ext uri="{FF2B5EF4-FFF2-40B4-BE49-F238E27FC236}">
                  <a16:creationId xmlns:a16="http://schemas.microsoft.com/office/drawing/2014/main" id="{E0386311-2E9A-C1AC-4E6B-7C8681EB803E}"/>
                </a:ext>
              </a:extLst>
            </p:cNvPr>
            <p:cNvSpPr/>
            <p:nvPr/>
          </p:nvSpPr>
          <p:spPr>
            <a:xfrm>
              <a:off x="282741" y="5148577"/>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1</a:t>
              </a:r>
            </a:p>
          </p:txBody>
        </p:sp>
        <p:sp>
          <p:nvSpPr>
            <p:cNvPr id="9" name="Flowchart: Connector 8">
              <a:extLst>
                <a:ext uri="{FF2B5EF4-FFF2-40B4-BE49-F238E27FC236}">
                  <a16:creationId xmlns:a16="http://schemas.microsoft.com/office/drawing/2014/main" id="{A814557F-B38C-4F14-AE33-1D4379B9F171}"/>
                </a:ext>
              </a:extLst>
            </p:cNvPr>
            <p:cNvSpPr/>
            <p:nvPr/>
          </p:nvSpPr>
          <p:spPr>
            <a:xfrm>
              <a:off x="511342" y="5437333"/>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6</a:t>
              </a:r>
            </a:p>
          </p:txBody>
        </p:sp>
        <p:sp>
          <p:nvSpPr>
            <p:cNvPr id="10" name="Flowchart: Connector 9">
              <a:extLst>
                <a:ext uri="{FF2B5EF4-FFF2-40B4-BE49-F238E27FC236}">
                  <a16:creationId xmlns:a16="http://schemas.microsoft.com/office/drawing/2014/main" id="{12EB4AC8-5C5E-A2ED-0B03-191629386956}"/>
                </a:ext>
              </a:extLst>
            </p:cNvPr>
            <p:cNvSpPr/>
            <p:nvPr/>
          </p:nvSpPr>
          <p:spPr>
            <a:xfrm>
              <a:off x="836195" y="5028261"/>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3</a:t>
              </a:r>
            </a:p>
          </p:txBody>
        </p:sp>
        <p:sp>
          <p:nvSpPr>
            <p:cNvPr id="11" name="Flowchart: Connector 10">
              <a:extLst>
                <a:ext uri="{FF2B5EF4-FFF2-40B4-BE49-F238E27FC236}">
                  <a16:creationId xmlns:a16="http://schemas.microsoft.com/office/drawing/2014/main" id="{F4E4D712-B91F-F000-31BC-208BAB9E6686}"/>
                </a:ext>
              </a:extLst>
            </p:cNvPr>
            <p:cNvSpPr/>
            <p:nvPr/>
          </p:nvSpPr>
          <p:spPr>
            <a:xfrm>
              <a:off x="872290" y="5413270"/>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5</a:t>
              </a:r>
            </a:p>
          </p:txBody>
        </p:sp>
        <p:sp>
          <p:nvSpPr>
            <p:cNvPr id="12" name="Flowchart: Connector 11">
              <a:extLst>
                <a:ext uri="{FF2B5EF4-FFF2-40B4-BE49-F238E27FC236}">
                  <a16:creationId xmlns:a16="http://schemas.microsoft.com/office/drawing/2014/main" id="{165CC413-D2B6-2394-1522-12E7DD5E2EEA}"/>
                </a:ext>
              </a:extLst>
            </p:cNvPr>
            <p:cNvSpPr/>
            <p:nvPr/>
          </p:nvSpPr>
          <p:spPr>
            <a:xfrm>
              <a:off x="1173080" y="5148576"/>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4</a:t>
              </a:r>
            </a:p>
          </p:txBody>
        </p:sp>
        <p:sp>
          <p:nvSpPr>
            <p:cNvPr id="13" name="Flowchart: Connector 12">
              <a:extLst>
                <a:ext uri="{FF2B5EF4-FFF2-40B4-BE49-F238E27FC236}">
                  <a16:creationId xmlns:a16="http://schemas.microsoft.com/office/drawing/2014/main" id="{BF656451-D256-0F5F-768C-59B596B3D842}"/>
                </a:ext>
              </a:extLst>
            </p:cNvPr>
            <p:cNvSpPr/>
            <p:nvPr/>
          </p:nvSpPr>
          <p:spPr>
            <a:xfrm>
              <a:off x="1211182" y="5689995"/>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7</a:t>
              </a:r>
            </a:p>
          </p:txBody>
        </p:sp>
        <p:sp>
          <p:nvSpPr>
            <p:cNvPr id="14" name="Arrow: Right 13">
              <a:extLst>
                <a:ext uri="{FF2B5EF4-FFF2-40B4-BE49-F238E27FC236}">
                  <a16:creationId xmlns:a16="http://schemas.microsoft.com/office/drawing/2014/main" id="{9EF960F3-7FE6-A6FC-9BC0-A75DE6D1FB3E}"/>
                </a:ext>
              </a:extLst>
            </p:cNvPr>
            <p:cNvSpPr/>
            <p:nvPr/>
          </p:nvSpPr>
          <p:spPr>
            <a:xfrm>
              <a:off x="1722520" y="5437333"/>
              <a:ext cx="798095" cy="252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9226AD0E-4172-FDEF-F30F-7FC4B9AB7D58}"/>
                </a:ext>
              </a:extLst>
            </p:cNvPr>
            <p:cNvSpPr/>
            <p:nvPr/>
          </p:nvSpPr>
          <p:spPr>
            <a:xfrm>
              <a:off x="2807361" y="4950805"/>
              <a:ext cx="240632" cy="240631"/>
            </a:xfrm>
            <a:prstGeom prst="flowChartConnector">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AD8E1545-783E-9976-6D88-B440D37DE15D}"/>
                </a:ext>
              </a:extLst>
            </p:cNvPr>
            <p:cNvSpPr/>
            <p:nvPr/>
          </p:nvSpPr>
          <p:spPr>
            <a:xfrm>
              <a:off x="3122184" y="4729909"/>
              <a:ext cx="240632" cy="240631"/>
            </a:xfrm>
            <a:prstGeom prst="flowChartConnector">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BAC65AAD-C519-A11E-D14F-88FE5759B4EA}"/>
                </a:ext>
              </a:extLst>
            </p:cNvPr>
            <p:cNvSpPr/>
            <p:nvPr/>
          </p:nvSpPr>
          <p:spPr>
            <a:xfrm>
              <a:off x="3130213" y="5071120"/>
              <a:ext cx="240632" cy="240631"/>
            </a:xfrm>
            <a:prstGeom prst="flowChartConnector">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92FAFBBA-F717-15EA-2586-3563644A3CC0}"/>
                </a:ext>
              </a:extLst>
            </p:cNvPr>
            <p:cNvSpPr/>
            <p:nvPr/>
          </p:nvSpPr>
          <p:spPr>
            <a:xfrm>
              <a:off x="3785936" y="4714492"/>
              <a:ext cx="240632" cy="240631"/>
            </a:xfrm>
            <a:prstGeom prst="flowChartConnec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CCC64C74-112B-7BBD-8CA6-5B7BE2E0F422}"/>
                </a:ext>
              </a:extLst>
            </p:cNvPr>
            <p:cNvSpPr/>
            <p:nvPr/>
          </p:nvSpPr>
          <p:spPr>
            <a:xfrm>
              <a:off x="4136857" y="4594177"/>
              <a:ext cx="240632" cy="240631"/>
            </a:xfrm>
            <a:prstGeom prst="flowChartConnec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01F70ABC-18DA-B96B-426F-1C7AE058F3BF}"/>
                </a:ext>
              </a:extLst>
            </p:cNvPr>
            <p:cNvSpPr/>
            <p:nvPr/>
          </p:nvSpPr>
          <p:spPr>
            <a:xfrm>
              <a:off x="3583404" y="5569679"/>
              <a:ext cx="240632" cy="240631"/>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94970E3B-B3E9-9E5B-05F9-7DDB76F86664}"/>
                </a:ext>
              </a:extLst>
            </p:cNvPr>
            <p:cNvSpPr/>
            <p:nvPr/>
          </p:nvSpPr>
          <p:spPr>
            <a:xfrm>
              <a:off x="3896225" y="5533585"/>
              <a:ext cx="240632" cy="240631"/>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Connector 21">
              <a:extLst>
                <a:ext uri="{FF2B5EF4-FFF2-40B4-BE49-F238E27FC236}">
                  <a16:creationId xmlns:a16="http://schemas.microsoft.com/office/drawing/2014/main" id="{6C24CDA3-E032-3D22-4A8D-6A9662D43450}"/>
                </a:ext>
              </a:extLst>
            </p:cNvPr>
            <p:cNvSpPr/>
            <p:nvPr/>
          </p:nvSpPr>
          <p:spPr>
            <a:xfrm>
              <a:off x="2652952" y="4613922"/>
              <a:ext cx="890337" cy="818146"/>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lowchart: Connector 23">
              <a:extLst>
                <a:ext uri="{FF2B5EF4-FFF2-40B4-BE49-F238E27FC236}">
                  <a16:creationId xmlns:a16="http://schemas.microsoft.com/office/drawing/2014/main" id="{6E15E6F3-6B5E-9036-7374-6DC2D86340CA}"/>
                </a:ext>
              </a:extLst>
            </p:cNvPr>
            <p:cNvSpPr/>
            <p:nvPr/>
          </p:nvSpPr>
          <p:spPr>
            <a:xfrm>
              <a:off x="3617494" y="4400733"/>
              <a:ext cx="890337" cy="818146"/>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lowchart: Connector 28">
              <a:extLst>
                <a:ext uri="{FF2B5EF4-FFF2-40B4-BE49-F238E27FC236}">
                  <a16:creationId xmlns:a16="http://schemas.microsoft.com/office/drawing/2014/main" id="{DF5A3162-A3B2-B753-5B44-CE157CDA467D}"/>
                </a:ext>
              </a:extLst>
            </p:cNvPr>
            <p:cNvSpPr/>
            <p:nvPr/>
          </p:nvSpPr>
          <p:spPr>
            <a:xfrm>
              <a:off x="3363828" y="5300657"/>
              <a:ext cx="890337" cy="818146"/>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 name="Group 30">
            <a:extLst>
              <a:ext uri="{FF2B5EF4-FFF2-40B4-BE49-F238E27FC236}">
                <a16:creationId xmlns:a16="http://schemas.microsoft.com/office/drawing/2014/main" id="{5F3E26F0-F8D9-6880-12EF-22329CE22F6E}"/>
              </a:ext>
            </a:extLst>
          </p:cNvPr>
          <p:cNvGrpSpPr/>
          <p:nvPr/>
        </p:nvGrpSpPr>
        <p:grpSpPr>
          <a:xfrm>
            <a:off x="6096000" y="2725706"/>
            <a:ext cx="3433411" cy="1337420"/>
            <a:chOff x="6230352" y="4356929"/>
            <a:chExt cx="4404553" cy="1529895"/>
          </a:xfrm>
        </p:grpSpPr>
        <p:sp>
          <p:nvSpPr>
            <p:cNvPr id="33" name="Flowchart: Connector 32">
              <a:extLst>
                <a:ext uri="{FF2B5EF4-FFF2-40B4-BE49-F238E27FC236}">
                  <a16:creationId xmlns:a16="http://schemas.microsoft.com/office/drawing/2014/main" id="{F5B6571A-5BF5-5392-65ED-B05CFD2D5D3E}"/>
                </a:ext>
              </a:extLst>
            </p:cNvPr>
            <p:cNvSpPr/>
            <p:nvPr/>
          </p:nvSpPr>
          <p:spPr>
            <a:xfrm>
              <a:off x="6507079" y="4864142"/>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2</a:t>
              </a:r>
            </a:p>
          </p:txBody>
        </p:sp>
        <p:sp>
          <p:nvSpPr>
            <p:cNvPr id="34" name="Flowchart: Connector 33">
              <a:extLst>
                <a:ext uri="{FF2B5EF4-FFF2-40B4-BE49-F238E27FC236}">
                  <a16:creationId xmlns:a16="http://schemas.microsoft.com/office/drawing/2014/main" id="{CC492530-2987-AA19-6373-69ED2D22AD0B}"/>
                </a:ext>
              </a:extLst>
            </p:cNvPr>
            <p:cNvSpPr/>
            <p:nvPr/>
          </p:nvSpPr>
          <p:spPr>
            <a:xfrm>
              <a:off x="6230352" y="5104774"/>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1</a:t>
              </a:r>
            </a:p>
          </p:txBody>
        </p:sp>
        <p:sp>
          <p:nvSpPr>
            <p:cNvPr id="35" name="Flowchart: Connector 34">
              <a:extLst>
                <a:ext uri="{FF2B5EF4-FFF2-40B4-BE49-F238E27FC236}">
                  <a16:creationId xmlns:a16="http://schemas.microsoft.com/office/drawing/2014/main" id="{8B8508D6-2709-CF2F-48E7-7A7DD30D7377}"/>
                </a:ext>
              </a:extLst>
            </p:cNvPr>
            <p:cNvSpPr/>
            <p:nvPr/>
          </p:nvSpPr>
          <p:spPr>
            <a:xfrm>
              <a:off x="6458953" y="5393530"/>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6</a:t>
              </a:r>
            </a:p>
          </p:txBody>
        </p:sp>
        <p:sp>
          <p:nvSpPr>
            <p:cNvPr id="36" name="Flowchart: Connector 35">
              <a:extLst>
                <a:ext uri="{FF2B5EF4-FFF2-40B4-BE49-F238E27FC236}">
                  <a16:creationId xmlns:a16="http://schemas.microsoft.com/office/drawing/2014/main" id="{14A88E04-FD0B-8975-4DF6-1A86BA9F09AA}"/>
                </a:ext>
              </a:extLst>
            </p:cNvPr>
            <p:cNvSpPr/>
            <p:nvPr/>
          </p:nvSpPr>
          <p:spPr>
            <a:xfrm>
              <a:off x="6783806" y="4984458"/>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3</a:t>
              </a:r>
            </a:p>
          </p:txBody>
        </p:sp>
        <p:sp>
          <p:nvSpPr>
            <p:cNvPr id="37" name="Flowchart: Connector 36">
              <a:extLst>
                <a:ext uri="{FF2B5EF4-FFF2-40B4-BE49-F238E27FC236}">
                  <a16:creationId xmlns:a16="http://schemas.microsoft.com/office/drawing/2014/main" id="{2108FAB0-58B3-9681-BBD1-B91D0D1479F3}"/>
                </a:ext>
              </a:extLst>
            </p:cNvPr>
            <p:cNvSpPr/>
            <p:nvPr/>
          </p:nvSpPr>
          <p:spPr>
            <a:xfrm>
              <a:off x="6819901" y="5369467"/>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5</a:t>
              </a:r>
            </a:p>
          </p:txBody>
        </p:sp>
        <p:sp>
          <p:nvSpPr>
            <p:cNvPr id="38" name="Flowchart: Connector 37">
              <a:extLst>
                <a:ext uri="{FF2B5EF4-FFF2-40B4-BE49-F238E27FC236}">
                  <a16:creationId xmlns:a16="http://schemas.microsoft.com/office/drawing/2014/main" id="{1E5754DE-1651-0E6E-0249-5E1059BD2D96}"/>
                </a:ext>
              </a:extLst>
            </p:cNvPr>
            <p:cNvSpPr/>
            <p:nvPr/>
          </p:nvSpPr>
          <p:spPr>
            <a:xfrm>
              <a:off x="7120691" y="5104773"/>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4</a:t>
              </a:r>
            </a:p>
          </p:txBody>
        </p:sp>
        <p:sp>
          <p:nvSpPr>
            <p:cNvPr id="39" name="Flowchart: Connector 38">
              <a:extLst>
                <a:ext uri="{FF2B5EF4-FFF2-40B4-BE49-F238E27FC236}">
                  <a16:creationId xmlns:a16="http://schemas.microsoft.com/office/drawing/2014/main" id="{81ACD103-4DFA-57D3-E229-4E4C56DBDCD2}"/>
                </a:ext>
              </a:extLst>
            </p:cNvPr>
            <p:cNvSpPr/>
            <p:nvPr/>
          </p:nvSpPr>
          <p:spPr>
            <a:xfrm>
              <a:off x="7158793" y="5646192"/>
              <a:ext cx="240632" cy="240631"/>
            </a:xfrm>
            <a:prstGeom prst="flowChartConnector">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7</a:t>
              </a:r>
            </a:p>
          </p:txBody>
        </p:sp>
        <p:sp>
          <p:nvSpPr>
            <p:cNvPr id="40" name="Arrow: Right 39">
              <a:extLst>
                <a:ext uri="{FF2B5EF4-FFF2-40B4-BE49-F238E27FC236}">
                  <a16:creationId xmlns:a16="http://schemas.microsoft.com/office/drawing/2014/main" id="{C4D33FCB-1B59-52DA-1625-E81C16D080DB}"/>
                </a:ext>
              </a:extLst>
            </p:cNvPr>
            <p:cNvSpPr/>
            <p:nvPr/>
          </p:nvSpPr>
          <p:spPr>
            <a:xfrm>
              <a:off x="7670131" y="5393530"/>
              <a:ext cx="798095" cy="252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lowchart: Connector 40">
              <a:extLst>
                <a:ext uri="{FF2B5EF4-FFF2-40B4-BE49-F238E27FC236}">
                  <a16:creationId xmlns:a16="http://schemas.microsoft.com/office/drawing/2014/main" id="{46EA8DB7-5A28-5225-989A-384F6D1577E5}"/>
                </a:ext>
              </a:extLst>
            </p:cNvPr>
            <p:cNvSpPr/>
            <p:nvPr/>
          </p:nvSpPr>
          <p:spPr>
            <a:xfrm>
              <a:off x="8428111" y="4773717"/>
              <a:ext cx="240632" cy="240631"/>
            </a:xfrm>
            <a:prstGeom prst="flowChartConnector">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lowchart: Connector 41">
              <a:extLst>
                <a:ext uri="{FF2B5EF4-FFF2-40B4-BE49-F238E27FC236}">
                  <a16:creationId xmlns:a16="http://schemas.microsoft.com/office/drawing/2014/main" id="{C2B013C3-F7C4-729B-F41E-02916D4E299B}"/>
                </a:ext>
              </a:extLst>
            </p:cNvPr>
            <p:cNvSpPr/>
            <p:nvPr/>
          </p:nvSpPr>
          <p:spPr>
            <a:xfrm>
              <a:off x="8697850" y="4645687"/>
              <a:ext cx="240632" cy="240631"/>
            </a:xfrm>
            <a:prstGeom prst="flowChartConnector">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lowchart: Connector 42">
              <a:extLst>
                <a:ext uri="{FF2B5EF4-FFF2-40B4-BE49-F238E27FC236}">
                  <a16:creationId xmlns:a16="http://schemas.microsoft.com/office/drawing/2014/main" id="{6EEC58FF-4F1D-9CAC-0E69-8EA75F336311}"/>
                </a:ext>
              </a:extLst>
            </p:cNvPr>
            <p:cNvSpPr/>
            <p:nvPr/>
          </p:nvSpPr>
          <p:spPr>
            <a:xfrm>
              <a:off x="9077824" y="5027317"/>
              <a:ext cx="240632" cy="240631"/>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lowchart: Connector 43">
              <a:extLst>
                <a:ext uri="{FF2B5EF4-FFF2-40B4-BE49-F238E27FC236}">
                  <a16:creationId xmlns:a16="http://schemas.microsoft.com/office/drawing/2014/main" id="{94AEEB4E-D760-0B23-0F5F-53E700A475E4}"/>
                </a:ext>
              </a:extLst>
            </p:cNvPr>
            <p:cNvSpPr/>
            <p:nvPr/>
          </p:nvSpPr>
          <p:spPr>
            <a:xfrm>
              <a:off x="9733547" y="4594177"/>
              <a:ext cx="240632" cy="240631"/>
            </a:xfrm>
            <a:prstGeom prst="flowChartConnec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lowchart: Connector 44">
              <a:extLst>
                <a:ext uri="{FF2B5EF4-FFF2-40B4-BE49-F238E27FC236}">
                  <a16:creationId xmlns:a16="http://schemas.microsoft.com/office/drawing/2014/main" id="{4625EDF0-FC2B-F39A-3413-A50A12847CEB}"/>
                </a:ext>
              </a:extLst>
            </p:cNvPr>
            <p:cNvSpPr/>
            <p:nvPr/>
          </p:nvSpPr>
          <p:spPr>
            <a:xfrm>
              <a:off x="10142621" y="4570119"/>
              <a:ext cx="240632" cy="240631"/>
            </a:xfrm>
            <a:prstGeom prst="flowChartConnec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lowchart: Connector 45">
              <a:extLst>
                <a:ext uri="{FF2B5EF4-FFF2-40B4-BE49-F238E27FC236}">
                  <a16:creationId xmlns:a16="http://schemas.microsoft.com/office/drawing/2014/main" id="{15CC2A20-CA72-FA83-94EE-540AD4C97D4C}"/>
                </a:ext>
              </a:extLst>
            </p:cNvPr>
            <p:cNvSpPr/>
            <p:nvPr/>
          </p:nvSpPr>
          <p:spPr>
            <a:xfrm>
              <a:off x="9531015" y="5525876"/>
              <a:ext cx="240632" cy="240631"/>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Connector 46">
              <a:extLst>
                <a:ext uri="{FF2B5EF4-FFF2-40B4-BE49-F238E27FC236}">
                  <a16:creationId xmlns:a16="http://schemas.microsoft.com/office/drawing/2014/main" id="{9F9B210E-AC64-5D08-02FB-1F7C5D5D91CA}"/>
                </a:ext>
              </a:extLst>
            </p:cNvPr>
            <p:cNvSpPr/>
            <p:nvPr/>
          </p:nvSpPr>
          <p:spPr>
            <a:xfrm>
              <a:off x="9736549" y="5128836"/>
              <a:ext cx="240632" cy="240631"/>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lowchart: Connector 47">
              <a:extLst>
                <a:ext uri="{FF2B5EF4-FFF2-40B4-BE49-F238E27FC236}">
                  <a16:creationId xmlns:a16="http://schemas.microsoft.com/office/drawing/2014/main" id="{0A4932FC-9BEA-F42B-B7C3-1D3DA708329C}"/>
                </a:ext>
              </a:extLst>
            </p:cNvPr>
            <p:cNvSpPr/>
            <p:nvPr/>
          </p:nvSpPr>
          <p:spPr>
            <a:xfrm>
              <a:off x="8204537" y="4570119"/>
              <a:ext cx="1286364" cy="818146"/>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lowchart: Connector 48">
              <a:extLst>
                <a:ext uri="{FF2B5EF4-FFF2-40B4-BE49-F238E27FC236}">
                  <a16:creationId xmlns:a16="http://schemas.microsoft.com/office/drawing/2014/main" id="{C4FEF37D-83D6-55D5-27E1-546951FE6FBE}"/>
                </a:ext>
              </a:extLst>
            </p:cNvPr>
            <p:cNvSpPr/>
            <p:nvPr/>
          </p:nvSpPr>
          <p:spPr>
            <a:xfrm>
              <a:off x="9565105" y="4356929"/>
              <a:ext cx="1069800" cy="1176655"/>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lowchart: Connector 49">
              <a:extLst>
                <a:ext uri="{FF2B5EF4-FFF2-40B4-BE49-F238E27FC236}">
                  <a16:creationId xmlns:a16="http://schemas.microsoft.com/office/drawing/2014/main" id="{362A72DA-60CC-A173-1394-A4F406B5E0EC}"/>
                </a:ext>
              </a:extLst>
            </p:cNvPr>
            <p:cNvSpPr/>
            <p:nvPr/>
          </p:nvSpPr>
          <p:spPr>
            <a:xfrm>
              <a:off x="8904373" y="4864142"/>
              <a:ext cx="1297403" cy="102268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Rectangle: Rounded Corners 50">
            <a:extLst>
              <a:ext uri="{FF2B5EF4-FFF2-40B4-BE49-F238E27FC236}">
                <a16:creationId xmlns:a16="http://schemas.microsoft.com/office/drawing/2014/main" id="{43310671-74C7-9D2E-5D25-4718672AE6EE}"/>
              </a:ext>
            </a:extLst>
          </p:cNvPr>
          <p:cNvSpPr/>
          <p:nvPr/>
        </p:nvSpPr>
        <p:spPr>
          <a:xfrm>
            <a:off x="1439852" y="2302249"/>
            <a:ext cx="2173705" cy="577513"/>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Hard clustering</a:t>
            </a:r>
          </a:p>
        </p:txBody>
      </p:sp>
      <p:sp>
        <p:nvSpPr>
          <p:cNvPr id="52" name="Rectangle: Rounded Corners 51">
            <a:extLst>
              <a:ext uri="{FF2B5EF4-FFF2-40B4-BE49-F238E27FC236}">
                <a16:creationId xmlns:a16="http://schemas.microsoft.com/office/drawing/2014/main" id="{9A033866-D002-EA5C-1BA5-5DB77D794770}"/>
              </a:ext>
            </a:extLst>
          </p:cNvPr>
          <p:cNvSpPr/>
          <p:nvPr/>
        </p:nvSpPr>
        <p:spPr>
          <a:xfrm>
            <a:off x="5856099" y="2264489"/>
            <a:ext cx="2173705" cy="577513"/>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Soft Clustering </a:t>
            </a:r>
          </a:p>
        </p:txBody>
      </p:sp>
      <p:graphicFrame>
        <p:nvGraphicFramePr>
          <p:cNvPr id="53" name="Table 52">
            <a:extLst>
              <a:ext uri="{FF2B5EF4-FFF2-40B4-BE49-F238E27FC236}">
                <a16:creationId xmlns:a16="http://schemas.microsoft.com/office/drawing/2014/main" id="{C3311696-5580-0739-8B5A-C5DCFC247C89}"/>
              </a:ext>
            </a:extLst>
          </p:cNvPr>
          <p:cNvGraphicFramePr>
            <a:graphicFrameLocks noGrp="1"/>
          </p:cNvGraphicFramePr>
          <p:nvPr>
            <p:extLst>
              <p:ext uri="{D42A27DB-BD31-4B8C-83A1-F6EECF244321}">
                <p14:modId xmlns:p14="http://schemas.microsoft.com/office/powerpoint/2010/main" val="3153232415"/>
              </p:ext>
            </p:extLst>
          </p:nvPr>
        </p:nvGraphicFramePr>
        <p:xfrm>
          <a:off x="6144051" y="4222916"/>
          <a:ext cx="3563503" cy="2194560"/>
        </p:xfrm>
        <a:graphic>
          <a:graphicData uri="http://schemas.openxmlformats.org/drawingml/2006/table">
            <a:tbl>
              <a:tblPr firstRow="1" bandRow="1">
                <a:tableStyleId>{5C22544A-7EE6-4342-B048-85BDC9FD1C3A}</a:tableStyleId>
              </a:tblPr>
              <a:tblGrid>
                <a:gridCol w="970204">
                  <a:extLst>
                    <a:ext uri="{9D8B030D-6E8A-4147-A177-3AD203B41FA5}">
                      <a16:colId xmlns:a16="http://schemas.microsoft.com/office/drawing/2014/main" val="2469166949"/>
                    </a:ext>
                  </a:extLst>
                </a:gridCol>
                <a:gridCol w="370471">
                  <a:extLst>
                    <a:ext uri="{9D8B030D-6E8A-4147-A177-3AD203B41FA5}">
                      <a16:colId xmlns:a16="http://schemas.microsoft.com/office/drawing/2014/main" val="1212364937"/>
                    </a:ext>
                  </a:extLst>
                </a:gridCol>
                <a:gridCol w="370472">
                  <a:extLst>
                    <a:ext uri="{9D8B030D-6E8A-4147-A177-3AD203B41FA5}">
                      <a16:colId xmlns:a16="http://schemas.microsoft.com/office/drawing/2014/main" val="3052253215"/>
                    </a:ext>
                  </a:extLst>
                </a:gridCol>
                <a:gridCol w="370471">
                  <a:extLst>
                    <a:ext uri="{9D8B030D-6E8A-4147-A177-3AD203B41FA5}">
                      <a16:colId xmlns:a16="http://schemas.microsoft.com/office/drawing/2014/main" val="1626178497"/>
                    </a:ext>
                  </a:extLst>
                </a:gridCol>
                <a:gridCol w="370471">
                  <a:extLst>
                    <a:ext uri="{9D8B030D-6E8A-4147-A177-3AD203B41FA5}">
                      <a16:colId xmlns:a16="http://schemas.microsoft.com/office/drawing/2014/main" val="4109024634"/>
                    </a:ext>
                  </a:extLst>
                </a:gridCol>
                <a:gridCol w="370471">
                  <a:extLst>
                    <a:ext uri="{9D8B030D-6E8A-4147-A177-3AD203B41FA5}">
                      <a16:colId xmlns:a16="http://schemas.microsoft.com/office/drawing/2014/main" val="1062450199"/>
                    </a:ext>
                  </a:extLst>
                </a:gridCol>
                <a:gridCol w="370472">
                  <a:extLst>
                    <a:ext uri="{9D8B030D-6E8A-4147-A177-3AD203B41FA5}">
                      <a16:colId xmlns:a16="http://schemas.microsoft.com/office/drawing/2014/main" val="1270863810"/>
                    </a:ext>
                  </a:extLst>
                </a:gridCol>
                <a:gridCol w="370471">
                  <a:extLst>
                    <a:ext uri="{9D8B030D-6E8A-4147-A177-3AD203B41FA5}">
                      <a16:colId xmlns:a16="http://schemas.microsoft.com/office/drawing/2014/main" val="3673393617"/>
                    </a:ext>
                  </a:extLst>
                </a:gridCol>
              </a:tblGrid>
              <a:tr h="0">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a:t>Community Affiliation</a:t>
                      </a: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2998175"/>
                  </a:ext>
                </a:extLst>
              </a:tr>
              <a:tr h="354967">
                <a:tc rowSpan="2">
                  <a:txBody>
                    <a:bodyPr/>
                    <a:lstStyle/>
                    <a:p>
                      <a:r>
                        <a:rPr lang="en-IN"/>
                        <a:t>Cluster</a:t>
                      </a:r>
                    </a:p>
                  </a:txBody>
                  <a:tcPr/>
                </a:tc>
                <a:tc gridSpan="7">
                  <a:txBody>
                    <a:bodyPr/>
                    <a:lstStyle/>
                    <a:p>
                      <a:r>
                        <a:rPr lang="en-IN"/>
                        <a:t>Nodes</a:t>
                      </a: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24863782"/>
                  </a:ext>
                </a:extLst>
              </a:tr>
              <a:tr h="354967">
                <a:tc vMerge="1">
                  <a:txBody>
                    <a:bodyPr/>
                    <a:lstStyle/>
                    <a:p>
                      <a:endParaRPr lang="en-IN"/>
                    </a:p>
                  </a:txBody>
                  <a:tcPr/>
                </a:tc>
                <a:tc>
                  <a:txBody>
                    <a:bodyPr/>
                    <a:lstStyle/>
                    <a:p>
                      <a:r>
                        <a:rPr lang="en-IN"/>
                        <a:t>1</a:t>
                      </a:r>
                    </a:p>
                  </a:txBody>
                  <a:tcPr/>
                </a:tc>
                <a:tc>
                  <a:txBody>
                    <a:bodyPr/>
                    <a:lstStyle/>
                    <a:p>
                      <a:r>
                        <a:rPr lang="en-IN"/>
                        <a:t>2</a:t>
                      </a:r>
                    </a:p>
                  </a:txBody>
                  <a:tcPr/>
                </a:tc>
                <a:tc>
                  <a:txBody>
                    <a:bodyPr/>
                    <a:lstStyle/>
                    <a:p>
                      <a:r>
                        <a:rPr lang="en-IN"/>
                        <a:t>3</a:t>
                      </a:r>
                    </a:p>
                  </a:txBody>
                  <a:tcPr/>
                </a:tc>
                <a:tc>
                  <a:txBody>
                    <a:bodyPr/>
                    <a:lstStyle/>
                    <a:p>
                      <a:r>
                        <a:rPr lang="en-IN"/>
                        <a:t>4</a:t>
                      </a:r>
                    </a:p>
                  </a:txBody>
                  <a:tcPr/>
                </a:tc>
                <a:tc>
                  <a:txBody>
                    <a:bodyPr/>
                    <a:lstStyle/>
                    <a:p>
                      <a:r>
                        <a:rPr lang="en-IN"/>
                        <a:t>5</a:t>
                      </a:r>
                    </a:p>
                  </a:txBody>
                  <a:tcPr/>
                </a:tc>
                <a:tc>
                  <a:txBody>
                    <a:bodyPr/>
                    <a:lstStyle/>
                    <a:p>
                      <a:r>
                        <a:rPr lang="en-IN"/>
                        <a:t>6</a:t>
                      </a:r>
                    </a:p>
                  </a:txBody>
                  <a:tcPr/>
                </a:tc>
                <a:tc>
                  <a:txBody>
                    <a:bodyPr/>
                    <a:lstStyle/>
                    <a:p>
                      <a:r>
                        <a:rPr lang="en-IN"/>
                        <a:t>7</a:t>
                      </a:r>
                    </a:p>
                  </a:txBody>
                  <a:tcPr/>
                </a:tc>
                <a:extLst>
                  <a:ext uri="{0D108BD9-81ED-4DB2-BD59-A6C34878D82A}">
                    <a16:rowId xmlns:a16="http://schemas.microsoft.com/office/drawing/2014/main" val="3430065395"/>
                  </a:ext>
                </a:extLst>
              </a:tr>
              <a:tr h="354967">
                <a:tc>
                  <a:txBody>
                    <a:bodyPr/>
                    <a:lstStyle/>
                    <a:p>
                      <a:r>
                        <a:rPr lang="en-IN"/>
                        <a:t>Cluster1</a:t>
                      </a:r>
                    </a:p>
                  </a:txBody>
                  <a:tcPr/>
                </a:tc>
                <a:tc>
                  <a:txBody>
                    <a:bodyPr/>
                    <a:lstStyle/>
                    <a:p>
                      <a:r>
                        <a:rPr lang="en-IN" sz="1800" kern="1200">
                          <a:solidFill>
                            <a:schemeClr val="dk1"/>
                          </a:solidFill>
                          <a:latin typeface="+mn-lt"/>
                          <a:ea typeface="+mn-ea"/>
                          <a:cs typeface="+mn-cs"/>
                        </a:rPr>
                        <a:t>1</a:t>
                      </a:r>
                    </a:p>
                  </a:txBody>
                  <a:tcPr/>
                </a:tc>
                <a:tc>
                  <a:txBody>
                    <a:bodyPr/>
                    <a:lstStyle/>
                    <a:p>
                      <a:r>
                        <a:rPr lang="en-IN" sz="1800" kern="1200">
                          <a:solidFill>
                            <a:schemeClr val="dk1"/>
                          </a:solidFill>
                          <a:latin typeface="+mn-lt"/>
                          <a:ea typeface="+mn-ea"/>
                          <a:cs typeface="+mn-cs"/>
                        </a:rPr>
                        <a:t>1</a:t>
                      </a:r>
                    </a:p>
                  </a:txBody>
                  <a:tcPr/>
                </a:tc>
                <a:tc>
                  <a:txBody>
                    <a:bodyPr/>
                    <a:lstStyle/>
                    <a:p>
                      <a:r>
                        <a:rPr lang="en-IN" sz="1800" kern="1200">
                          <a:solidFill>
                            <a:schemeClr val="dk1"/>
                          </a:solidFill>
                          <a:latin typeface="+mn-lt"/>
                          <a:ea typeface="+mn-ea"/>
                          <a:cs typeface="+mn-cs"/>
                        </a:rPr>
                        <a:t>1</a:t>
                      </a:r>
                    </a:p>
                  </a:txBody>
                  <a:tcPr/>
                </a:tc>
                <a:tc>
                  <a:txBody>
                    <a:bodyPr/>
                    <a:lstStyle/>
                    <a:p>
                      <a:r>
                        <a:rPr lang="en-IN" sz="1800" kern="1200">
                          <a:solidFill>
                            <a:schemeClr val="dk1"/>
                          </a:solidFill>
                          <a:latin typeface="+mn-lt"/>
                          <a:ea typeface="+mn-ea"/>
                          <a:cs typeface="+mn-cs"/>
                        </a:rPr>
                        <a:t>0</a:t>
                      </a:r>
                    </a:p>
                  </a:txBody>
                  <a:tcPr/>
                </a:tc>
                <a:tc>
                  <a:txBody>
                    <a:bodyPr/>
                    <a:lstStyle/>
                    <a:p>
                      <a:r>
                        <a:rPr lang="en-IN" sz="1800" kern="1200">
                          <a:solidFill>
                            <a:schemeClr val="dk1"/>
                          </a:solidFill>
                          <a:latin typeface="+mn-lt"/>
                          <a:ea typeface="+mn-ea"/>
                          <a:cs typeface="+mn-cs"/>
                        </a:rPr>
                        <a:t>0</a:t>
                      </a:r>
                    </a:p>
                  </a:txBody>
                  <a:tcPr/>
                </a:tc>
                <a:tc>
                  <a:txBody>
                    <a:bodyPr/>
                    <a:lstStyle/>
                    <a:p>
                      <a:r>
                        <a:rPr lang="en-IN" sz="1800" kern="1200">
                          <a:solidFill>
                            <a:schemeClr val="dk1"/>
                          </a:solidFill>
                          <a:latin typeface="+mn-lt"/>
                          <a:ea typeface="+mn-ea"/>
                          <a:cs typeface="+mn-cs"/>
                        </a:rPr>
                        <a:t>0</a:t>
                      </a:r>
                    </a:p>
                  </a:txBody>
                  <a:tcPr/>
                </a:tc>
                <a:tc>
                  <a:txBody>
                    <a:bodyPr/>
                    <a:lstStyle/>
                    <a:p>
                      <a:r>
                        <a:rPr lang="en-IN" sz="1800" kern="1200">
                          <a:solidFill>
                            <a:schemeClr val="dk1"/>
                          </a:solidFill>
                          <a:latin typeface="+mn-lt"/>
                          <a:ea typeface="+mn-ea"/>
                          <a:cs typeface="+mn-cs"/>
                        </a:rPr>
                        <a:t>0</a:t>
                      </a:r>
                    </a:p>
                  </a:txBody>
                  <a:tcPr/>
                </a:tc>
                <a:extLst>
                  <a:ext uri="{0D108BD9-81ED-4DB2-BD59-A6C34878D82A}">
                    <a16:rowId xmlns:a16="http://schemas.microsoft.com/office/drawing/2014/main" val="2439500489"/>
                  </a:ext>
                </a:extLst>
              </a:tr>
              <a:tr h="3549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Cluster2</a:t>
                      </a:r>
                    </a:p>
                  </a:txBody>
                  <a:tcPr/>
                </a:tc>
                <a:tc>
                  <a:txBody>
                    <a:bodyPr/>
                    <a:lstStyle/>
                    <a:p>
                      <a:r>
                        <a:rPr lang="en-IN"/>
                        <a:t>0</a:t>
                      </a:r>
                    </a:p>
                  </a:txBody>
                  <a:tcPr/>
                </a:tc>
                <a:tc>
                  <a:txBody>
                    <a:bodyPr/>
                    <a:lstStyle/>
                    <a:p>
                      <a:r>
                        <a:rPr lang="en-IN"/>
                        <a:t>0</a:t>
                      </a:r>
                    </a:p>
                  </a:txBody>
                  <a:tcPr/>
                </a:tc>
                <a:tc>
                  <a:txBody>
                    <a:bodyPr/>
                    <a:lstStyle/>
                    <a:p>
                      <a:r>
                        <a:rPr lang="en-IN"/>
                        <a:t>0</a:t>
                      </a:r>
                    </a:p>
                  </a:txBody>
                  <a:tcPr/>
                </a:tc>
                <a:tc>
                  <a:txBody>
                    <a:bodyPr/>
                    <a:lstStyle/>
                    <a:p>
                      <a:r>
                        <a:rPr lang="en-IN"/>
                        <a:t>1</a:t>
                      </a:r>
                    </a:p>
                  </a:txBody>
                  <a:tcPr/>
                </a:tc>
                <a:tc>
                  <a:txBody>
                    <a:bodyPr/>
                    <a:lstStyle/>
                    <a:p>
                      <a:r>
                        <a:rPr lang="en-IN"/>
                        <a:t>1</a:t>
                      </a:r>
                    </a:p>
                  </a:txBody>
                  <a:tcPr/>
                </a:tc>
                <a:tc>
                  <a:txBody>
                    <a:bodyPr/>
                    <a:lstStyle/>
                    <a:p>
                      <a:r>
                        <a:rPr lang="en-IN"/>
                        <a:t>1</a:t>
                      </a:r>
                    </a:p>
                  </a:txBody>
                  <a:tcPr/>
                </a:tc>
                <a:tc>
                  <a:txBody>
                    <a:bodyPr/>
                    <a:lstStyle/>
                    <a:p>
                      <a:r>
                        <a:rPr lang="en-IN"/>
                        <a:t>0</a:t>
                      </a:r>
                    </a:p>
                  </a:txBody>
                  <a:tcPr/>
                </a:tc>
                <a:extLst>
                  <a:ext uri="{0D108BD9-81ED-4DB2-BD59-A6C34878D82A}">
                    <a16:rowId xmlns:a16="http://schemas.microsoft.com/office/drawing/2014/main" val="3018193547"/>
                  </a:ext>
                </a:extLst>
              </a:tr>
              <a:tr h="3549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Cluster3</a:t>
                      </a:r>
                    </a:p>
                  </a:txBody>
                  <a:tcPr/>
                </a:tc>
                <a:tc>
                  <a:txBody>
                    <a:bodyPr/>
                    <a:lstStyle/>
                    <a:p>
                      <a:r>
                        <a:rPr lang="en-IN"/>
                        <a:t>0</a:t>
                      </a:r>
                    </a:p>
                  </a:txBody>
                  <a:tcPr/>
                </a:tc>
                <a:tc>
                  <a:txBody>
                    <a:bodyPr/>
                    <a:lstStyle/>
                    <a:p>
                      <a:r>
                        <a:rPr lang="en-IN"/>
                        <a:t>0</a:t>
                      </a:r>
                    </a:p>
                  </a:txBody>
                  <a:tcPr/>
                </a:tc>
                <a:tc>
                  <a:txBody>
                    <a:bodyPr/>
                    <a:lstStyle/>
                    <a:p>
                      <a:r>
                        <a:rPr lang="en-IN"/>
                        <a:t>1</a:t>
                      </a:r>
                    </a:p>
                  </a:txBody>
                  <a:tcPr/>
                </a:tc>
                <a:tc>
                  <a:txBody>
                    <a:bodyPr/>
                    <a:lstStyle/>
                    <a:p>
                      <a:r>
                        <a:rPr lang="en-IN"/>
                        <a:t>0</a:t>
                      </a:r>
                    </a:p>
                  </a:txBody>
                  <a:tcPr/>
                </a:tc>
                <a:tc>
                  <a:txBody>
                    <a:bodyPr/>
                    <a:lstStyle/>
                    <a:p>
                      <a:r>
                        <a:rPr lang="en-IN"/>
                        <a:t>0</a:t>
                      </a:r>
                    </a:p>
                  </a:txBody>
                  <a:tcPr/>
                </a:tc>
                <a:tc>
                  <a:txBody>
                    <a:bodyPr/>
                    <a:lstStyle/>
                    <a:p>
                      <a:r>
                        <a:rPr lang="en-IN"/>
                        <a:t>1</a:t>
                      </a:r>
                    </a:p>
                  </a:txBody>
                  <a:tcPr/>
                </a:tc>
                <a:tc>
                  <a:txBody>
                    <a:bodyPr/>
                    <a:lstStyle/>
                    <a:p>
                      <a:r>
                        <a:rPr lang="en-IN"/>
                        <a:t>1</a:t>
                      </a:r>
                    </a:p>
                  </a:txBody>
                  <a:tcPr/>
                </a:tc>
                <a:extLst>
                  <a:ext uri="{0D108BD9-81ED-4DB2-BD59-A6C34878D82A}">
                    <a16:rowId xmlns:a16="http://schemas.microsoft.com/office/drawing/2014/main" val="4131990472"/>
                  </a:ext>
                </a:extLst>
              </a:tr>
            </a:tbl>
          </a:graphicData>
        </a:graphic>
      </p:graphicFrame>
    </p:spTree>
    <p:extLst>
      <p:ext uri="{BB962C8B-B14F-4D97-AF65-F5344CB8AC3E}">
        <p14:creationId xmlns:p14="http://schemas.microsoft.com/office/powerpoint/2010/main" val="2783636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3DBF4-9D59-C80F-71D7-9ECE88781E09}"/>
              </a:ext>
            </a:extLst>
          </p:cNvPr>
          <p:cNvPicPr>
            <a:picLocks noChangeAspect="1"/>
          </p:cNvPicPr>
          <p:nvPr/>
        </p:nvPicPr>
        <p:blipFill>
          <a:blip r:embed="rId2"/>
          <a:stretch>
            <a:fillRect/>
          </a:stretch>
        </p:blipFill>
        <p:spPr>
          <a:xfrm>
            <a:off x="561203" y="724360"/>
            <a:ext cx="9507955" cy="1428949"/>
          </a:xfrm>
          <a:prstGeom prst="rect">
            <a:avLst/>
          </a:prstGeom>
        </p:spPr>
      </p:pic>
      <p:pic>
        <p:nvPicPr>
          <p:cNvPr id="7" name="Picture 6">
            <a:extLst>
              <a:ext uri="{FF2B5EF4-FFF2-40B4-BE49-F238E27FC236}">
                <a16:creationId xmlns:a16="http://schemas.microsoft.com/office/drawing/2014/main" id="{E379B8E4-F28A-EB69-9D01-870394D6C4FB}"/>
              </a:ext>
            </a:extLst>
          </p:cNvPr>
          <p:cNvPicPr>
            <a:picLocks noChangeAspect="1"/>
          </p:cNvPicPr>
          <p:nvPr/>
        </p:nvPicPr>
        <p:blipFill>
          <a:blip r:embed="rId3"/>
          <a:stretch>
            <a:fillRect/>
          </a:stretch>
        </p:blipFill>
        <p:spPr>
          <a:xfrm>
            <a:off x="736236" y="2153309"/>
            <a:ext cx="8106550" cy="1314633"/>
          </a:xfrm>
          <a:prstGeom prst="rect">
            <a:avLst/>
          </a:prstGeom>
        </p:spPr>
      </p:pic>
      <p:pic>
        <p:nvPicPr>
          <p:cNvPr id="9" name="Picture 8">
            <a:extLst>
              <a:ext uri="{FF2B5EF4-FFF2-40B4-BE49-F238E27FC236}">
                <a16:creationId xmlns:a16="http://schemas.microsoft.com/office/drawing/2014/main" id="{DBD6083F-B138-6270-9B93-49C3E584523A}"/>
              </a:ext>
            </a:extLst>
          </p:cNvPr>
          <p:cNvPicPr>
            <a:picLocks noChangeAspect="1"/>
          </p:cNvPicPr>
          <p:nvPr/>
        </p:nvPicPr>
        <p:blipFill>
          <a:blip r:embed="rId4"/>
          <a:stretch>
            <a:fillRect/>
          </a:stretch>
        </p:blipFill>
        <p:spPr>
          <a:xfrm>
            <a:off x="736236" y="3757661"/>
            <a:ext cx="9246860" cy="2505425"/>
          </a:xfrm>
          <a:prstGeom prst="rect">
            <a:avLst/>
          </a:prstGeom>
        </p:spPr>
      </p:pic>
    </p:spTree>
    <p:extLst>
      <p:ext uri="{BB962C8B-B14F-4D97-AF65-F5344CB8AC3E}">
        <p14:creationId xmlns:p14="http://schemas.microsoft.com/office/powerpoint/2010/main" val="23900379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E977A-C7AB-C582-EE98-BAB7AD9F30EC}"/>
              </a:ext>
            </a:extLst>
          </p:cNvPr>
          <p:cNvPicPr>
            <a:picLocks noChangeAspect="1"/>
          </p:cNvPicPr>
          <p:nvPr/>
        </p:nvPicPr>
        <p:blipFill>
          <a:blip r:embed="rId2"/>
          <a:stretch>
            <a:fillRect/>
          </a:stretch>
        </p:blipFill>
        <p:spPr>
          <a:xfrm>
            <a:off x="821390" y="1009567"/>
            <a:ext cx="8139730" cy="1181265"/>
          </a:xfrm>
          <a:prstGeom prst="rect">
            <a:avLst/>
          </a:prstGeom>
        </p:spPr>
      </p:pic>
      <p:pic>
        <p:nvPicPr>
          <p:cNvPr id="7" name="Picture 6">
            <a:extLst>
              <a:ext uri="{FF2B5EF4-FFF2-40B4-BE49-F238E27FC236}">
                <a16:creationId xmlns:a16="http://schemas.microsoft.com/office/drawing/2014/main" id="{C893720A-A30E-028F-788E-DCAC3064732F}"/>
              </a:ext>
            </a:extLst>
          </p:cNvPr>
          <p:cNvPicPr>
            <a:picLocks noChangeAspect="1"/>
          </p:cNvPicPr>
          <p:nvPr/>
        </p:nvPicPr>
        <p:blipFill>
          <a:blip r:embed="rId3"/>
          <a:stretch>
            <a:fillRect/>
          </a:stretch>
        </p:blipFill>
        <p:spPr>
          <a:xfrm>
            <a:off x="1209328" y="2367494"/>
            <a:ext cx="9074983" cy="1219370"/>
          </a:xfrm>
          <a:prstGeom prst="rect">
            <a:avLst/>
          </a:prstGeom>
        </p:spPr>
      </p:pic>
      <p:pic>
        <p:nvPicPr>
          <p:cNvPr id="9" name="Picture 8">
            <a:extLst>
              <a:ext uri="{FF2B5EF4-FFF2-40B4-BE49-F238E27FC236}">
                <a16:creationId xmlns:a16="http://schemas.microsoft.com/office/drawing/2014/main" id="{5BA5FA89-A68F-741F-8639-4F3A64134D25}"/>
              </a:ext>
            </a:extLst>
          </p:cNvPr>
          <p:cNvPicPr>
            <a:picLocks noChangeAspect="1"/>
          </p:cNvPicPr>
          <p:nvPr/>
        </p:nvPicPr>
        <p:blipFill>
          <a:blip r:embed="rId4"/>
          <a:stretch>
            <a:fillRect/>
          </a:stretch>
        </p:blipFill>
        <p:spPr>
          <a:xfrm>
            <a:off x="1209328" y="4091828"/>
            <a:ext cx="7506748" cy="1600423"/>
          </a:xfrm>
          <a:prstGeom prst="rect">
            <a:avLst/>
          </a:prstGeom>
        </p:spPr>
      </p:pic>
    </p:spTree>
    <p:extLst>
      <p:ext uri="{BB962C8B-B14F-4D97-AF65-F5344CB8AC3E}">
        <p14:creationId xmlns:p14="http://schemas.microsoft.com/office/powerpoint/2010/main" val="31217834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0871" cy="4905676"/>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rgbClr val="242424"/>
                </a:solidFill>
              </a:rPr>
              <a:t>Co-Training with Naive Bayes</a:t>
            </a:r>
            <a:endParaRPr lang="en-US" sz="2400">
              <a:solidFill>
                <a:srgbClr val="242424"/>
              </a:solidFill>
              <a:cs typeface="Calibri" panose="020F0502020204030204" pitchFamily="34" charset="0"/>
            </a:endParaRPr>
          </a:p>
          <a:p>
            <a:pPr marL="800100" lvl="4" indent="-342900" algn="just">
              <a:lnSpc>
                <a:spcPct val="150000"/>
              </a:lnSpc>
            </a:pPr>
            <a:r>
              <a:rPr lang="en-US" sz="2400">
                <a:solidFill>
                  <a:srgbClr val="242424"/>
                </a:solidFill>
                <a:cs typeface="Calibri" panose="020F0502020204030204" pitchFamily="34" charset="0"/>
              </a:rPr>
              <a:t>Based on Bayes' theorem with an assumption of feature independence.</a:t>
            </a:r>
          </a:p>
          <a:p>
            <a:pPr marL="800100" lvl="4" indent="-342900" algn="just">
              <a:lnSpc>
                <a:spcPct val="150000"/>
              </a:lnSpc>
            </a:pPr>
            <a:r>
              <a:rPr lang="en-US" sz="2400">
                <a:solidFill>
                  <a:srgbClr val="242424"/>
                </a:solidFill>
                <a:cs typeface="Calibri" panose="020F0502020204030204" pitchFamily="34" charset="0"/>
              </a:rPr>
              <a:t>Types: Gaussian, Multinomial, Bernoulli.</a:t>
            </a:r>
          </a:p>
          <a:p>
            <a:pPr marL="800100" lvl="4" indent="-342900" algn="just">
              <a:lnSpc>
                <a:spcPct val="150000"/>
              </a:lnSpc>
            </a:pPr>
            <a:r>
              <a:rPr lang="en-US" sz="2400">
                <a:solidFill>
                  <a:srgbClr val="242424"/>
                </a:solidFill>
                <a:cs typeface="Calibri" panose="020F0502020204030204" pitchFamily="34" charset="0"/>
              </a:rPr>
              <a:t>Strengths: Simplicity, efficiency, effective with small datasets.</a:t>
            </a:r>
          </a:p>
          <a:p>
            <a:pPr marL="1423987" lvl="1" indent="0" algn="just">
              <a:lnSpc>
                <a:spcPct val="150000"/>
              </a:lnSpc>
              <a:buNone/>
            </a:pPr>
            <a:endParaRPr lang="en-US">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575033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0871" cy="1139219"/>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rgbClr val="242424"/>
                </a:solidFill>
              </a:rPr>
              <a:t>Co-Training with Naive Bayes</a:t>
            </a:r>
          </a:p>
          <a:p>
            <a:pPr marL="863600" lvl="3" indent="-406400" algn="just">
              <a:lnSpc>
                <a:spcPct val="100000"/>
              </a:lnSpc>
              <a:buFont typeface="+mj-lt"/>
              <a:buAutoNum type="arabicPeriod"/>
            </a:pPr>
            <a:r>
              <a:rPr lang="en-US" sz="2100">
                <a:solidFill>
                  <a:srgbClr val="242424"/>
                </a:solidFill>
                <a:cs typeface="Calibri" panose="020F0502020204030204" pitchFamily="34" charset="0"/>
              </a:rPr>
              <a:t>Initial Training:</a:t>
            </a:r>
          </a:p>
          <a:p>
            <a:pPr marL="1320800" lvl="5" indent="-406400" algn="just">
              <a:lnSpc>
                <a:spcPct val="100000"/>
              </a:lnSpc>
            </a:pPr>
            <a:r>
              <a:rPr lang="en-US" sz="2100">
                <a:solidFill>
                  <a:srgbClr val="242424"/>
                </a:solidFill>
                <a:cs typeface="Calibri" panose="020F0502020204030204" pitchFamily="34" charset="0"/>
              </a:rPr>
              <a:t>Train two Naive Bayes classifiers on different views of the labeled data.</a:t>
            </a:r>
          </a:p>
          <a:p>
            <a:pPr marL="863600" lvl="3" indent="-406400" algn="just">
              <a:lnSpc>
                <a:spcPct val="100000"/>
              </a:lnSpc>
              <a:buFont typeface="+mj-lt"/>
              <a:buAutoNum type="arabicPeriod"/>
            </a:pPr>
            <a:r>
              <a:rPr lang="en-US" sz="2100">
                <a:solidFill>
                  <a:srgbClr val="242424"/>
                </a:solidFill>
                <a:cs typeface="Calibri" panose="020F0502020204030204" pitchFamily="34" charset="0"/>
              </a:rPr>
              <a:t>Labeling Unlabeled Data:</a:t>
            </a:r>
          </a:p>
          <a:p>
            <a:pPr marL="1320800" lvl="5" indent="-406400" algn="just">
              <a:lnSpc>
                <a:spcPct val="100000"/>
              </a:lnSpc>
            </a:pPr>
            <a:r>
              <a:rPr lang="en-US" sz="2100">
                <a:solidFill>
                  <a:srgbClr val="242424"/>
                </a:solidFill>
                <a:cs typeface="Calibri" panose="020F0502020204030204" pitchFamily="34" charset="0"/>
              </a:rPr>
              <a:t>Each classifier predicts labels for the unlabeled data.</a:t>
            </a:r>
          </a:p>
          <a:p>
            <a:pPr marL="863600" lvl="3" indent="-406400" algn="just">
              <a:lnSpc>
                <a:spcPct val="100000"/>
              </a:lnSpc>
              <a:buFont typeface="+mj-lt"/>
              <a:buAutoNum type="arabicPeriod"/>
            </a:pPr>
            <a:r>
              <a:rPr lang="en-US" sz="2100">
                <a:solidFill>
                  <a:srgbClr val="242424"/>
                </a:solidFill>
                <a:cs typeface="Calibri" panose="020F0502020204030204" pitchFamily="34" charset="0"/>
              </a:rPr>
              <a:t>Confidence Threshold:</a:t>
            </a:r>
          </a:p>
          <a:p>
            <a:pPr marL="1320800" lvl="5" indent="-406400" algn="just">
              <a:lnSpc>
                <a:spcPct val="100000"/>
              </a:lnSpc>
            </a:pPr>
            <a:r>
              <a:rPr lang="en-US" sz="2100">
                <a:solidFill>
                  <a:srgbClr val="242424"/>
                </a:solidFill>
                <a:cs typeface="Calibri" panose="020F0502020204030204" pitchFamily="34" charset="0"/>
              </a:rPr>
              <a:t>Select the most confidently labeled examples from each classifier.</a:t>
            </a:r>
          </a:p>
          <a:p>
            <a:pPr marL="863600" lvl="3" indent="-406400" algn="just">
              <a:lnSpc>
                <a:spcPct val="100000"/>
              </a:lnSpc>
              <a:buFont typeface="+mj-lt"/>
              <a:buAutoNum type="arabicPeriod"/>
            </a:pPr>
            <a:r>
              <a:rPr lang="en-US" sz="2100">
                <a:solidFill>
                  <a:srgbClr val="242424"/>
                </a:solidFill>
                <a:cs typeface="Calibri" panose="020F0502020204030204" pitchFamily="34" charset="0"/>
              </a:rPr>
              <a:t>Self-Training:</a:t>
            </a:r>
          </a:p>
          <a:p>
            <a:pPr marL="1320800" lvl="5" indent="-406400" algn="just">
              <a:lnSpc>
                <a:spcPct val="100000"/>
              </a:lnSpc>
            </a:pPr>
            <a:r>
              <a:rPr lang="en-US" sz="2100">
                <a:solidFill>
                  <a:srgbClr val="242424"/>
                </a:solidFill>
                <a:cs typeface="Calibri" panose="020F0502020204030204" pitchFamily="34" charset="0"/>
              </a:rPr>
              <a:t>Add these confidently labeled examples to the labeled dataset.</a:t>
            </a:r>
          </a:p>
          <a:p>
            <a:pPr marL="863600" lvl="3" indent="-406400" algn="just">
              <a:lnSpc>
                <a:spcPct val="100000"/>
              </a:lnSpc>
              <a:buFont typeface="+mj-lt"/>
              <a:buAutoNum type="arabicPeriod"/>
            </a:pPr>
            <a:r>
              <a:rPr lang="en-US" sz="2100">
                <a:solidFill>
                  <a:srgbClr val="242424"/>
                </a:solidFill>
                <a:cs typeface="Calibri" panose="020F0502020204030204" pitchFamily="34" charset="0"/>
              </a:rPr>
              <a:t>Iteration:</a:t>
            </a:r>
          </a:p>
          <a:p>
            <a:pPr marL="1320800" lvl="5" indent="-406400" algn="just">
              <a:lnSpc>
                <a:spcPct val="100000"/>
              </a:lnSpc>
            </a:pPr>
            <a:r>
              <a:rPr lang="en-US" sz="2100">
                <a:solidFill>
                  <a:srgbClr val="242424"/>
                </a:solidFill>
                <a:cs typeface="Calibri" panose="020F0502020204030204" pitchFamily="34" charset="0"/>
              </a:rPr>
              <a:t>Repeat the process until a stopping criterion is met (e.g., number of iterations or convergence).</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88689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0871" cy="4905676"/>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chemeClr val="tx1">
                    <a:lumMod val="95000"/>
                    <a:lumOff val="5000"/>
                  </a:schemeClr>
                </a:solidFill>
              </a:rPr>
              <a:t>Co-Training with Support Vector Machines (SVM)</a:t>
            </a:r>
          </a:p>
          <a:p>
            <a:pPr marL="800100" lvl="4" indent="-342900" algn="just">
              <a:lnSpc>
                <a:spcPct val="150000"/>
              </a:lnSpc>
            </a:pPr>
            <a:r>
              <a:rPr lang="en-US" sz="2400">
                <a:solidFill>
                  <a:srgbClr val="242424"/>
                </a:solidFill>
                <a:cs typeface="Calibri" panose="020F0502020204030204" pitchFamily="34" charset="0"/>
              </a:rPr>
              <a:t>A supervised learning model used for classification and regression tasks.</a:t>
            </a:r>
          </a:p>
          <a:p>
            <a:pPr marL="800100" lvl="4" indent="-342900" algn="just">
              <a:lnSpc>
                <a:spcPct val="150000"/>
              </a:lnSpc>
            </a:pPr>
            <a:r>
              <a:rPr lang="en-US" sz="2400">
                <a:solidFill>
                  <a:srgbClr val="242424"/>
                </a:solidFill>
                <a:cs typeface="Calibri" panose="020F0502020204030204" pitchFamily="34" charset="0"/>
              </a:rPr>
              <a:t>Key Idea: Finds the hyperplane that best separates data into classes.</a:t>
            </a:r>
          </a:p>
          <a:p>
            <a:pPr marL="800100" lvl="4" indent="-342900" algn="just">
              <a:lnSpc>
                <a:spcPct val="150000"/>
              </a:lnSpc>
            </a:pPr>
            <a:r>
              <a:rPr lang="en-US" sz="2400">
                <a:solidFill>
                  <a:srgbClr val="242424"/>
                </a:solidFill>
                <a:cs typeface="Calibri" panose="020F0502020204030204" pitchFamily="34" charset="0"/>
              </a:rPr>
              <a:t>Strengths: Effective in high-dimensional spaces, robust to overfitting (especially in high dimensions).</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895037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130871" cy="1139219"/>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chemeClr val="tx1">
                    <a:lumMod val="95000"/>
                    <a:lumOff val="5000"/>
                  </a:schemeClr>
                </a:solidFill>
              </a:rPr>
              <a:t>Co-Training with Support Vector Machines (SVM)</a:t>
            </a:r>
          </a:p>
          <a:p>
            <a:pPr marL="977900" lvl="3" indent="-457200" algn="just">
              <a:lnSpc>
                <a:spcPct val="100000"/>
              </a:lnSpc>
              <a:buFont typeface="+mj-lt"/>
              <a:buAutoNum type="arabicPeriod"/>
            </a:pPr>
            <a:r>
              <a:rPr lang="en-US" sz="2200">
                <a:solidFill>
                  <a:srgbClr val="242424"/>
                </a:solidFill>
                <a:cs typeface="Calibri" panose="020F0502020204030204" pitchFamily="34" charset="0"/>
              </a:rPr>
              <a:t>Initial Training:</a:t>
            </a:r>
          </a:p>
          <a:p>
            <a:pPr marL="1435100" lvl="5" indent="-457200" algn="just">
              <a:lnSpc>
                <a:spcPct val="100000"/>
              </a:lnSpc>
            </a:pPr>
            <a:r>
              <a:rPr lang="en-US" sz="2200">
                <a:solidFill>
                  <a:srgbClr val="242424"/>
                </a:solidFill>
                <a:cs typeface="Calibri" panose="020F0502020204030204" pitchFamily="34" charset="0"/>
              </a:rPr>
              <a:t>Train two SVM classifiers on different views of the labeled data.</a:t>
            </a:r>
          </a:p>
          <a:p>
            <a:pPr marL="977900" lvl="3" indent="-457200" algn="just">
              <a:lnSpc>
                <a:spcPct val="100000"/>
              </a:lnSpc>
              <a:buFont typeface="+mj-lt"/>
              <a:buAutoNum type="arabicPeriod"/>
            </a:pPr>
            <a:r>
              <a:rPr lang="en-US" sz="2200">
                <a:solidFill>
                  <a:srgbClr val="242424"/>
                </a:solidFill>
                <a:cs typeface="Calibri" panose="020F0502020204030204" pitchFamily="34" charset="0"/>
              </a:rPr>
              <a:t>Labeling Unlabeled Data:</a:t>
            </a:r>
          </a:p>
          <a:p>
            <a:pPr marL="1435100" lvl="5" indent="-457200" algn="just">
              <a:lnSpc>
                <a:spcPct val="100000"/>
              </a:lnSpc>
            </a:pPr>
            <a:r>
              <a:rPr lang="en-US" sz="2200">
                <a:solidFill>
                  <a:srgbClr val="242424"/>
                </a:solidFill>
                <a:cs typeface="Calibri" panose="020F0502020204030204" pitchFamily="34" charset="0"/>
              </a:rPr>
              <a:t>Each classifier predicts labels for the unlabeled data.</a:t>
            </a:r>
          </a:p>
          <a:p>
            <a:pPr marL="977900" lvl="3" indent="-457200" algn="just">
              <a:lnSpc>
                <a:spcPct val="100000"/>
              </a:lnSpc>
              <a:buFont typeface="+mj-lt"/>
              <a:buAutoNum type="arabicPeriod"/>
            </a:pPr>
            <a:r>
              <a:rPr lang="en-US" sz="2200">
                <a:solidFill>
                  <a:srgbClr val="242424"/>
                </a:solidFill>
                <a:cs typeface="Calibri" panose="020F0502020204030204" pitchFamily="34" charset="0"/>
              </a:rPr>
              <a:t>Confidence Threshold:</a:t>
            </a:r>
          </a:p>
          <a:p>
            <a:pPr marL="1435100" lvl="5" indent="-457200" algn="just">
              <a:lnSpc>
                <a:spcPct val="100000"/>
              </a:lnSpc>
            </a:pPr>
            <a:r>
              <a:rPr lang="en-US" sz="2200">
                <a:solidFill>
                  <a:srgbClr val="242424"/>
                </a:solidFill>
                <a:cs typeface="Calibri" panose="020F0502020204030204" pitchFamily="34" charset="0"/>
              </a:rPr>
              <a:t>Select the most confidently labeled examples from each classifier.</a:t>
            </a:r>
          </a:p>
          <a:p>
            <a:pPr marL="1435100" lvl="5" indent="-457200" algn="just">
              <a:lnSpc>
                <a:spcPct val="100000"/>
              </a:lnSpc>
            </a:pPr>
            <a:r>
              <a:rPr lang="en-US" sz="2200">
                <a:solidFill>
                  <a:srgbClr val="242424"/>
                </a:solidFill>
                <a:cs typeface="Calibri" panose="020F0502020204030204" pitchFamily="34" charset="0"/>
              </a:rPr>
              <a:t>Self-Training: Add these confidently labeled examples to the labeled dataset.</a:t>
            </a:r>
          </a:p>
          <a:p>
            <a:pPr marL="977900" lvl="3" indent="-457200" algn="just">
              <a:lnSpc>
                <a:spcPct val="100000"/>
              </a:lnSpc>
              <a:buFont typeface="+mj-lt"/>
              <a:buAutoNum type="arabicPeriod"/>
            </a:pPr>
            <a:r>
              <a:rPr lang="en-US" sz="2200">
                <a:solidFill>
                  <a:srgbClr val="242424"/>
                </a:solidFill>
                <a:cs typeface="Calibri" panose="020F0502020204030204" pitchFamily="34" charset="0"/>
              </a:rPr>
              <a:t>Iteration:</a:t>
            </a:r>
          </a:p>
          <a:p>
            <a:pPr marL="1435100" lvl="5" indent="-457200" algn="just">
              <a:lnSpc>
                <a:spcPct val="100000"/>
              </a:lnSpc>
            </a:pPr>
            <a:r>
              <a:rPr lang="en-US" sz="2200">
                <a:solidFill>
                  <a:srgbClr val="242424"/>
                </a:solidFill>
                <a:cs typeface="Calibri" panose="020F0502020204030204" pitchFamily="34" charset="0"/>
              </a:rPr>
              <a:t>Repeat the process until a stopping criterion is met (e.g., number of iterations or convergence).</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356823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6572477" cy="1935529"/>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chemeClr val="tx1">
                    <a:lumMod val="95000"/>
                    <a:lumOff val="5000"/>
                  </a:schemeClr>
                </a:solidFill>
              </a:rPr>
              <a:t>Multi-view Co-Training</a:t>
            </a:r>
          </a:p>
          <a:p>
            <a:pPr marL="1423987" lvl="1" indent="0" algn="just">
              <a:lnSpc>
                <a:spcPct val="100000"/>
              </a:lnSpc>
              <a:buNone/>
            </a:pPr>
            <a:endParaRPr lang="en-US" sz="2000">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16" name="Group 15">
            <a:extLst>
              <a:ext uri="{FF2B5EF4-FFF2-40B4-BE49-F238E27FC236}">
                <a16:creationId xmlns:a16="http://schemas.microsoft.com/office/drawing/2014/main" id="{0B29780A-E482-18EC-472F-851899D7E6C0}"/>
              </a:ext>
            </a:extLst>
          </p:cNvPr>
          <p:cNvGrpSpPr/>
          <p:nvPr/>
        </p:nvGrpSpPr>
        <p:grpSpPr>
          <a:xfrm>
            <a:off x="2344312" y="2729791"/>
            <a:ext cx="7503375" cy="3625664"/>
            <a:chOff x="3077537" y="1599478"/>
            <a:chExt cx="8783458" cy="4072705"/>
          </a:xfrm>
        </p:grpSpPr>
        <p:grpSp>
          <p:nvGrpSpPr>
            <p:cNvPr id="100" name="Group 99">
              <a:extLst>
                <a:ext uri="{FF2B5EF4-FFF2-40B4-BE49-F238E27FC236}">
                  <a16:creationId xmlns:a16="http://schemas.microsoft.com/office/drawing/2014/main" id="{B1DB7775-D394-565C-8EBC-49D390214878}"/>
                </a:ext>
              </a:extLst>
            </p:cNvPr>
            <p:cNvGrpSpPr/>
            <p:nvPr/>
          </p:nvGrpSpPr>
          <p:grpSpPr>
            <a:xfrm>
              <a:off x="3077537" y="1599478"/>
              <a:ext cx="8783458" cy="4072705"/>
              <a:chOff x="5232909" y="1665945"/>
              <a:chExt cx="8783458" cy="4072705"/>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56A9F9-127E-ABA9-FD0A-945A6808CDF6}"/>
                      </a:ext>
                    </a:extLst>
                  </p:cNvPr>
                  <p:cNvSpPr/>
                  <p:nvPr/>
                </p:nvSpPr>
                <p:spPr>
                  <a:xfrm>
                    <a:off x="7665466" y="1665945"/>
                    <a:ext cx="3635828" cy="55517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Initial Labeled Training Data(</a:t>
                    </a:r>
                    <a14:m>
                      <m:oMath xmlns:m="http://schemas.openxmlformats.org/officeDocument/2006/math">
                        <m:sSub>
                          <m:sSubPr>
                            <m:ctrlPr>
                              <a:rPr lang="en-IN" i="1" smtClean="0">
                                <a:solidFill>
                                  <a:schemeClr val="tx1"/>
                                </a:solidFill>
                                <a:latin typeface="Cambria Math" panose="02040503050406030204" pitchFamily="18" charset="0"/>
                              </a:rPr>
                            </m:ctrlPr>
                          </m:sSubPr>
                          <m:e>
                            <m:r>
                              <a:rPr lang="en-IN" b="0" i="1" smtClean="0">
                                <a:solidFill>
                                  <a:schemeClr val="tx1"/>
                                </a:solidFill>
                                <a:latin typeface="Cambria Math" panose="02040503050406030204" pitchFamily="18" charset="0"/>
                              </a:rPr>
                              <m:t>𝐷</m:t>
                            </m:r>
                          </m:e>
                          <m:sub>
                            <m:r>
                              <a:rPr lang="en-IN" b="0" i="1" smtClean="0">
                                <a:solidFill>
                                  <a:schemeClr val="tx1"/>
                                </a:solidFill>
                                <a:latin typeface="Cambria Math" panose="02040503050406030204" pitchFamily="18" charset="0"/>
                              </a:rPr>
                              <m:t>𝐿</m:t>
                            </m:r>
                          </m:sub>
                        </m:sSub>
                      </m:oMath>
                    </a14:m>
                    <a:r>
                      <a:rPr lang="en-IN">
                        <a:solidFill>
                          <a:schemeClr val="tx1"/>
                        </a:solidFill>
                      </a:rPr>
                      <a:t>)</a:t>
                    </a:r>
                  </a:p>
                </p:txBody>
              </p:sp>
            </mc:Choice>
            <mc:Fallback xmlns="">
              <p:sp>
                <p:nvSpPr>
                  <p:cNvPr id="5" name="Rectangle 4">
                    <a:extLst>
                      <a:ext uri="{FF2B5EF4-FFF2-40B4-BE49-F238E27FC236}">
                        <a16:creationId xmlns:a16="http://schemas.microsoft.com/office/drawing/2014/main" id="{9556A9F9-127E-ABA9-FD0A-945A6808CDF6}"/>
                      </a:ext>
                    </a:extLst>
                  </p:cNvPr>
                  <p:cNvSpPr>
                    <a:spLocks noRot="1" noChangeAspect="1" noMove="1" noResize="1" noEditPoints="1" noAdjustHandles="1" noChangeArrowheads="1" noChangeShapeType="1" noTextEdit="1"/>
                  </p:cNvSpPr>
                  <p:nvPr/>
                </p:nvSpPr>
                <p:spPr>
                  <a:xfrm>
                    <a:off x="7665466" y="1665945"/>
                    <a:ext cx="3635828" cy="555172"/>
                  </a:xfrm>
                  <a:prstGeom prst="rect">
                    <a:avLst/>
                  </a:prstGeom>
                  <a:blipFill>
                    <a:blip r:embed="rId3"/>
                    <a:stretch>
                      <a:fillRect t="-20482" b="-32530"/>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3BCC221D-AD80-B6DE-46C0-86E0F0B919F9}"/>
                  </a:ext>
                </a:extLst>
              </p:cNvPr>
              <p:cNvSpPr/>
              <p:nvPr/>
            </p:nvSpPr>
            <p:spPr>
              <a:xfrm>
                <a:off x="7042721" y="2582776"/>
                <a:ext cx="1572923" cy="55517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Classifier 1</a:t>
                </a:r>
              </a:p>
            </p:txBody>
          </p:sp>
          <p:sp>
            <p:nvSpPr>
              <p:cNvPr id="18" name="Rectangle 17">
                <a:extLst>
                  <a:ext uri="{FF2B5EF4-FFF2-40B4-BE49-F238E27FC236}">
                    <a16:creationId xmlns:a16="http://schemas.microsoft.com/office/drawing/2014/main" id="{15784152-5ACD-3D05-F493-211C9AF420B8}"/>
                  </a:ext>
                </a:extLst>
              </p:cNvPr>
              <p:cNvSpPr/>
              <p:nvPr/>
            </p:nvSpPr>
            <p:spPr>
              <a:xfrm>
                <a:off x="10117104" y="2543339"/>
                <a:ext cx="1572923" cy="55517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Classifier n</a:t>
                </a:r>
              </a:p>
            </p:txBody>
          </p:sp>
          <p:sp>
            <p:nvSpPr>
              <p:cNvPr id="19" name="Rectangle: Rounded Corners 18">
                <a:extLst>
                  <a:ext uri="{FF2B5EF4-FFF2-40B4-BE49-F238E27FC236}">
                    <a16:creationId xmlns:a16="http://schemas.microsoft.com/office/drawing/2014/main" id="{6A5A4DA9-583E-F72B-FFFA-52D12DF4AD33}"/>
                  </a:ext>
                </a:extLst>
              </p:cNvPr>
              <p:cNvSpPr/>
              <p:nvPr/>
            </p:nvSpPr>
            <p:spPr>
              <a:xfrm>
                <a:off x="5232909" y="3513960"/>
                <a:ext cx="2432556" cy="921058"/>
              </a:xfrm>
              <a:prstGeom prst="roundRect">
                <a:avLst/>
              </a:prstGeom>
              <a:solidFill>
                <a:srgbClr val="D3DE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Pseudo labeled instance provided by classifier n</a:t>
                </a:r>
              </a:p>
            </p:txBody>
          </p:sp>
          <p:sp>
            <p:nvSpPr>
              <p:cNvPr id="20" name="Rectangle: Rounded Corners 19">
                <a:extLst>
                  <a:ext uri="{FF2B5EF4-FFF2-40B4-BE49-F238E27FC236}">
                    <a16:creationId xmlns:a16="http://schemas.microsoft.com/office/drawing/2014/main" id="{7F857DA0-76EC-F41C-E055-57C8E62229A8}"/>
                  </a:ext>
                </a:extLst>
              </p:cNvPr>
              <p:cNvSpPr/>
              <p:nvPr/>
            </p:nvSpPr>
            <p:spPr>
              <a:xfrm>
                <a:off x="11690027" y="3481302"/>
                <a:ext cx="2326340" cy="921058"/>
              </a:xfrm>
              <a:prstGeom prst="roundRect">
                <a:avLst/>
              </a:prstGeom>
              <a:solidFill>
                <a:srgbClr val="D3DE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Pseudo labeled instance provided by classifier 1</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EF4ABF3-0313-1EE3-2E91-8CA618A96F16}"/>
                      </a:ext>
                    </a:extLst>
                  </p:cNvPr>
                  <p:cNvSpPr/>
                  <p:nvPr/>
                </p:nvSpPr>
                <p:spPr>
                  <a:xfrm>
                    <a:off x="7725736" y="5183478"/>
                    <a:ext cx="3635828" cy="55517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Unlabeled instances(</a:t>
                    </a:r>
                    <a14:m>
                      <m:oMath xmlns:m="http://schemas.openxmlformats.org/officeDocument/2006/math">
                        <m:sSub>
                          <m:sSubPr>
                            <m:ctrlPr>
                              <a:rPr lang="en-IN" i="1" smtClean="0">
                                <a:solidFill>
                                  <a:schemeClr val="tx1"/>
                                </a:solidFill>
                                <a:latin typeface="Cambria Math" panose="02040503050406030204" pitchFamily="18" charset="0"/>
                              </a:rPr>
                            </m:ctrlPr>
                          </m:sSubPr>
                          <m:e>
                            <m:r>
                              <a:rPr lang="en-IN" b="0" i="1" smtClean="0">
                                <a:solidFill>
                                  <a:schemeClr val="tx1"/>
                                </a:solidFill>
                                <a:latin typeface="Cambria Math" panose="02040503050406030204" pitchFamily="18" charset="0"/>
                              </a:rPr>
                              <m:t>𝐷</m:t>
                            </m:r>
                          </m:e>
                          <m:sub>
                            <m:r>
                              <a:rPr lang="en-IN" b="0" i="1" smtClean="0">
                                <a:solidFill>
                                  <a:schemeClr val="tx1"/>
                                </a:solidFill>
                                <a:latin typeface="Cambria Math" panose="02040503050406030204" pitchFamily="18" charset="0"/>
                              </a:rPr>
                              <m:t>𝑢</m:t>
                            </m:r>
                          </m:sub>
                        </m:sSub>
                      </m:oMath>
                    </a14:m>
                    <a:r>
                      <a:rPr lang="en-IN">
                        <a:solidFill>
                          <a:schemeClr val="tx1"/>
                        </a:solidFill>
                      </a:rPr>
                      <a:t>)</a:t>
                    </a:r>
                  </a:p>
                </p:txBody>
              </p:sp>
            </mc:Choice>
            <mc:Fallback xmlns="">
              <p:sp>
                <p:nvSpPr>
                  <p:cNvPr id="21" name="Rectangle 20">
                    <a:extLst>
                      <a:ext uri="{FF2B5EF4-FFF2-40B4-BE49-F238E27FC236}">
                        <a16:creationId xmlns:a16="http://schemas.microsoft.com/office/drawing/2014/main" id="{4EF4ABF3-0313-1EE3-2E91-8CA618A96F16}"/>
                      </a:ext>
                    </a:extLst>
                  </p:cNvPr>
                  <p:cNvSpPr>
                    <a:spLocks noRot="1" noChangeAspect="1" noMove="1" noResize="1" noEditPoints="1" noAdjustHandles="1" noChangeArrowheads="1" noChangeShapeType="1" noTextEdit="1"/>
                  </p:cNvSpPr>
                  <p:nvPr/>
                </p:nvSpPr>
                <p:spPr>
                  <a:xfrm>
                    <a:off x="7725736" y="5183478"/>
                    <a:ext cx="3635828" cy="555172"/>
                  </a:xfrm>
                  <a:prstGeom prst="rect">
                    <a:avLst/>
                  </a:prstGeom>
                  <a:blipFill>
                    <a:blip r:embed="rId4"/>
                    <a:stretch>
                      <a:fillRect b="-4762"/>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6FF21675-3FC2-0A0B-914B-32A3F15C3FB6}"/>
                  </a:ext>
                </a:extLst>
              </p:cNvPr>
              <p:cNvCxnSpPr>
                <a:stCxn id="5" idx="2"/>
              </p:cNvCxnSpPr>
              <p:nvPr/>
            </p:nvCxnSpPr>
            <p:spPr>
              <a:xfrm>
                <a:off x="9483380" y="2221117"/>
                <a:ext cx="41620" cy="298445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BA8D526-D18A-44DB-B81E-20043633D384}"/>
                  </a:ext>
                </a:extLst>
              </p:cNvPr>
              <p:cNvCxnSpPr/>
              <p:nvPr/>
            </p:nvCxnSpPr>
            <p:spPr>
              <a:xfrm>
                <a:off x="10461171" y="3139355"/>
                <a:ext cx="0" cy="2066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6C6821-E486-FEA7-B7BC-9B82C426599A}"/>
                  </a:ext>
                </a:extLst>
              </p:cNvPr>
              <p:cNvCxnSpPr/>
              <p:nvPr/>
            </p:nvCxnSpPr>
            <p:spPr>
              <a:xfrm>
                <a:off x="8164286" y="3117216"/>
                <a:ext cx="0" cy="2066262"/>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7CD8E895-A4BC-A9E6-F690-0DE337B716FD}"/>
                  </a:ext>
                </a:extLst>
              </p:cNvPr>
              <p:cNvCxnSpPr>
                <a:cxnSpLocks/>
                <a:endCxn id="19" idx="2"/>
              </p:cNvCxnSpPr>
              <p:nvPr/>
            </p:nvCxnSpPr>
            <p:spPr>
              <a:xfrm flipH="1" flipV="1">
                <a:off x="6449187" y="4435018"/>
                <a:ext cx="1655354" cy="73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ADB271-0940-EDAA-DB69-9C28782C2DA3}"/>
                  </a:ext>
                </a:extLst>
              </p:cNvPr>
              <p:cNvCxnSpPr>
                <a:cxnSpLocks/>
              </p:cNvCxnSpPr>
              <p:nvPr/>
            </p:nvCxnSpPr>
            <p:spPr>
              <a:xfrm flipV="1">
                <a:off x="10788433" y="4411296"/>
                <a:ext cx="2492829" cy="76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9FB9E20-ECB6-2651-9AFB-64790DC10372}"/>
                  </a:ext>
                </a:extLst>
              </p:cNvPr>
              <p:cNvCxnSpPr>
                <a:cxnSpLocks/>
                <a:stCxn id="19" idx="0"/>
                <a:endCxn id="17" idx="2"/>
              </p:cNvCxnSpPr>
              <p:nvPr/>
            </p:nvCxnSpPr>
            <p:spPr>
              <a:xfrm flipV="1">
                <a:off x="6449187" y="3137948"/>
                <a:ext cx="1379996" cy="376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4CD781A-7C79-4FBB-5887-BB60012DAD4A}"/>
                  </a:ext>
                </a:extLst>
              </p:cNvPr>
              <p:cNvCxnSpPr>
                <a:cxnSpLocks/>
                <a:stCxn id="20" idx="0"/>
                <a:endCxn id="18" idx="2"/>
              </p:cNvCxnSpPr>
              <p:nvPr/>
            </p:nvCxnSpPr>
            <p:spPr>
              <a:xfrm flipH="1" flipV="1">
                <a:off x="10903566" y="3098511"/>
                <a:ext cx="1949631" cy="38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1BE8976-9E1C-6D4B-38B4-BF4CBF67F6F5}"/>
                  </a:ext>
                </a:extLst>
              </p:cNvPr>
              <p:cNvCxnSpPr>
                <a:endCxn id="17" idx="0"/>
              </p:cNvCxnSpPr>
              <p:nvPr/>
            </p:nvCxnSpPr>
            <p:spPr>
              <a:xfrm>
                <a:off x="7829182" y="2222028"/>
                <a:ext cx="1" cy="360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A6B48D0-9D4C-B5DC-E3A2-18214E58437D}"/>
                  </a:ext>
                </a:extLst>
              </p:cNvPr>
              <p:cNvCxnSpPr>
                <a:cxnSpLocks/>
                <a:endCxn id="18" idx="0"/>
              </p:cNvCxnSpPr>
              <p:nvPr/>
            </p:nvCxnSpPr>
            <p:spPr>
              <a:xfrm>
                <a:off x="10868950" y="2200538"/>
                <a:ext cx="34616" cy="34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34E577F-1CDD-D443-C93A-D2DBE10D70E1}"/>
                  </a:ext>
                </a:extLst>
              </p:cNvPr>
              <p:cNvSpPr txBox="1"/>
              <p:nvPr/>
            </p:nvSpPr>
            <p:spPr>
              <a:xfrm>
                <a:off x="6460278" y="2163583"/>
                <a:ext cx="1063456" cy="414870"/>
              </a:xfrm>
              <a:prstGeom prst="rect">
                <a:avLst/>
              </a:prstGeom>
              <a:noFill/>
            </p:spPr>
            <p:txBody>
              <a:bodyPr wrap="square" rtlCol="0">
                <a:spAutoFit/>
              </a:bodyPr>
              <a:lstStyle/>
              <a:p>
                <a:r>
                  <a:rPr lang="en-IN"/>
                  <a:t>View 1</a:t>
                </a:r>
              </a:p>
            </p:txBody>
          </p:sp>
          <p:sp>
            <p:nvSpPr>
              <p:cNvPr id="99" name="TextBox 98">
                <a:extLst>
                  <a:ext uri="{FF2B5EF4-FFF2-40B4-BE49-F238E27FC236}">
                    <a16:creationId xmlns:a16="http://schemas.microsoft.com/office/drawing/2014/main" id="{FE8805B1-145B-3EA1-70A0-7FC775D494E5}"/>
                  </a:ext>
                </a:extLst>
              </p:cNvPr>
              <p:cNvSpPr txBox="1"/>
              <p:nvPr/>
            </p:nvSpPr>
            <p:spPr>
              <a:xfrm>
                <a:off x="11365404" y="2217736"/>
                <a:ext cx="1055987" cy="369332"/>
              </a:xfrm>
              <a:prstGeom prst="rect">
                <a:avLst/>
              </a:prstGeom>
              <a:noFill/>
            </p:spPr>
            <p:txBody>
              <a:bodyPr wrap="square" rtlCol="0">
                <a:spAutoFit/>
              </a:bodyPr>
              <a:lstStyle/>
              <a:p>
                <a:r>
                  <a:rPr lang="en-IN"/>
                  <a:t>View n</a:t>
                </a:r>
              </a:p>
            </p:txBody>
          </p:sp>
        </p:grpSp>
        <p:sp>
          <p:nvSpPr>
            <p:cNvPr id="15" name="TextBox 14">
              <a:extLst>
                <a:ext uri="{FF2B5EF4-FFF2-40B4-BE49-F238E27FC236}">
                  <a16:creationId xmlns:a16="http://schemas.microsoft.com/office/drawing/2014/main" id="{3CF3195D-DF56-2A7B-3103-C88282CBC3CE}"/>
                </a:ext>
              </a:extLst>
            </p:cNvPr>
            <p:cNvSpPr txBox="1"/>
            <p:nvPr/>
          </p:nvSpPr>
          <p:spPr>
            <a:xfrm>
              <a:off x="6460272" y="2413455"/>
              <a:ext cx="1544573" cy="1077218"/>
            </a:xfrm>
            <a:prstGeom prst="rect">
              <a:avLst/>
            </a:prstGeom>
            <a:noFill/>
          </p:spPr>
          <p:txBody>
            <a:bodyPr wrap="square" rtlCol="0">
              <a:spAutoFit/>
            </a:bodyPr>
            <a:lstStyle/>
            <a:p>
              <a:r>
                <a:rPr lang="en-IN" sz="3200"/>
                <a:t>.   .   .   .      </a:t>
              </a:r>
            </a:p>
            <a:p>
              <a:endParaRPr lang="en-IN" sz="3200"/>
            </a:p>
          </p:txBody>
        </p:sp>
      </p:grpSp>
    </p:spTree>
    <p:extLst>
      <p:ext uri="{BB962C8B-B14F-4D97-AF65-F5344CB8AC3E}">
        <p14:creationId xmlns:p14="http://schemas.microsoft.com/office/powerpoint/2010/main" val="1072316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911920" cy="6447430"/>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chemeClr val="tx1">
                    <a:lumMod val="95000"/>
                    <a:lumOff val="5000"/>
                  </a:schemeClr>
                </a:solidFill>
              </a:rPr>
              <a:t>Multi-view Co-Training-Example </a:t>
            </a:r>
          </a:p>
          <a:p>
            <a:pPr marL="749300" lvl="3" indent="-292100" algn="just">
              <a:lnSpc>
                <a:spcPct val="100000"/>
              </a:lnSpc>
            </a:pPr>
            <a:r>
              <a:rPr lang="en-US" sz="2400">
                <a:solidFill>
                  <a:srgbClr val="242424"/>
                </a:solidFill>
              </a:rPr>
              <a:t>Text Classification</a:t>
            </a:r>
          </a:p>
          <a:p>
            <a:pPr marL="1320800" lvl="5" indent="-406400" algn="just">
              <a:lnSpc>
                <a:spcPct val="100000"/>
              </a:lnSpc>
            </a:pPr>
            <a:r>
              <a:rPr lang="en-US" sz="2400">
                <a:solidFill>
                  <a:srgbClr val="242424"/>
                </a:solidFill>
              </a:rPr>
              <a:t>Consider a text classification task where the goal is to classify web pages into different categories.</a:t>
            </a:r>
          </a:p>
          <a:p>
            <a:pPr marL="1320800" lvl="5" indent="-406400" algn="just">
              <a:lnSpc>
                <a:spcPct val="100000"/>
              </a:lnSpc>
            </a:pPr>
            <a:r>
              <a:rPr lang="en-US" sz="2400">
                <a:solidFill>
                  <a:srgbClr val="242424"/>
                </a:solidFill>
              </a:rPr>
              <a:t>Views:</a:t>
            </a:r>
          </a:p>
          <a:p>
            <a:pPr marL="1778000" lvl="7" indent="-406400" algn="just">
              <a:lnSpc>
                <a:spcPct val="100000"/>
              </a:lnSpc>
            </a:pPr>
            <a:r>
              <a:rPr lang="en-US" sz="2400">
                <a:solidFill>
                  <a:srgbClr val="242424"/>
                </a:solidFill>
              </a:rPr>
              <a:t>View 1 (Text Content): Features extracted from the text on the web page (e.g., word frequencies, TF-IDF scores).</a:t>
            </a:r>
          </a:p>
          <a:p>
            <a:pPr marL="1778000" lvl="7" indent="-406400" algn="just">
              <a:lnSpc>
                <a:spcPct val="100000"/>
              </a:lnSpc>
            </a:pPr>
            <a:r>
              <a:rPr lang="en-US" sz="2400">
                <a:solidFill>
                  <a:srgbClr val="242424"/>
                </a:solidFill>
              </a:rPr>
              <a:t>View 2 (Hyperlinks): Features based on the hyperlink structure (e.g., number of incoming and outgoing links, anchor text of links).</a:t>
            </a:r>
          </a:p>
          <a:p>
            <a:pPr marL="2224087" lvl="2" indent="-342900" algn="just">
              <a:lnSpc>
                <a:spcPct val="150000"/>
              </a:lnSpc>
            </a:pPr>
            <a:endParaRPr lang="en-US">
              <a:solidFill>
                <a:srgbClr val="242424"/>
              </a:solidFill>
            </a:endParaRPr>
          </a:p>
          <a:p>
            <a:pPr marL="1423987" lvl="1" indent="0" algn="just">
              <a:lnSpc>
                <a:spcPct val="100000"/>
              </a:lnSpc>
              <a:buNone/>
            </a:pPr>
            <a:endParaRPr lang="en-US" sz="2000">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130034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911920" cy="6447430"/>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chemeClr val="tx1">
                    <a:lumMod val="95000"/>
                    <a:lumOff val="5000"/>
                  </a:schemeClr>
                </a:solidFill>
              </a:rPr>
              <a:t>Multi-view Co-Training-Example </a:t>
            </a:r>
          </a:p>
          <a:p>
            <a:pPr marL="800100" lvl="3" indent="-342900" algn="just">
              <a:lnSpc>
                <a:spcPct val="100000"/>
              </a:lnSpc>
            </a:pPr>
            <a:r>
              <a:rPr lang="en-US" sz="2400">
                <a:solidFill>
                  <a:srgbClr val="242424"/>
                </a:solidFill>
              </a:rPr>
              <a:t>Text Classification</a:t>
            </a:r>
          </a:p>
          <a:p>
            <a:pPr marL="1257300" lvl="5" indent="-342900" algn="just">
              <a:lnSpc>
                <a:spcPct val="100000"/>
              </a:lnSpc>
            </a:pPr>
            <a:r>
              <a:rPr lang="en-US" sz="2400">
                <a:solidFill>
                  <a:srgbClr val="242424"/>
                </a:solidFill>
              </a:rPr>
              <a:t>Process: Train one classifier on the text content features.</a:t>
            </a:r>
          </a:p>
          <a:p>
            <a:pPr marL="1257300" lvl="5" indent="-342900" algn="just">
              <a:lnSpc>
                <a:spcPct val="100000"/>
              </a:lnSpc>
            </a:pPr>
            <a:r>
              <a:rPr lang="en-US" sz="2400">
                <a:solidFill>
                  <a:srgbClr val="242424"/>
                </a:solidFill>
              </a:rPr>
              <a:t>Train another classifier on the hyperlink features.</a:t>
            </a:r>
          </a:p>
          <a:p>
            <a:pPr marL="1257300" lvl="5" indent="-342900" algn="just">
              <a:lnSpc>
                <a:spcPct val="100000"/>
              </a:lnSpc>
            </a:pPr>
            <a:r>
              <a:rPr lang="en-US" sz="2400">
                <a:solidFill>
                  <a:srgbClr val="242424"/>
                </a:solidFill>
              </a:rPr>
              <a:t>Use each classifier to label the unlabeled data.</a:t>
            </a:r>
          </a:p>
          <a:p>
            <a:pPr marL="1257300" lvl="5" indent="-342900" algn="just">
              <a:lnSpc>
                <a:spcPct val="100000"/>
              </a:lnSpc>
            </a:pPr>
            <a:r>
              <a:rPr lang="en-US" sz="2400">
                <a:solidFill>
                  <a:srgbClr val="242424"/>
                </a:solidFill>
              </a:rPr>
              <a:t>Select the most confident predictions and add them to the labeled dataset.</a:t>
            </a:r>
          </a:p>
          <a:p>
            <a:pPr marL="1257300" lvl="5" indent="-342900" algn="just">
              <a:lnSpc>
                <a:spcPct val="100000"/>
              </a:lnSpc>
            </a:pPr>
            <a:r>
              <a:rPr lang="en-US" sz="2400">
                <a:solidFill>
                  <a:srgbClr val="242424"/>
                </a:solidFill>
              </a:rPr>
              <a:t>Iterate this process to improve the classifiers.</a:t>
            </a:r>
          </a:p>
          <a:p>
            <a:pPr marL="3138487" lvl="4" indent="-342900" algn="just">
              <a:lnSpc>
                <a:spcPct val="100000"/>
              </a:lnSpc>
            </a:pPr>
            <a:endParaRPr lang="en-US" sz="2400">
              <a:solidFill>
                <a:srgbClr val="242424"/>
              </a:solidFill>
            </a:endParaRPr>
          </a:p>
          <a:p>
            <a:pPr marL="1766887" lvl="1" indent="-342900" algn="just">
              <a:lnSpc>
                <a:spcPct val="150000"/>
              </a:lnSpc>
            </a:pPr>
            <a:endParaRPr lang="en-US">
              <a:solidFill>
                <a:srgbClr val="242424"/>
              </a:solidFill>
            </a:endParaRPr>
          </a:p>
          <a:p>
            <a:pPr marL="1423987" lvl="1" indent="0" algn="just">
              <a:lnSpc>
                <a:spcPct val="100000"/>
              </a:lnSpc>
              <a:buNone/>
            </a:pPr>
            <a:endParaRPr lang="en-US" sz="2000">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96574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911920" cy="1049983"/>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rgbClr val="242424"/>
                </a:solidFill>
              </a:rPr>
              <a:t>Lab: Implement a co-training algorithm</a:t>
            </a:r>
          </a:p>
          <a:p>
            <a:pPr marL="1766887" lvl="1" indent="-342900" algn="just">
              <a:lnSpc>
                <a:spcPct val="150000"/>
              </a:lnSpc>
            </a:pPr>
            <a:endParaRPr lang="en-US">
              <a:solidFill>
                <a:srgbClr val="242424"/>
              </a:solidFill>
            </a:endParaRPr>
          </a:p>
          <a:p>
            <a:pPr marL="1423987" lvl="1" indent="0" algn="just">
              <a:lnSpc>
                <a:spcPct val="100000"/>
              </a:lnSpc>
              <a:buNone/>
            </a:pPr>
            <a:endParaRPr lang="en-US" sz="2000">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120BC1A8-7D8A-4C62-7C10-3920A73DBF4F}"/>
              </a:ext>
            </a:extLst>
          </p:cNvPr>
          <p:cNvSpPr txBox="1"/>
          <p:nvPr/>
        </p:nvSpPr>
        <p:spPr>
          <a:xfrm>
            <a:off x="256014" y="2310325"/>
            <a:ext cx="11679972" cy="2957861"/>
          </a:xfrm>
          <a:prstGeom prst="rect">
            <a:avLst/>
          </a:prstGeom>
          <a:noFill/>
        </p:spPr>
        <p:txBody>
          <a:bodyPr wrap="square" rtlCol="0">
            <a:spAutoFit/>
          </a:bodyPr>
          <a:lstStyle/>
          <a:p>
            <a:pPr algn="just">
              <a:lnSpc>
                <a:spcPct val="150000"/>
              </a:lnSpc>
            </a:pPr>
            <a:r>
              <a:rPr lang="en-US" b="1" dirty="0"/>
              <a:t>Problem Statement :</a:t>
            </a:r>
          </a:p>
          <a:p>
            <a:pPr algn="just">
              <a:lnSpc>
                <a:spcPct val="150000"/>
              </a:lnSpc>
            </a:pPr>
            <a:r>
              <a:rPr lang="en-US" dirty="0" err="1"/>
              <a:t>BioTech</a:t>
            </a:r>
            <a:r>
              <a:rPr lang="en-US" dirty="0"/>
              <a:t> Solutions is a leading biomedical company dedicated to developing innovative solutions for diagnosing and treating various types of cancer. Develop an accurate text classification system for categorizing biomedical text data into three cancer types: thyroid cancer, colon cancer, and lung cancer using the co-training algorithm.</a:t>
            </a:r>
          </a:p>
          <a:p>
            <a:pPr algn="just">
              <a:lnSpc>
                <a:spcPct val="150000"/>
              </a:lnSpc>
            </a:pPr>
            <a:r>
              <a:rPr lang="en-US" dirty="0"/>
              <a:t>  </a:t>
            </a:r>
          </a:p>
          <a:p>
            <a:pPr algn="just">
              <a:lnSpc>
                <a:spcPct val="150000"/>
              </a:lnSpc>
            </a:pPr>
            <a:r>
              <a:rPr lang="en-US" b="1" dirty="0"/>
              <a:t>Objective:</a:t>
            </a:r>
          </a:p>
          <a:p>
            <a:pPr algn="just">
              <a:lnSpc>
                <a:spcPct val="150000"/>
              </a:lnSpc>
            </a:pPr>
            <a:r>
              <a:rPr lang="en-US" dirty="0"/>
              <a:t>To develop accurate text classification for thyroid, colon, lung cancer using the co-training algorithm.</a:t>
            </a:r>
          </a:p>
        </p:txBody>
      </p:sp>
    </p:spTree>
    <p:extLst>
      <p:ext uri="{BB962C8B-B14F-4D97-AF65-F5344CB8AC3E}">
        <p14:creationId xmlns:p14="http://schemas.microsoft.com/office/powerpoint/2010/main" val="4202063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10981372" cy="5169852"/>
          </a:xfrm>
        </p:spPr>
        <p:txBody>
          <a:bodyPr vert="horz" lIns="91440" tIns="45720" rIns="91440" bIns="45720" rtlCol="0">
            <a:noAutofit/>
          </a:bodyPr>
          <a:lstStyle/>
          <a:p>
            <a:pPr marL="0" indent="0">
              <a:lnSpc>
                <a:spcPct val="100000"/>
              </a:lnSpc>
              <a:buNone/>
            </a:pPr>
            <a:r>
              <a:rPr lang="en-US">
                <a:solidFill>
                  <a:srgbClr val="5583D1"/>
                </a:solidFill>
              </a:rPr>
              <a:t>Introduction to Clustering Algorithms</a:t>
            </a:r>
          </a:p>
          <a:p>
            <a:pPr marL="0" indent="0">
              <a:lnSpc>
                <a:spcPct val="100000"/>
              </a:lnSpc>
              <a:buNone/>
            </a:pPr>
            <a:r>
              <a:rPr lang="en-US" sz="2400">
                <a:solidFill>
                  <a:schemeClr val="tx1">
                    <a:lumMod val="95000"/>
                    <a:lumOff val="5000"/>
                  </a:schemeClr>
                </a:solidFill>
              </a:rPr>
              <a:t>Definition and Importance of Clustering Algorithms</a:t>
            </a:r>
          </a:p>
          <a:p>
            <a:pPr marL="0" lvl="1" indent="0" algn="just">
              <a:lnSpc>
                <a:spcPct val="150000"/>
              </a:lnSpc>
              <a:spcBef>
                <a:spcPts val="1000"/>
              </a:spcBef>
              <a:buNone/>
            </a:pPr>
            <a:r>
              <a:rPr lang="en-US" b="1">
                <a:solidFill>
                  <a:srgbClr val="242424"/>
                </a:solidFill>
                <a:cs typeface="Calibri" panose="020F0502020204030204" pitchFamily="34" charset="0"/>
              </a:rPr>
              <a:t>Clustering Methods</a:t>
            </a:r>
          </a:p>
          <a:p>
            <a:pPr marL="800100" lvl="3" indent="-342900" algn="just">
              <a:lnSpc>
                <a:spcPct val="150000"/>
              </a:lnSpc>
              <a:spcBef>
                <a:spcPts val="1000"/>
              </a:spcBef>
            </a:pPr>
            <a:r>
              <a:rPr lang="en-US" sz="2400">
                <a:solidFill>
                  <a:srgbClr val="242424"/>
                </a:solidFill>
                <a:cs typeface="Calibri" panose="020F0502020204030204" pitchFamily="34" charset="0"/>
              </a:rPr>
              <a:t>Partitioning Clustering</a:t>
            </a:r>
          </a:p>
          <a:p>
            <a:pPr marL="1257300" lvl="5" indent="-342900" algn="just">
              <a:lnSpc>
                <a:spcPct val="150000"/>
              </a:lnSpc>
              <a:spcBef>
                <a:spcPts val="1000"/>
              </a:spcBef>
            </a:pPr>
            <a:r>
              <a:rPr lang="en-US" sz="2400">
                <a:solidFill>
                  <a:srgbClr val="242424"/>
                </a:solidFill>
                <a:cs typeface="Calibri" panose="020F0502020204030204" pitchFamily="34" charset="0"/>
              </a:rPr>
              <a:t>K-means clustering </a:t>
            </a:r>
          </a:p>
          <a:p>
            <a:pPr marL="800100" lvl="3" indent="-342900" algn="just">
              <a:lnSpc>
                <a:spcPct val="150000"/>
              </a:lnSpc>
              <a:spcBef>
                <a:spcPts val="1000"/>
              </a:spcBef>
            </a:pPr>
            <a:r>
              <a:rPr lang="en-US" sz="2400">
                <a:solidFill>
                  <a:srgbClr val="242424"/>
                </a:solidFill>
                <a:cs typeface="Calibri" panose="020F0502020204030204" pitchFamily="34" charset="0"/>
              </a:rPr>
              <a:t>Density-Based Clustering</a:t>
            </a:r>
          </a:p>
          <a:p>
            <a:pPr marL="1257300" lvl="5" indent="-342900" algn="just">
              <a:lnSpc>
                <a:spcPct val="150000"/>
              </a:lnSpc>
              <a:spcBef>
                <a:spcPts val="1000"/>
              </a:spcBef>
            </a:pPr>
            <a:r>
              <a:rPr lang="en-US" sz="2400">
                <a:solidFill>
                  <a:srgbClr val="242424"/>
                </a:solidFill>
                <a:cs typeface="Calibri" panose="020F0502020204030204" pitchFamily="34" charset="0"/>
              </a:rPr>
              <a:t>DBSCAN (Density-Based Spatial Clustering of Applications with Noise)</a:t>
            </a:r>
          </a:p>
          <a:p>
            <a:pPr marL="1828800" lvl="4" indent="0">
              <a:buNone/>
            </a:pPr>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042806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911920" cy="1049983"/>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rgbClr val="242424"/>
                </a:solidFill>
              </a:rPr>
              <a:t>Lab: Implement a co-training algorithm</a:t>
            </a:r>
          </a:p>
          <a:p>
            <a:pPr marL="1766887" lvl="1" indent="-342900" algn="just">
              <a:lnSpc>
                <a:spcPct val="150000"/>
              </a:lnSpc>
            </a:pPr>
            <a:endParaRPr lang="en-US">
              <a:solidFill>
                <a:srgbClr val="242424"/>
              </a:solidFill>
            </a:endParaRPr>
          </a:p>
          <a:p>
            <a:pPr marL="1423987" lvl="1" indent="0" algn="just">
              <a:lnSpc>
                <a:spcPct val="100000"/>
              </a:lnSpc>
              <a:buNone/>
            </a:pPr>
            <a:endParaRPr lang="en-US" sz="2000">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120BC1A8-7D8A-4C62-7C10-3920A73DBF4F}"/>
              </a:ext>
            </a:extLst>
          </p:cNvPr>
          <p:cNvSpPr txBox="1"/>
          <p:nvPr/>
        </p:nvSpPr>
        <p:spPr>
          <a:xfrm>
            <a:off x="255996" y="2183130"/>
            <a:ext cx="10624338" cy="4204356"/>
          </a:xfrm>
          <a:prstGeom prst="rect">
            <a:avLst/>
          </a:prstGeom>
          <a:noFill/>
        </p:spPr>
        <p:txBody>
          <a:bodyPr wrap="square" rtlCol="0">
            <a:spAutoFit/>
          </a:bodyPr>
          <a:lstStyle/>
          <a:p>
            <a:pPr algn="just">
              <a:lnSpc>
                <a:spcPct val="150000"/>
              </a:lnSpc>
            </a:pPr>
            <a:r>
              <a:rPr lang="en-US" b="1"/>
              <a:t>Steps:</a:t>
            </a:r>
          </a:p>
          <a:p>
            <a:pPr marL="800100" lvl="1" indent="-342900" eaLnBrk="0" fontAlgn="base" hangingPunct="0">
              <a:lnSpc>
                <a:spcPct val="150000"/>
              </a:lnSpc>
              <a:spcBef>
                <a:spcPct val="0"/>
              </a:spcBef>
              <a:spcAft>
                <a:spcPct val="0"/>
              </a:spcAft>
              <a:buFont typeface="+mj-lt"/>
              <a:buAutoNum type="arabicPeriod"/>
            </a:pPr>
            <a:r>
              <a:rPr lang="en-US" altLang="en-US" b="1"/>
              <a:t>Data Collection</a:t>
            </a:r>
            <a:r>
              <a:rPr lang="en-US" altLang="en-US"/>
              <a:t>:</a:t>
            </a:r>
          </a:p>
          <a:p>
            <a:pPr lvl="2" eaLnBrk="0" fontAlgn="base" hangingPunct="0">
              <a:lnSpc>
                <a:spcPct val="150000"/>
              </a:lnSpc>
              <a:spcBef>
                <a:spcPct val="0"/>
              </a:spcBef>
              <a:spcAft>
                <a:spcPct val="0"/>
              </a:spcAft>
            </a:pPr>
            <a:r>
              <a:rPr lang="en-US" altLang="en-US"/>
              <a:t>Gather diverse biomedical text data related to cancer types.</a:t>
            </a:r>
          </a:p>
          <a:p>
            <a:pPr marL="800100" lvl="1" indent="-342900" eaLnBrk="0" fontAlgn="base" hangingPunct="0">
              <a:lnSpc>
                <a:spcPct val="150000"/>
              </a:lnSpc>
              <a:spcBef>
                <a:spcPct val="0"/>
              </a:spcBef>
              <a:spcAft>
                <a:spcPct val="0"/>
              </a:spcAft>
              <a:buFont typeface="+mj-lt"/>
              <a:buAutoNum type="arabicPeriod"/>
            </a:pPr>
            <a:r>
              <a:rPr lang="en-US" altLang="en-US" b="1"/>
              <a:t>Preprocessing</a:t>
            </a:r>
            <a:r>
              <a:rPr lang="en-US" altLang="en-US"/>
              <a:t>:</a:t>
            </a:r>
          </a:p>
          <a:p>
            <a:pPr lvl="2" eaLnBrk="0" fontAlgn="base" hangingPunct="0">
              <a:lnSpc>
                <a:spcPct val="150000"/>
              </a:lnSpc>
              <a:spcBef>
                <a:spcPct val="0"/>
              </a:spcBef>
              <a:spcAft>
                <a:spcPct val="0"/>
              </a:spcAft>
            </a:pPr>
            <a:r>
              <a:rPr lang="en-US" altLang="en-US"/>
              <a:t>Clean, tokenize, and preprocess text data for feature extraction.</a:t>
            </a:r>
          </a:p>
          <a:p>
            <a:pPr marL="800100" lvl="1" indent="-342900" eaLnBrk="0" fontAlgn="base" hangingPunct="0">
              <a:lnSpc>
                <a:spcPct val="150000"/>
              </a:lnSpc>
              <a:spcBef>
                <a:spcPct val="0"/>
              </a:spcBef>
              <a:spcAft>
                <a:spcPct val="0"/>
              </a:spcAft>
              <a:buFont typeface="+mj-lt"/>
              <a:buAutoNum type="arabicPeriod"/>
            </a:pPr>
            <a:r>
              <a:rPr lang="en-US" altLang="en-US" b="1"/>
              <a:t>Feature Extraction</a:t>
            </a:r>
            <a:r>
              <a:rPr lang="en-US" altLang="en-US"/>
              <a:t>:</a:t>
            </a:r>
          </a:p>
          <a:p>
            <a:pPr lvl="2" eaLnBrk="0" fontAlgn="base" hangingPunct="0">
              <a:lnSpc>
                <a:spcPct val="150000"/>
              </a:lnSpc>
              <a:spcBef>
                <a:spcPct val="0"/>
              </a:spcBef>
              <a:spcAft>
                <a:spcPct val="0"/>
              </a:spcAft>
            </a:pPr>
            <a:r>
              <a:rPr lang="en-US" altLang="en-US"/>
              <a:t>Extract informative features from preprocessed biomedical text data.</a:t>
            </a:r>
          </a:p>
          <a:p>
            <a:pPr marL="800100" lvl="1" indent="-342900" eaLnBrk="0" fontAlgn="base" hangingPunct="0">
              <a:lnSpc>
                <a:spcPct val="150000"/>
              </a:lnSpc>
              <a:spcBef>
                <a:spcPct val="0"/>
              </a:spcBef>
              <a:spcAft>
                <a:spcPct val="0"/>
              </a:spcAft>
              <a:buFont typeface="+mj-lt"/>
              <a:buAutoNum type="arabicPeriod"/>
            </a:pPr>
            <a:r>
              <a:rPr lang="en-US" altLang="en-US" b="1"/>
              <a:t>Labeling</a:t>
            </a:r>
            <a:r>
              <a:rPr lang="en-US" altLang="en-US"/>
              <a:t>:</a:t>
            </a:r>
          </a:p>
          <a:p>
            <a:pPr lvl="2" eaLnBrk="0" fontAlgn="base" hangingPunct="0">
              <a:lnSpc>
                <a:spcPct val="150000"/>
              </a:lnSpc>
              <a:spcBef>
                <a:spcPct val="0"/>
              </a:spcBef>
              <a:spcAft>
                <a:spcPct val="0"/>
              </a:spcAft>
            </a:pPr>
            <a:r>
              <a:rPr lang="en-US" altLang="en-US"/>
              <a:t>Manually label a small subset of text data samples.</a:t>
            </a:r>
          </a:p>
          <a:p>
            <a:pPr algn="just">
              <a:lnSpc>
                <a:spcPct val="150000"/>
              </a:lnSpc>
            </a:pPr>
            <a:endParaRPr lang="en-US"/>
          </a:p>
        </p:txBody>
      </p:sp>
    </p:spTree>
    <p:extLst>
      <p:ext uri="{BB962C8B-B14F-4D97-AF65-F5344CB8AC3E}">
        <p14:creationId xmlns:p14="http://schemas.microsoft.com/office/powerpoint/2010/main" val="1900753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911920" cy="1049983"/>
          </a:xfrm>
        </p:spPr>
        <p:txBody>
          <a:bodyPr vert="horz" lIns="91440" tIns="45720" rIns="91440" bIns="45720" rtlCol="0">
            <a:noAutofit/>
          </a:bodyPr>
          <a:lstStyle/>
          <a:p>
            <a:pPr marL="0" indent="0">
              <a:lnSpc>
                <a:spcPct val="100000"/>
              </a:lnSpc>
              <a:buNone/>
            </a:pPr>
            <a:r>
              <a:rPr lang="en-US">
                <a:solidFill>
                  <a:srgbClr val="5583D1"/>
                </a:solidFill>
              </a:rPr>
              <a:t>Co-Training</a:t>
            </a:r>
          </a:p>
          <a:p>
            <a:pPr marL="0" indent="0">
              <a:lnSpc>
                <a:spcPct val="100000"/>
              </a:lnSpc>
              <a:buNone/>
            </a:pPr>
            <a:r>
              <a:rPr lang="en-US" sz="2400">
                <a:solidFill>
                  <a:srgbClr val="242424"/>
                </a:solidFill>
              </a:rPr>
              <a:t>Lab: Implement a co-training algorithm</a:t>
            </a:r>
          </a:p>
          <a:p>
            <a:pPr marL="1766887" lvl="1" indent="-342900" algn="just">
              <a:lnSpc>
                <a:spcPct val="150000"/>
              </a:lnSpc>
            </a:pPr>
            <a:endParaRPr lang="en-US">
              <a:solidFill>
                <a:srgbClr val="242424"/>
              </a:solidFill>
            </a:endParaRPr>
          </a:p>
          <a:p>
            <a:pPr marL="1423987" lvl="1" indent="0" algn="just">
              <a:lnSpc>
                <a:spcPct val="100000"/>
              </a:lnSpc>
              <a:buNone/>
            </a:pPr>
            <a:endParaRPr lang="en-US" sz="2000">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120BC1A8-7D8A-4C62-7C10-3920A73DBF4F}"/>
              </a:ext>
            </a:extLst>
          </p:cNvPr>
          <p:cNvSpPr txBox="1"/>
          <p:nvPr/>
        </p:nvSpPr>
        <p:spPr>
          <a:xfrm>
            <a:off x="255996" y="2183130"/>
            <a:ext cx="10624338" cy="3650358"/>
          </a:xfrm>
          <a:prstGeom prst="rect">
            <a:avLst/>
          </a:prstGeom>
          <a:noFill/>
        </p:spPr>
        <p:txBody>
          <a:bodyPr wrap="square" rtlCol="0">
            <a:spAutoFit/>
          </a:bodyPr>
          <a:lstStyle/>
          <a:p>
            <a:pPr algn="just">
              <a:lnSpc>
                <a:spcPct val="150000"/>
              </a:lnSpc>
            </a:pPr>
            <a:r>
              <a:rPr lang="en-US" b="1"/>
              <a:t>Steps:</a:t>
            </a:r>
          </a:p>
          <a:p>
            <a:pPr marL="800100" lvl="1" indent="-342900" eaLnBrk="0" fontAlgn="base" hangingPunct="0">
              <a:lnSpc>
                <a:spcPct val="150000"/>
              </a:lnSpc>
              <a:spcBef>
                <a:spcPct val="0"/>
              </a:spcBef>
              <a:spcAft>
                <a:spcPct val="0"/>
              </a:spcAft>
              <a:buFont typeface="+mj-lt"/>
              <a:buAutoNum type="arabicPeriod" startAt="5"/>
            </a:pPr>
            <a:r>
              <a:rPr lang="en-US" altLang="en-US" b="1"/>
              <a:t>Co-training Algorithm</a:t>
            </a:r>
            <a:r>
              <a:rPr lang="en-US" altLang="en-US"/>
              <a:t>:</a:t>
            </a:r>
          </a:p>
          <a:p>
            <a:pPr lvl="2" eaLnBrk="0" fontAlgn="base" hangingPunct="0">
              <a:lnSpc>
                <a:spcPct val="150000"/>
              </a:lnSpc>
              <a:spcBef>
                <a:spcPct val="0"/>
              </a:spcBef>
              <a:spcAft>
                <a:spcPct val="0"/>
              </a:spcAft>
            </a:pPr>
            <a:r>
              <a:rPr lang="en-US" altLang="en-US"/>
              <a:t>Train classifiers using labeled and unlabeled data iteratively.</a:t>
            </a:r>
          </a:p>
          <a:p>
            <a:pPr marL="2681287" lvl="3" indent="-342900" algn="just">
              <a:lnSpc>
                <a:spcPct val="100000"/>
              </a:lnSpc>
            </a:pPr>
            <a:r>
              <a:rPr lang="en-US" b="1" i="1">
                <a:solidFill>
                  <a:srgbClr val="002060"/>
                </a:solidFill>
              </a:rPr>
              <a:t>from </a:t>
            </a:r>
            <a:r>
              <a:rPr lang="en-US" b="1" i="1" err="1">
                <a:solidFill>
                  <a:srgbClr val="002060"/>
                </a:solidFill>
              </a:rPr>
              <a:t>mvlearn.semi_supervised</a:t>
            </a:r>
            <a:r>
              <a:rPr lang="en-US" b="1" i="1">
                <a:solidFill>
                  <a:srgbClr val="002060"/>
                </a:solidFill>
              </a:rPr>
              <a:t> import </a:t>
            </a:r>
            <a:r>
              <a:rPr lang="en-US" b="1" i="1" err="1">
                <a:solidFill>
                  <a:srgbClr val="002060"/>
                </a:solidFill>
              </a:rPr>
              <a:t>CTClassifier</a:t>
            </a:r>
            <a:endParaRPr lang="en-US" b="1" i="1">
              <a:solidFill>
                <a:srgbClr val="002060"/>
              </a:solidFill>
            </a:endParaRPr>
          </a:p>
          <a:p>
            <a:pPr marL="2681287" lvl="3" indent="-342900" algn="just">
              <a:lnSpc>
                <a:spcPct val="150000"/>
              </a:lnSpc>
            </a:pPr>
            <a:r>
              <a:rPr lang="en-US" b="1" i="1" err="1">
                <a:solidFill>
                  <a:srgbClr val="002060"/>
                </a:solidFill>
              </a:rPr>
              <a:t>ctc</a:t>
            </a:r>
            <a:r>
              <a:rPr lang="en-US" b="1" i="1">
                <a:solidFill>
                  <a:srgbClr val="002060"/>
                </a:solidFill>
              </a:rPr>
              <a:t> = </a:t>
            </a:r>
            <a:r>
              <a:rPr lang="en-US" b="1" i="1" err="1">
                <a:solidFill>
                  <a:srgbClr val="002060"/>
                </a:solidFill>
              </a:rPr>
              <a:t>CTClassifier</a:t>
            </a:r>
            <a:r>
              <a:rPr lang="en-US" b="1" i="1">
                <a:solidFill>
                  <a:srgbClr val="002060"/>
                </a:solidFill>
              </a:rPr>
              <a:t>(estimator1, estimator2, </a:t>
            </a:r>
            <a:r>
              <a:rPr lang="en-US" b="1" i="1" err="1">
                <a:solidFill>
                  <a:srgbClr val="002060"/>
                </a:solidFill>
              </a:rPr>
              <a:t>random_state</a:t>
            </a:r>
            <a:r>
              <a:rPr lang="en-US" b="1" i="1">
                <a:solidFill>
                  <a:srgbClr val="002060"/>
                </a:solidFill>
              </a:rPr>
              <a:t>=1)</a:t>
            </a:r>
            <a:endParaRPr lang="en-US" altLang="en-US"/>
          </a:p>
          <a:p>
            <a:pPr marL="800100" lvl="1" indent="-342900" eaLnBrk="0" fontAlgn="base" hangingPunct="0">
              <a:lnSpc>
                <a:spcPct val="150000"/>
              </a:lnSpc>
              <a:spcBef>
                <a:spcPct val="0"/>
              </a:spcBef>
              <a:spcAft>
                <a:spcPct val="0"/>
              </a:spcAft>
              <a:buFont typeface="+mj-lt"/>
              <a:buAutoNum type="arabicPeriod" startAt="5"/>
            </a:pPr>
            <a:r>
              <a:rPr lang="en-US" altLang="en-US" b="1"/>
              <a:t>Iterative Training</a:t>
            </a:r>
            <a:r>
              <a:rPr lang="en-US" altLang="en-US"/>
              <a:t>:</a:t>
            </a:r>
          </a:p>
          <a:p>
            <a:pPr lvl="2" eaLnBrk="0" fontAlgn="base" hangingPunct="0">
              <a:lnSpc>
                <a:spcPct val="150000"/>
              </a:lnSpc>
              <a:spcBef>
                <a:spcPct val="0"/>
              </a:spcBef>
              <a:spcAft>
                <a:spcPct val="0"/>
              </a:spcAft>
            </a:pPr>
            <a:r>
              <a:rPr lang="en-US" altLang="en-US"/>
              <a:t>Iteratively update classifiers with newly labeled data instances.</a:t>
            </a:r>
          </a:p>
          <a:p>
            <a:pPr marL="800100" lvl="1" indent="-342900" eaLnBrk="0" fontAlgn="base" hangingPunct="0">
              <a:lnSpc>
                <a:spcPct val="150000"/>
              </a:lnSpc>
              <a:spcBef>
                <a:spcPct val="0"/>
              </a:spcBef>
              <a:spcAft>
                <a:spcPct val="0"/>
              </a:spcAft>
              <a:buFont typeface="+mj-lt"/>
              <a:buAutoNum type="arabicPeriod" startAt="5"/>
            </a:pPr>
            <a:r>
              <a:rPr lang="en-US" altLang="en-US" b="1"/>
              <a:t>Evaluation</a:t>
            </a:r>
            <a:r>
              <a:rPr lang="en-US" altLang="en-US"/>
              <a:t>:</a:t>
            </a:r>
          </a:p>
          <a:p>
            <a:pPr lvl="2" eaLnBrk="0" fontAlgn="base" hangingPunct="0">
              <a:lnSpc>
                <a:spcPct val="150000"/>
              </a:lnSpc>
              <a:spcBef>
                <a:spcPct val="0"/>
              </a:spcBef>
              <a:spcAft>
                <a:spcPct val="0"/>
              </a:spcAft>
            </a:pPr>
            <a:r>
              <a:rPr lang="en-US"/>
              <a:t>Assess model performance rigorously using established evaluation metrics such as accuracy</a:t>
            </a:r>
          </a:p>
        </p:txBody>
      </p:sp>
    </p:spTree>
    <p:extLst>
      <p:ext uri="{BB962C8B-B14F-4D97-AF65-F5344CB8AC3E}">
        <p14:creationId xmlns:p14="http://schemas.microsoft.com/office/powerpoint/2010/main" val="308414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911920" cy="4361001"/>
          </a:xfrm>
        </p:spPr>
        <p:txBody>
          <a:bodyPr vert="horz" lIns="91440" tIns="45720" rIns="91440" bIns="45720" rtlCol="0">
            <a:noAutofit/>
          </a:bodyPr>
          <a:lstStyle/>
          <a:p>
            <a:pPr marL="0" indent="0">
              <a:lnSpc>
                <a:spcPct val="100000"/>
              </a:lnSpc>
              <a:buNone/>
            </a:pPr>
            <a:r>
              <a:rPr lang="en-US">
                <a:solidFill>
                  <a:srgbClr val="5583D1"/>
                </a:solidFill>
              </a:rPr>
              <a:t>Graph-Based Methods</a:t>
            </a:r>
          </a:p>
          <a:p>
            <a:pPr marL="0" indent="0">
              <a:lnSpc>
                <a:spcPct val="100000"/>
              </a:lnSpc>
              <a:buNone/>
            </a:pPr>
            <a:r>
              <a:rPr lang="en-US" sz="2400">
                <a:solidFill>
                  <a:srgbClr val="242424"/>
                </a:solidFill>
              </a:rPr>
              <a:t>Introduction to Graph-Based Semi-Supervised Learning</a:t>
            </a:r>
          </a:p>
          <a:p>
            <a:pPr marL="800100" lvl="3" indent="-342900" algn="just">
              <a:lnSpc>
                <a:spcPct val="100000"/>
              </a:lnSpc>
            </a:pPr>
            <a:r>
              <a:rPr lang="en-US" sz="2400">
                <a:solidFill>
                  <a:srgbClr val="242424"/>
                </a:solidFill>
              </a:rPr>
              <a:t>Data represented as nodes in a graph, with edges indicating relationships.</a:t>
            </a:r>
          </a:p>
          <a:p>
            <a:pPr marL="800100" lvl="3" indent="-342900" algn="just">
              <a:lnSpc>
                <a:spcPct val="100000"/>
              </a:lnSpc>
            </a:pPr>
            <a:r>
              <a:rPr lang="en-US" sz="2400">
                <a:solidFill>
                  <a:srgbClr val="242424"/>
                </a:solidFill>
              </a:rPr>
              <a:t>Uses graph structure to propagate labels from labeled to unlabeled nodes.</a:t>
            </a:r>
          </a:p>
          <a:p>
            <a:pPr marL="800100" lvl="3" indent="-342900" algn="just">
              <a:lnSpc>
                <a:spcPct val="100000"/>
              </a:lnSpc>
            </a:pPr>
            <a:r>
              <a:rPr lang="en-US" sz="2400">
                <a:solidFill>
                  <a:srgbClr val="242424"/>
                </a:solidFill>
              </a:rPr>
              <a:t>Nodes and Edges:</a:t>
            </a:r>
          </a:p>
          <a:p>
            <a:pPr marL="800100" lvl="4" indent="-342900" algn="just">
              <a:lnSpc>
                <a:spcPct val="100000"/>
              </a:lnSpc>
            </a:pPr>
            <a:r>
              <a:rPr lang="en-US" sz="2400">
                <a:solidFill>
                  <a:srgbClr val="242424"/>
                </a:solidFill>
              </a:rPr>
              <a:t>Nodes represent data points (e.g., documents, images).</a:t>
            </a:r>
          </a:p>
          <a:p>
            <a:pPr marL="800100" lvl="4" indent="-342900" algn="just">
              <a:lnSpc>
                <a:spcPct val="100000"/>
              </a:lnSpc>
            </a:pPr>
            <a:r>
              <a:rPr lang="en-US" sz="2400">
                <a:solidFill>
                  <a:srgbClr val="242424"/>
                </a:solidFill>
              </a:rPr>
              <a:t>Edges represent similarities or relationships between data points.</a:t>
            </a:r>
          </a:p>
          <a:p>
            <a:pPr marL="800100" lvl="3" indent="-342900" algn="just">
              <a:lnSpc>
                <a:spcPct val="100000"/>
              </a:lnSpc>
            </a:pPr>
            <a:r>
              <a:rPr lang="en-US" sz="2400">
                <a:solidFill>
                  <a:srgbClr val="242424"/>
                </a:solidFill>
              </a:rPr>
              <a:t>Similarity Measures : Euclidean distance, cosine similarity, etc.</a:t>
            </a:r>
          </a:p>
          <a:p>
            <a:pPr marL="800100" lvl="3" indent="-342900" algn="just">
              <a:lnSpc>
                <a:spcPct val="100000"/>
              </a:lnSpc>
            </a:pPr>
            <a:r>
              <a:rPr lang="en-US" sz="2400">
                <a:solidFill>
                  <a:srgbClr val="242424"/>
                </a:solidFill>
              </a:rPr>
              <a:t>Graph Types : k-NN graphs, epsilon-neighborhood graphs, fully connected graphs.</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931965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911920" cy="6447430"/>
          </a:xfrm>
        </p:spPr>
        <p:txBody>
          <a:bodyPr vert="horz" lIns="91440" tIns="45720" rIns="91440" bIns="45720" rtlCol="0">
            <a:noAutofit/>
          </a:bodyPr>
          <a:lstStyle/>
          <a:p>
            <a:pPr marL="0" indent="0">
              <a:lnSpc>
                <a:spcPct val="100000"/>
              </a:lnSpc>
              <a:buNone/>
            </a:pPr>
            <a:r>
              <a:rPr lang="en-US">
                <a:solidFill>
                  <a:srgbClr val="5583D1"/>
                </a:solidFill>
              </a:rPr>
              <a:t>Graph-Based Methods</a:t>
            </a:r>
          </a:p>
          <a:p>
            <a:pPr marL="0" indent="0">
              <a:lnSpc>
                <a:spcPct val="100000"/>
              </a:lnSpc>
              <a:buNone/>
            </a:pPr>
            <a:r>
              <a:rPr lang="en-US" sz="2400">
                <a:solidFill>
                  <a:srgbClr val="242424"/>
                </a:solidFill>
              </a:rPr>
              <a:t>Label Propagation on Graphs</a:t>
            </a:r>
            <a:endParaRPr lang="en-US" sz="1800">
              <a:solidFill>
                <a:srgbClr val="242424"/>
              </a:solidFill>
              <a:cs typeface="Calibri" panose="020F0502020204030204" pitchFamily="34" charset="0"/>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88" name="Group 87">
            <a:extLst>
              <a:ext uri="{FF2B5EF4-FFF2-40B4-BE49-F238E27FC236}">
                <a16:creationId xmlns:a16="http://schemas.microsoft.com/office/drawing/2014/main" id="{F21CAA9E-340B-433C-69F5-86BB6820BB89}"/>
              </a:ext>
            </a:extLst>
          </p:cNvPr>
          <p:cNvGrpSpPr/>
          <p:nvPr/>
        </p:nvGrpSpPr>
        <p:grpSpPr>
          <a:xfrm>
            <a:off x="2160107" y="2920549"/>
            <a:ext cx="7871786" cy="2621550"/>
            <a:chOff x="1466543" y="2765596"/>
            <a:chExt cx="6824974" cy="2272929"/>
          </a:xfrm>
        </p:grpSpPr>
        <p:sp>
          <p:nvSpPr>
            <p:cNvPr id="6" name="Oval 5">
              <a:extLst>
                <a:ext uri="{FF2B5EF4-FFF2-40B4-BE49-F238E27FC236}">
                  <a16:creationId xmlns:a16="http://schemas.microsoft.com/office/drawing/2014/main" id="{2A612B9D-3E0F-69B1-23BC-E12B88325CF0}"/>
                </a:ext>
              </a:extLst>
            </p:cNvPr>
            <p:cNvSpPr/>
            <p:nvPr/>
          </p:nvSpPr>
          <p:spPr>
            <a:xfrm>
              <a:off x="2070130" y="4734507"/>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3</a:t>
              </a:r>
            </a:p>
          </p:txBody>
        </p:sp>
        <p:sp>
          <p:nvSpPr>
            <p:cNvPr id="7" name="Oval 6">
              <a:extLst>
                <a:ext uri="{FF2B5EF4-FFF2-40B4-BE49-F238E27FC236}">
                  <a16:creationId xmlns:a16="http://schemas.microsoft.com/office/drawing/2014/main" id="{03C1C690-FE42-C358-3F72-7597DA7ACF49}"/>
                </a:ext>
              </a:extLst>
            </p:cNvPr>
            <p:cNvSpPr/>
            <p:nvPr/>
          </p:nvSpPr>
          <p:spPr>
            <a:xfrm>
              <a:off x="1466543" y="4292756"/>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2</a:t>
              </a:r>
            </a:p>
          </p:txBody>
        </p:sp>
        <p:sp>
          <p:nvSpPr>
            <p:cNvPr id="8" name="Oval 7">
              <a:extLst>
                <a:ext uri="{FF2B5EF4-FFF2-40B4-BE49-F238E27FC236}">
                  <a16:creationId xmlns:a16="http://schemas.microsoft.com/office/drawing/2014/main" id="{2456CFC3-5054-56FF-D698-3B3BE1F5C713}"/>
                </a:ext>
              </a:extLst>
            </p:cNvPr>
            <p:cNvSpPr/>
            <p:nvPr/>
          </p:nvSpPr>
          <p:spPr>
            <a:xfrm>
              <a:off x="1897100" y="3740567"/>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1</a:t>
              </a:r>
            </a:p>
          </p:txBody>
        </p:sp>
        <p:sp>
          <p:nvSpPr>
            <p:cNvPr id="11" name="Oval 10">
              <a:extLst>
                <a:ext uri="{FF2B5EF4-FFF2-40B4-BE49-F238E27FC236}">
                  <a16:creationId xmlns:a16="http://schemas.microsoft.com/office/drawing/2014/main" id="{8581A17F-A514-CEF8-3B34-981310E61B54}"/>
                </a:ext>
              </a:extLst>
            </p:cNvPr>
            <p:cNvSpPr/>
            <p:nvPr/>
          </p:nvSpPr>
          <p:spPr>
            <a:xfrm>
              <a:off x="3349076" y="3594311"/>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4</a:t>
              </a:r>
            </a:p>
          </p:txBody>
        </p:sp>
        <p:sp>
          <p:nvSpPr>
            <p:cNvPr id="12" name="Oval 11">
              <a:extLst>
                <a:ext uri="{FF2B5EF4-FFF2-40B4-BE49-F238E27FC236}">
                  <a16:creationId xmlns:a16="http://schemas.microsoft.com/office/drawing/2014/main" id="{4EBCFF3D-40F2-2545-30BE-AF8165A858D0}"/>
                </a:ext>
              </a:extLst>
            </p:cNvPr>
            <p:cNvSpPr/>
            <p:nvPr/>
          </p:nvSpPr>
          <p:spPr>
            <a:xfrm>
              <a:off x="3173011" y="2880417"/>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5</a:t>
              </a:r>
            </a:p>
          </p:txBody>
        </p:sp>
        <p:sp>
          <p:nvSpPr>
            <p:cNvPr id="14" name="Oval 13">
              <a:extLst>
                <a:ext uri="{FF2B5EF4-FFF2-40B4-BE49-F238E27FC236}">
                  <a16:creationId xmlns:a16="http://schemas.microsoft.com/office/drawing/2014/main" id="{2C25709B-F27A-4CD9-AB04-DAE6A998CB8C}"/>
                </a:ext>
              </a:extLst>
            </p:cNvPr>
            <p:cNvSpPr/>
            <p:nvPr/>
          </p:nvSpPr>
          <p:spPr>
            <a:xfrm>
              <a:off x="3927160" y="3025092"/>
              <a:ext cx="383922" cy="3040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6</a:t>
              </a:r>
            </a:p>
          </p:txBody>
        </p:sp>
        <p:cxnSp>
          <p:nvCxnSpPr>
            <p:cNvPr id="15" name="Straight Connector 14">
              <a:extLst>
                <a:ext uri="{FF2B5EF4-FFF2-40B4-BE49-F238E27FC236}">
                  <a16:creationId xmlns:a16="http://schemas.microsoft.com/office/drawing/2014/main" id="{2296464E-5D3E-933D-7C73-0473C96B88DC}"/>
                </a:ext>
              </a:extLst>
            </p:cNvPr>
            <p:cNvCxnSpPr>
              <a:cxnSpLocks/>
              <a:stCxn id="8" idx="3"/>
              <a:endCxn id="7" idx="0"/>
            </p:cNvCxnSpPr>
            <p:nvPr/>
          </p:nvCxnSpPr>
          <p:spPr>
            <a:xfrm flipH="1">
              <a:off x="1658504" y="4000063"/>
              <a:ext cx="294820" cy="292693"/>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DB02B459-4DEA-2C10-E03E-068457621F65}"/>
                </a:ext>
              </a:extLst>
            </p:cNvPr>
            <p:cNvCxnSpPr>
              <a:cxnSpLocks/>
              <a:stCxn id="8" idx="4"/>
              <a:endCxn id="6" idx="0"/>
            </p:cNvCxnSpPr>
            <p:nvPr/>
          </p:nvCxnSpPr>
          <p:spPr>
            <a:xfrm>
              <a:off x="2089061" y="4044585"/>
              <a:ext cx="173030" cy="689922"/>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53B87250-9DA4-1568-C34C-A2020507174A}"/>
                </a:ext>
              </a:extLst>
            </p:cNvPr>
            <p:cNvCxnSpPr>
              <a:cxnSpLocks/>
              <a:stCxn id="7" idx="5"/>
              <a:endCxn id="6" idx="1"/>
            </p:cNvCxnSpPr>
            <p:nvPr/>
          </p:nvCxnSpPr>
          <p:spPr>
            <a:xfrm>
              <a:off x="1794241" y="4552252"/>
              <a:ext cx="332113" cy="226777"/>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B2C3C9F6-8043-E031-B78C-94BCE3CCF496}"/>
                </a:ext>
              </a:extLst>
            </p:cNvPr>
            <p:cNvCxnSpPr>
              <a:cxnSpLocks/>
              <a:stCxn id="12" idx="5"/>
              <a:endCxn id="11" idx="0"/>
            </p:cNvCxnSpPr>
            <p:nvPr/>
          </p:nvCxnSpPr>
          <p:spPr>
            <a:xfrm>
              <a:off x="3500709" y="3139913"/>
              <a:ext cx="40328" cy="454398"/>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874376FA-3E70-ED99-DFF0-F9B5705D4DB2}"/>
                </a:ext>
              </a:extLst>
            </p:cNvPr>
            <p:cNvCxnSpPr>
              <a:cxnSpLocks/>
              <a:stCxn id="12" idx="6"/>
              <a:endCxn id="14" idx="1"/>
            </p:cNvCxnSpPr>
            <p:nvPr/>
          </p:nvCxnSpPr>
          <p:spPr>
            <a:xfrm>
              <a:off x="3556933" y="3032426"/>
              <a:ext cx="426451" cy="37188"/>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3C9E7060-E805-4591-9169-8FFDDEF9B581}"/>
                </a:ext>
              </a:extLst>
            </p:cNvPr>
            <p:cNvCxnSpPr>
              <a:cxnSpLocks/>
              <a:stCxn id="14" idx="4"/>
              <a:endCxn id="11" idx="7"/>
            </p:cNvCxnSpPr>
            <p:nvPr/>
          </p:nvCxnSpPr>
          <p:spPr>
            <a:xfrm flipH="1">
              <a:off x="3676774" y="3329110"/>
              <a:ext cx="442347" cy="309723"/>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3A34D453-9C94-4BF2-96C1-27C5EBAC546C}"/>
                </a:ext>
              </a:extLst>
            </p:cNvPr>
            <p:cNvCxnSpPr>
              <a:cxnSpLocks/>
              <a:stCxn id="8" idx="6"/>
              <a:endCxn id="11" idx="3"/>
            </p:cNvCxnSpPr>
            <p:nvPr/>
          </p:nvCxnSpPr>
          <p:spPr>
            <a:xfrm flipV="1">
              <a:off x="2281022" y="3853807"/>
              <a:ext cx="1124278" cy="38769"/>
            </a:xfrm>
            <a:prstGeom prst="line">
              <a:avLst/>
            </a:prstGeom>
          </p:spPr>
          <p:style>
            <a:lnRef idx="3">
              <a:schemeClr val="accent1"/>
            </a:lnRef>
            <a:fillRef idx="0">
              <a:schemeClr val="accent1"/>
            </a:fillRef>
            <a:effectRef idx="2">
              <a:schemeClr val="accent1"/>
            </a:effectRef>
            <a:fontRef idx="minor">
              <a:schemeClr val="tx1"/>
            </a:fontRef>
          </p:style>
        </p:cxnSp>
        <p:sp>
          <p:nvSpPr>
            <p:cNvPr id="45" name="Oval 44">
              <a:extLst>
                <a:ext uri="{FF2B5EF4-FFF2-40B4-BE49-F238E27FC236}">
                  <a16:creationId xmlns:a16="http://schemas.microsoft.com/office/drawing/2014/main" id="{03863267-4B65-4346-708C-F127C0092402}"/>
                </a:ext>
              </a:extLst>
            </p:cNvPr>
            <p:cNvSpPr/>
            <p:nvPr/>
          </p:nvSpPr>
          <p:spPr>
            <a:xfrm>
              <a:off x="6041116" y="4619686"/>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3</a:t>
              </a:r>
            </a:p>
          </p:txBody>
        </p:sp>
        <p:sp>
          <p:nvSpPr>
            <p:cNvPr id="46" name="Oval 45">
              <a:extLst>
                <a:ext uri="{FF2B5EF4-FFF2-40B4-BE49-F238E27FC236}">
                  <a16:creationId xmlns:a16="http://schemas.microsoft.com/office/drawing/2014/main" id="{DF8F7A41-BFEA-1E31-8A91-D9D103E31B3A}"/>
                </a:ext>
              </a:extLst>
            </p:cNvPr>
            <p:cNvSpPr/>
            <p:nvPr/>
          </p:nvSpPr>
          <p:spPr>
            <a:xfrm>
              <a:off x="5437529" y="4177935"/>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2</a:t>
              </a:r>
            </a:p>
          </p:txBody>
        </p:sp>
        <p:sp>
          <p:nvSpPr>
            <p:cNvPr id="47" name="Oval 46">
              <a:extLst>
                <a:ext uri="{FF2B5EF4-FFF2-40B4-BE49-F238E27FC236}">
                  <a16:creationId xmlns:a16="http://schemas.microsoft.com/office/drawing/2014/main" id="{E82E4519-47FD-89C9-D39F-ED984A42777A}"/>
                </a:ext>
              </a:extLst>
            </p:cNvPr>
            <p:cNvSpPr/>
            <p:nvPr/>
          </p:nvSpPr>
          <p:spPr>
            <a:xfrm>
              <a:off x="5868086" y="3625746"/>
              <a:ext cx="383922" cy="304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1</a:t>
              </a:r>
            </a:p>
          </p:txBody>
        </p:sp>
        <p:sp>
          <p:nvSpPr>
            <p:cNvPr id="50" name="Oval 49">
              <a:extLst>
                <a:ext uri="{FF2B5EF4-FFF2-40B4-BE49-F238E27FC236}">
                  <a16:creationId xmlns:a16="http://schemas.microsoft.com/office/drawing/2014/main" id="{80C37534-288F-1EEE-FD57-013C0A7F1686}"/>
                </a:ext>
              </a:extLst>
            </p:cNvPr>
            <p:cNvSpPr/>
            <p:nvPr/>
          </p:nvSpPr>
          <p:spPr>
            <a:xfrm>
              <a:off x="7320062" y="3479490"/>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4</a:t>
              </a:r>
            </a:p>
          </p:txBody>
        </p:sp>
        <p:sp>
          <p:nvSpPr>
            <p:cNvPr id="51" name="Oval 50">
              <a:extLst>
                <a:ext uri="{FF2B5EF4-FFF2-40B4-BE49-F238E27FC236}">
                  <a16:creationId xmlns:a16="http://schemas.microsoft.com/office/drawing/2014/main" id="{4C1D0A06-B9D7-167A-ADFA-7F2F58764CD2}"/>
                </a:ext>
              </a:extLst>
            </p:cNvPr>
            <p:cNvSpPr/>
            <p:nvPr/>
          </p:nvSpPr>
          <p:spPr>
            <a:xfrm>
              <a:off x="7143997" y="2765596"/>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5</a:t>
              </a:r>
            </a:p>
          </p:txBody>
        </p:sp>
        <p:sp>
          <p:nvSpPr>
            <p:cNvPr id="53" name="Oval 52">
              <a:extLst>
                <a:ext uri="{FF2B5EF4-FFF2-40B4-BE49-F238E27FC236}">
                  <a16:creationId xmlns:a16="http://schemas.microsoft.com/office/drawing/2014/main" id="{2F00CA4C-A3BD-90A9-57B8-AE77CF71410E}"/>
                </a:ext>
              </a:extLst>
            </p:cNvPr>
            <p:cNvSpPr/>
            <p:nvPr/>
          </p:nvSpPr>
          <p:spPr>
            <a:xfrm>
              <a:off x="7898146" y="2910271"/>
              <a:ext cx="383922" cy="30401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6</a:t>
              </a:r>
            </a:p>
          </p:txBody>
        </p:sp>
        <p:cxnSp>
          <p:nvCxnSpPr>
            <p:cNvPr id="54" name="Straight Connector 53">
              <a:extLst>
                <a:ext uri="{FF2B5EF4-FFF2-40B4-BE49-F238E27FC236}">
                  <a16:creationId xmlns:a16="http://schemas.microsoft.com/office/drawing/2014/main" id="{233BE256-51F2-DA05-2F2F-529EF1FF10BB}"/>
                </a:ext>
              </a:extLst>
            </p:cNvPr>
            <p:cNvCxnSpPr>
              <a:stCxn id="47" idx="3"/>
              <a:endCxn id="46" idx="0"/>
            </p:cNvCxnSpPr>
            <p:nvPr/>
          </p:nvCxnSpPr>
          <p:spPr>
            <a:xfrm flipH="1">
              <a:off x="5629490" y="3885242"/>
              <a:ext cx="294820" cy="292693"/>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a:extLst>
                <a:ext uri="{FF2B5EF4-FFF2-40B4-BE49-F238E27FC236}">
                  <a16:creationId xmlns:a16="http://schemas.microsoft.com/office/drawing/2014/main" id="{80397673-705E-591B-3465-9B8C056B7B86}"/>
                </a:ext>
              </a:extLst>
            </p:cNvPr>
            <p:cNvCxnSpPr>
              <a:stCxn id="47" idx="4"/>
              <a:endCxn id="45" idx="0"/>
            </p:cNvCxnSpPr>
            <p:nvPr/>
          </p:nvCxnSpPr>
          <p:spPr>
            <a:xfrm>
              <a:off x="6060047" y="3929764"/>
              <a:ext cx="173030" cy="689922"/>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3213263E-D6A2-DD60-3F5E-E19AD0CE366A}"/>
                </a:ext>
              </a:extLst>
            </p:cNvPr>
            <p:cNvCxnSpPr>
              <a:cxnSpLocks/>
              <a:stCxn id="46" idx="5"/>
              <a:endCxn id="45" idx="1"/>
            </p:cNvCxnSpPr>
            <p:nvPr/>
          </p:nvCxnSpPr>
          <p:spPr>
            <a:xfrm>
              <a:off x="5765227" y="4437431"/>
              <a:ext cx="332113" cy="226777"/>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18196F43-7C0F-9EA6-2D7A-87E902E5ECF1}"/>
                </a:ext>
              </a:extLst>
            </p:cNvPr>
            <p:cNvCxnSpPr>
              <a:stCxn id="51" idx="5"/>
              <a:endCxn id="50" idx="0"/>
            </p:cNvCxnSpPr>
            <p:nvPr/>
          </p:nvCxnSpPr>
          <p:spPr>
            <a:xfrm>
              <a:off x="7471695" y="3025092"/>
              <a:ext cx="40328" cy="454398"/>
            </a:xfrm>
            <a:prstGeom prst="line">
              <a:avLst/>
            </a:prstGeom>
          </p:spPr>
          <p:style>
            <a:lnRef idx="3">
              <a:schemeClr val="accent1"/>
            </a:lnRef>
            <a:fillRef idx="0">
              <a:schemeClr val="accent1"/>
            </a:fillRef>
            <a:effectRef idx="2">
              <a:schemeClr val="accent1"/>
            </a:effectRef>
            <a:fontRef idx="minor">
              <a:schemeClr val="tx1"/>
            </a:fontRef>
          </p:style>
        </p:cxnSp>
        <p:cxnSp>
          <p:nvCxnSpPr>
            <p:cNvPr id="61" name="Straight Connector 60">
              <a:extLst>
                <a:ext uri="{FF2B5EF4-FFF2-40B4-BE49-F238E27FC236}">
                  <a16:creationId xmlns:a16="http://schemas.microsoft.com/office/drawing/2014/main" id="{D3F2980B-B640-97F1-8ADC-CFDD8015EAA5}"/>
                </a:ext>
              </a:extLst>
            </p:cNvPr>
            <p:cNvCxnSpPr>
              <a:cxnSpLocks/>
              <a:stCxn id="51" idx="6"/>
              <a:endCxn id="53" idx="1"/>
            </p:cNvCxnSpPr>
            <p:nvPr/>
          </p:nvCxnSpPr>
          <p:spPr>
            <a:xfrm>
              <a:off x="7527919" y="2917605"/>
              <a:ext cx="426451" cy="37188"/>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B7F042CC-771F-E498-D32A-AACAFFF65CB9}"/>
                </a:ext>
              </a:extLst>
            </p:cNvPr>
            <p:cNvCxnSpPr>
              <a:cxnSpLocks/>
              <a:stCxn id="53" idx="4"/>
              <a:endCxn id="50" idx="7"/>
            </p:cNvCxnSpPr>
            <p:nvPr/>
          </p:nvCxnSpPr>
          <p:spPr>
            <a:xfrm flipH="1">
              <a:off x="7647760" y="3214289"/>
              <a:ext cx="442347" cy="309723"/>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79B5BA0F-0A80-BAB9-B0CA-7607272019A4}"/>
                </a:ext>
              </a:extLst>
            </p:cNvPr>
            <p:cNvCxnSpPr>
              <a:cxnSpLocks/>
              <a:stCxn id="47" idx="6"/>
              <a:endCxn id="50" idx="3"/>
            </p:cNvCxnSpPr>
            <p:nvPr/>
          </p:nvCxnSpPr>
          <p:spPr>
            <a:xfrm flipV="1">
              <a:off x="6252008" y="3738986"/>
              <a:ext cx="1124278" cy="38769"/>
            </a:xfrm>
            <a:prstGeom prst="line">
              <a:avLst/>
            </a:prstGeom>
          </p:spPr>
          <p:style>
            <a:lnRef idx="3">
              <a:schemeClr val="accent1"/>
            </a:lnRef>
            <a:fillRef idx="0">
              <a:schemeClr val="accent1"/>
            </a:fillRef>
            <a:effectRef idx="2">
              <a:schemeClr val="accent1"/>
            </a:effectRef>
            <a:fontRef idx="minor">
              <a:schemeClr val="tx1"/>
            </a:fontRef>
          </p:style>
        </p:cxnSp>
        <p:sp>
          <p:nvSpPr>
            <p:cNvPr id="64" name="Oval 63">
              <a:extLst>
                <a:ext uri="{FF2B5EF4-FFF2-40B4-BE49-F238E27FC236}">
                  <a16:creationId xmlns:a16="http://schemas.microsoft.com/office/drawing/2014/main" id="{5C4CBBEB-5C24-A468-FC5D-00810CCED23A}"/>
                </a:ext>
              </a:extLst>
            </p:cNvPr>
            <p:cNvSpPr/>
            <p:nvPr/>
          </p:nvSpPr>
          <p:spPr>
            <a:xfrm>
              <a:off x="4056839" y="3626267"/>
              <a:ext cx="416515" cy="40810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7</a:t>
              </a:r>
            </a:p>
          </p:txBody>
        </p:sp>
        <p:sp>
          <p:nvSpPr>
            <p:cNvPr id="66" name="Oval 65">
              <a:extLst>
                <a:ext uri="{FF2B5EF4-FFF2-40B4-BE49-F238E27FC236}">
                  <a16:creationId xmlns:a16="http://schemas.microsoft.com/office/drawing/2014/main" id="{1D325506-DABF-B8B7-DE6C-4D6BF867A929}"/>
                </a:ext>
              </a:extLst>
            </p:cNvPr>
            <p:cNvSpPr/>
            <p:nvPr/>
          </p:nvSpPr>
          <p:spPr>
            <a:xfrm>
              <a:off x="7907595" y="3511447"/>
              <a:ext cx="383922" cy="408109"/>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rPr>
                <a:t>7</a:t>
              </a:r>
            </a:p>
          </p:txBody>
        </p:sp>
        <p:cxnSp>
          <p:nvCxnSpPr>
            <p:cNvPr id="67" name="Straight Connector 66">
              <a:extLst>
                <a:ext uri="{FF2B5EF4-FFF2-40B4-BE49-F238E27FC236}">
                  <a16:creationId xmlns:a16="http://schemas.microsoft.com/office/drawing/2014/main" id="{8A7B4790-8498-2D8F-41E9-CD1BA01D5C12}"/>
                </a:ext>
              </a:extLst>
            </p:cNvPr>
            <p:cNvCxnSpPr>
              <a:cxnSpLocks/>
              <a:endCxn id="64" idx="1"/>
            </p:cNvCxnSpPr>
            <p:nvPr/>
          </p:nvCxnSpPr>
          <p:spPr>
            <a:xfrm>
              <a:off x="3558510" y="3096471"/>
              <a:ext cx="559326" cy="589562"/>
            </a:xfrm>
            <a:prstGeom prst="line">
              <a:avLst/>
            </a:prstGeom>
          </p:spPr>
          <p:style>
            <a:lnRef idx="3">
              <a:schemeClr val="accent1"/>
            </a:lnRef>
            <a:fillRef idx="0">
              <a:schemeClr val="accent1"/>
            </a:fillRef>
            <a:effectRef idx="2">
              <a:schemeClr val="accent1"/>
            </a:effectRef>
            <a:fontRef idx="minor">
              <a:schemeClr val="tx1"/>
            </a:fontRef>
          </p:style>
        </p:cxnSp>
        <p:cxnSp>
          <p:nvCxnSpPr>
            <p:cNvPr id="69" name="Straight Connector 68">
              <a:extLst>
                <a:ext uri="{FF2B5EF4-FFF2-40B4-BE49-F238E27FC236}">
                  <a16:creationId xmlns:a16="http://schemas.microsoft.com/office/drawing/2014/main" id="{52A01863-A4E0-A4D6-1F89-27286AAB3BD4}"/>
                </a:ext>
              </a:extLst>
            </p:cNvPr>
            <p:cNvCxnSpPr>
              <a:cxnSpLocks/>
            </p:cNvCxnSpPr>
            <p:nvPr/>
          </p:nvCxnSpPr>
          <p:spPr>
            <a:xfrm>
              <a:off x="7472116" y="2990940"/>
              <a:ext cx="580586" cy="582542"/>
            </a:xfrm>
            <a:prstGeom prst="line">
              <a:avLst/>
            </a:prstGeom>
          </p:spPr>
          <p:style>
            <a:lnRef idx="3">
              <a:schemeClr val="accent1"/>
            </a:lnRef>
            <a:fillRef idx="0">
              <a:schemeClr val="accent1"/>
            </a:fillRef>
            <a:effectRef idx="2">
              <a:schemeClr val="accent1"/>
            </a:effectRef>
            <a:fontRef idx="minor">
              <a:schemeClr val="tx1"/>
            </a:fontRef>
          </p:style>
        </p:cxnSp>
        <p:grpSp>
          <p:nvGrpSpPr>
            <p:cNvPr id="87" name="Group 86">
              <a:extLst>
                <a:ext uri="{FF2B5EF4-FFF2-40B4-BE49-F238E27FC236}">
                  <a16:creationId xmlns:a16="http://schemas.microsoft.com/office/drawing/2014/main" id="{17C0ED27-6CC1-74A6-88DA-F8067E6EF175}"/>
                </a:ext>
              </a:extLst>
            </p:cNvPr>
            <p:cNvGrpSpPr/>
            <p:nvPr/>
          </p:nvGrpSpPr>
          <p:grpSpPr>
            <a:xfrm>
              <a:off x="4757907" y="3197134"/>
              <a:ext cx="947637" cy="585549"/>
              <a:chOff x="4440948" y="3192204"/>
              <a:chExt cx="947637" cy="585549"/>
            </a:xfrm>
          </p:grpSpPr>
          <p:sp>
            <p:nvSpPr>
              <p:cNvPr id="86" name="Arrow: Right 85">
                <a:extLst>
                  <a:ext uri="{FF2B5EF4-FFF2-40B4-BE49-F238E27FC236}">
                    <a16:creationId xmlns:a16="http://schemas.microsoft.com/office/drawing/2014/main" id="{95EB6C7E-85AA-719A-BCD1-9A8E72641453}"/>
                  </a:ext>
                </a:extLst>
              </p:cNvPr>
              <p:cNvSpPr/>
              <p:nvPr/>
            </p:nvSpPr>
            <p:spPr>
              <a:xfrm>
                <a:off x="4440948" y="3192204"/>
                <a:ext cx="947637" cy="585549"/>
              </a:xfrm>
              <a:prstGeom prst="rightArrow">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0">
                <a:extLst>
                  <a:ext uri="{FF2B5EF4-FFF2-40B4-BE49-F238E27FC236}">
                    <a16:creationId xmlns:a16="http://schemas.microsoft.com/office/drawing/2014/main" id="{5D0AFD30-7FC5-9C73-8B22-A95F1CC7D748}"/>
                  </a:ext>
                </a:extLst>
              </p:cNvPr>
              <p:cNvSpPr txBox="1"/>
              <p:nvPr/>
            </p:nvSpPr>
            <p:spPr>
              <a:xfrm>
                <a:off x="4678809" y="3308744"/>
                <a:ext cx="517815" cy="400110"/>
              </a:xfrm>
              <a:prstGeom prst="rect">
                <a:avLst/>
              </a:prstGeom>
              <a:noFill/>
            </p:spPr>
            <p:txBody>
              <a:bodyPr wrap="square" rtlCol="0">
                <a:spAutoFit/>
              </a:bodyPr>
              <a:lstStyle/>
              <a:p>
                <a:r>
                  <a:rPr lang="en-IN" sz="2000" b="1"/>
                  <a:t>LP</a:t>
                </a:r>
              </a:p>
            </p:txBody>
          </p:sp>
        </p:grpSp>
      </p:grpSp>
    </p:spTree>
    <p:extLst>
      <p:ext uri="{BB962C8B-B14F-4D97-AF65-F5344CB8AC3E}">
        <p14:creationId xmlns:p14="http://schemas.microsoft.com/office/powerpoint/2010/main" val="67175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11911920" cy="6447430"/>
          </a:xfrm>
        </p:spPr>
        <p:txBody>
          <a:bodyPr vert="horz" lIns="91440" tIns="45720" rIns="91440" bIns="45720" rtlCol="0">
            <a:noAutofit/>
          </a:bodyPr>
          <a:lstStyle/>
          <a:p>
            <a:pPr marL="0" indent="0">
              <a:lnSpc>
                <a:spcPct val="100000"/>
              </a:lnSpc>
              <a:buNone/>
            </a:pPr>
            <a:r>
              <a:rPr lang="en-US">
                <a:solidFill>
                  <a:srgbClr val="5583D1"/>
                </a:solidFill>
              </a:rPr>
              <a:t>Graph-Based Methods</a:t>
            </a:r>
          </a:p>
          <a:p>
            <a:pPr marL="0" indent="0">
              <a:lnSpc>
                <a:spcPct val="100000"/>
              </a:lnSpc>
              <a:buNone/>
            </a:pPr>
            <a:r>
              <a:rPr lang="en-US" sz="2400">
                <a:solidFill>
                  <a:schemeClr val="tx1">
                    <a:lumMod val="95000"/>
                    <a:lumOff val="5000"/>
                  </a:schemeClr>
                </a:solidFill>
              </a:rPr>
              <a:t>Application and challenges</a:t>
            </a:r>
          </a:p>
          <a:p>
            <a:pPr marL="800100" lvl="2" indent="-342900" algn="just">
              <a:lnSpc>
                <a:spcPct val="100000"/>
              </a:lnSpc>
            </a:pPr>
            <a:r>
              <a:rPr lang="en-US" sz="2400">
                <a:solidFill>
                  <a:srgbClr val="242424"/>
                </a:solidFill>
              </a:rPr>
              <a:t>Application </a:t>
            </a:r>
          </a:p>
          <a:p>
            <a:pPr marL="1257300" lvl="4" indent="-342900" algn="just">
              <a:lnSpc>
                <a:spcPct val="100000"/>
              </a:lnSpc>
            </a:pPr>
            <a:r>
              <a:rPr lang="en-US" sz="2400">
                <a:solidFill>
                  <a:srgbClr val="242424"/>
                </a:solidFill>
              </a:rPr>
              <a:t>Social Network Analysis: Detecting communities, identifying influential nodes.</a:t>
            </a:r>
          </a:p>
          <a:p>
            <a:pPr marL="1257300" lvl="4" indent="-342900" algn="just">
              <a:lnSpc>
                <a:spcPct val="100000"/>
              </a:lnSpc>
            </a:pPr>
            <a:r>
              <a:rPr lang="en-US" sz="2400">
                <a:solidFill>
                  <a:srgbClr val="242424"/>
                </a:solidFill>
              </a:rPr>
              <a:t>Recommendation Systems: Item recommendation based on user-item graphs.</a:t>
            </a:r>
          </a:p>
          <a:p>
            <a:pPr marL="1257300" lvl="4" indent="-342900" algn="just">
              <a:lnSpc>
                <a:spcPct val="100000"/>
              </a:lnSpc>
            </a:pPr>
            <a:r>
              <a:rPr lang="en-US" sz="2400">
                <a:solidFill>
                  <a:srgbClr val="242424"/>
                </a:solidFill>
              </a:rPr>
              <a:t>Bioinformatics: Gene function prediction, disease gene identification.</a:t>
            </a:r>
          </a:p>
          <a:p>
            <a:pPr marL="800100" lvl="2" indent="-342900" algn="just">
              <a:lnSpc>
                <a:spcPct val="100000"/>
              </a:lnSpc>
            </a:pPr>
            <a:r>
              <a:rPr lang="en-US" sz="2400">
                <a:solidFill>
                  <a:srgbClr val="242424"/>
                </a:solidFill>
              </a:rPr>
              <a:t>Challenges</a:t>
            </a:r>
          </a:p>
          <a:p>
            <a:pPr marL="1257300" lvl="4" indent="-342900" algn="just">
              <a:lnSpc>
                <a:spcPct val="100000"/>
              </a:lnSpc>
            </a:pPr>
            <a:r>
              <a:rPr lang="en-US" sz="2400">
                <a:solidFill>
                  <a:srgbClr val="242424"/>
                </a:solidFill>
              </a:rPr>
              <a:t>Scalability: Constructing and processing large graphs can be computationally expensive.</a:t>
            </a:r>
          </a:p>
          <a:p>
            <a:pPr marL="1257300" lvl="4" indent="-342900" algn="just">
              <a:lnSpc>
                <a:spcPct val="100000"/>
              </a:lnSpc>
            </a:pPr>
            <a:r>
              <a:rPr lang="en-US" sz="2400">
                <a:solidFill>
                  <a:srgbClr val="242424"/>
                </a:solidFill>
              </a:rPr>
              <a:t>Graph Construction: Quality of the graph affects performance.</a:t>
            </a:r>
          </a:p>
          <a:p>
            <a:pPr marL="1257300" lvl="4" indent="-342900" algn="just">
              <a:lnSpc>
                <a:spcPct val="100000"/>
              </a:lnSpc>
            </a:pPr>
            <a:r>
              <a:rPr lang="en-US" sz="2400">
                <a:solidFill>
                  <a:srgbClr val="242424"/>
                </a:solidFill>
              </a:rPr>
              <a:t>Hyperparameter Tuning: Requires careful tuning of parameters like edge weights.</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07504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377152"/>
            <a:ext cx="11742347" cy="6447430"/>
          </a:xfrm>
        </p:spPr>
        <p:txBody>
          <a:bodyPr vert="horz" lIns="91440" tIns="45720" rIns="91440" bIns="45720" rtlCol="0">
            <a:noAutofit/>
          </a:bodyPr>
          <a:lstStyle/>
          <a:p>
            <a:pPr marL="0" indent="0">
              <a:lnSpc>
                <a:spcPct val="100000"/>
              </a:lnSpc>
              <a:buNone/>
            </a:pPr>
            <a:r>
              <a:rPr lang="en-US" dirty="0">
                <a:solidFill>
                  <a:srgbClr val="5583D1"/>
                </a:solidFill>
              </a:rPr>
              <a:t>Graph-Based Methods</a:t>
            </a:r>
          </a:p>
          <a:p>
            <a:pPr marL="0" indent="0">
              <a:lnSpc>
                <a:spcPct val="100000"/>
              </a:lnSpc>
              <a:buNone/>
            </a:pPr>
            <a:r>
              <a:rPr lang="fr-FR" sz="2400" dirty="0" err="1">
                <a:solidFill>
                  <a:srgbClr val="242424"/>
                </a:solidFill>
              </a:rPr>
              <a:t>Lab</a:t>
            </a:r>
            <a:r>
              <a:rPr lang="fr-FR" sz="2400" dirty="0">
                <a:solidFill>
                  <a:srgbClr val="242424"/>
                </a:solidFill>
              </a:rPr>
              <a:t>: </a:t>
            </a:r>
            <a:r>
              <a:rPr lang="fr-FR" sz="2400" dirty="0" err="1">
                <a:solidFill>
                  <a:srgbClr val="242424"/>
                </a:solidFill>
              </a:rPr>
              <a:t>Implement</a:t>
            </a:r>
            <a:r>
              <a:rPr lang="fr-FR" sz="2400" dirty="0">
                <a:solidFill>
                  <a:srgbClr val="242424"/>
                </a:solidFill>
              </a:rPr>
              <a:t> label propagation </a:t>
            </a:r>
            <a:r>
              <a:rPr lang="fr-FR" sz="2400" dirty="0" err="1">
                <a:solidFill>
                  <a:srgbClr val="242424"/>
                </a:solidFill>
              </a:rPr>
              <a:t>algorithm</a:t>
            </a:r>
            <a:r>
              <a:rPr lang="fr-FR" sz="2400" dirty="0">
                <a:solidFill>
                  <a:srgbClr val="242424"/>
                </a:solidFill>
              </a:rPr>
              <a:t> on a graph</a:t>
            </a:r>
          </a:p>
          <a:p>
            <a:pPr marL="0" indent="0">
              <a:lnSpc>
                <a:spcPct val="100000"/>
              </a:lnSpc>
              <a:buNone/>
            </a:pPr>
            <a:r>
              <a:rPr lang="fr-FR" sz="1800" dirty="0" err="1">
                <a:solidFill>
                  <a:srgbClr val="242424"/>
                </a:solidFill>
              </a:rPr>
              <a:t>Problem</a:t>
            </a:r>
            <a:r>
              <a:rPr lang="fr-FR" sz="1800" dirty="0">
                <a:solidFill>
                  <a:srgbClr val="242424"/>
                </a:solidFill>
              </a:rPr>
              <a:t> </a:t>
            </a:r>
            <a:r>
              <a:rPr lang="fr-FR" sz="1800" dirty="0" err="1">
                <a:solidFill>
                  <a:srgbClr val="242424"/>
                </a:solidFill>
              </a:rPr>
              <a:t>statement</a:t>
            </a:r>
            <a:r>
              <a:rPr lang="fr-FR" sz="1800" dirty="0">
                <a:solidFill>
                  <a:srgbClr val="242424"/>
                </a:solidFill>
              </a:rPr>
              <a:t>:</a:t>
            </a:r>
          </a:p>
          <a:p>
            <a:pPr marL="0" indent="0" algn="just">
              <a:lnSpc>
                <a:spcPct val="150000"/>
              </a:lnSpc>
              <a:buNone/>
            </a:pPr>
            <a:r>
              <a:rPr lang="en-US" sz="1800" b="0" dirty="0">
                <a:solidFill>
                  <a:srgbClr val="000000"/>
                </a:solidFill>
              </a:rPr>
              <a:t>A social media monitoring and analytics company seeks to harnessing the power of graph-based algorithms, specifically the label propagation algorithm, to identify and counteract fake news propagation within social networks. Build an advanced system that uses label propagation algorithm for real-time detection and mitigation of fake news on social networks.</a:t>
            </a:r>
          </a:p>
          <a:p>
            <a:pPr marL="0" indent="0" algn="just">
              <a:lnSpc>
                <a:spcPct val="150000"/>
              </a:lnSpc>
              <a:buNone/>
            </a:pPr>
            <a:r>
              <a:rPr lang="en-US" sz="1800" dirty="0">
                <a:solidFill>
                  <a:srgbClr val="000000"/>
                </a:solidFill>
              </a:rPr>
              <a:t>Objective:</a:t>
            </a:r>
          </a:p>
          <a:p>
            <a:pPr marL="0" indent="0" algn="just">
              <a:lnSpc>
                <a:spcPct val="150000"/>
              </a:lnSpc>
              <a:buNone/>
            </a:pPr>
            <a:r>
              <a:rPr lang="en-US" sz="1800" b="0" dirty="0">
                <a:solidFill>
                  <a:srgbClr val="000000"/>
                </a:solidFill>
              </a:rPr>
              <a:t>To develop real-time system using label propagation to counteract fake news on social networks.</a:t>
            </a:r>
            <a:endParaRPr lang="fr-FR" sz="1800" b="0" dirty="0">
              <a:solidFill>
                <a:srgbClr val="000000"/>
              </a:solidFill>
            </a:endParaRPr>
          </a:p>
          <a:p>
            <a:pPr marL="0" indent="0">
              <a:lnSpc>
                <a:spcPct val="100000"/>
              </a:lnSpc>
              <a:buNone/>
            </a:pPr>
            <a:endParaRPr lang="en-US" sz="2400" dirty="0">
              <a:solidFill>
                <a:srgbClr val="242424"/>
              </a:solidFill>
            </a:endParaRP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87024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srgbClr val="5B9BD5">
                    <a:lumMod val="50000"/>
                  </a:srgbClr>
                </a:solidFill>
              </a:rPr>
              <a:t>Machine Learning: Supervised</a:t>
            </a:r>
            <a:endParaRPr kumimoji="0" lang="en-US" sz="3600" b="1" i="0" u="none" strike="noStrike" kern="1200" cap="none" spc="0" normalizeH="0" baseline="0" noProof="0">
              <a:ln>
                <a:noFill/>
              </a:ln>
              <a:solidFill>
                <a:srgbClr val="5B9BD5">
                  <a:lumMod val="50000"/>
                </a:srgbClr>
              </a:solidFill>
              <a:effectLst/>
              <a:uLnTx/>
              <a:uFillTx/>
            </a:endParaRPr>
          </a:p>
        </p:txBody>
      </p:sp>
      <p:cxnSp>
        <p:nvCxnSpPr>
          <p:cNvPr id="4" name="Straight Connector 3">
            <a:extLst>
              <a:ext uri="{FF2B5EF4-FFF2-40B4-BE49-F238E27FC236}">
                <a16:creationId xmlns:a16="http://schemas.microsoft.com/office/drawing/2014/main" id="{17A871B5-2A35-8AB0-4BF0-55E7E33DAD2C}"/>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09E28A-D220-7D6B-76FC-16BAFA8CA01C}"/>
              </a:ext>
            </a:extLst>
          </p:cNvPr>
          <p:cNvSpPr txBox="1"/>
          <p:nvPr/>
        </p:nvSpPr>
        <p:spPr>
          <a:xfrm>
            <a:off x="6057896" y="-664"/>
            <a:ext cx="609414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white">
                    <a:lumMod val="75000"/>
                  </a:prstClr>
                </a:solidFill>
                <a:effectLst/>
                <a:uLnTx/>
                <a:uFillTx/>
                <a:ea typeface="+mn-ea"/>
                <a:cs typeface="+mn-cs"/>
              </a:rPr>
              <a:t>Artificial Intelligence with ML</a:t>
            </a:r>
          </a:p>
        </p:txBody>
      </p:sp>
      <p:sp>
        <p:nvSpPr>
          <p:cNvPr id="5" name="Text Placeholder 1">
            <a:extLst>
              <a:ext uri="{FF2B5EF4-FFF2-40B4-BE49-F238E27FC236}">
                <a16:creationId xmlns:a16="http://schemas.microsoft.com/office/drawing/2014/main" id="{FB74548D-6003-F289-6376-2E6805A977B6}"/>
              </a:ext>
            </a:extLst>
          </p:cNvPr>
          <p:cNvSpPr txBox="1">
            <a:spLocks/>
          </p:cNvSpPr>
          <p:nvPr/>
        </p:nvSpPr>
        <p:spPr>
          <a:xfrm>
            <a:off x="255996" y="1302533"/>
            <a:ext cx="10624338" cy="444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rgbClr val="0070C0"/>
                </a:solidFill>
                <a:latin typeface="Frutiger 45 bold"/>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solidFill>
                  <a:srgbClr val="5583D1"/>
                </a:solidFill>
                <a:latin typeface="+mn-lt"/>
              </a:rPr>
              <a:t>Graph-Based Methods</a:t>
            </a:r>
          </a:p>
          <a:p>
            <a:pPr marL="0" indent="0">
              <a:lnSpc>
                <a:spcPct val="100000"/>
              </a:lnSpc>
              <a:buNone/>
            </a:pPr>
            <a:r>
              <a:rPr lang="fr-FR" sz="2400">
                <a:solidFill>
                  <a:srgbClr val="242424"/>
                </a:solidFill>
                <a:latin typeface="+mn-lt"/>
              </a:rPr>
              <a:t>Lab: Implement label propagation algorithm on a graph</a:t>
            </a:r>
          </a:p>
        </p:txBody>
      </p:sp>
      <p:sp>
        <p:nvSpPr>
          <p:cNvPr id="11" name="TextBox 10">
            <a:extLst>
              <a:ext uri="{FF2B5EF4-FFF2-40B4-BE49-F238E27FC236}">
                <a16:creationId xmlns:a16="http://schemas.microsoft.com/office/drawing/2014/main" id="{E3D89E4A-C78B-CC59-6A23-0F3EAFEC3A1C}"/>
              </a:ext>
            </a:extLst>
          </p:cNvPr>
          <p:cNvSpPr txBox="1"/>
          <p:nvPr/>
        </p:nvSpPr>
        <p:spPr>
          <a:xfrm>
            <a:off x="255996" y="2290287"/>
            <a:ext cx="10624338" cy="3788858"/>
          </a:xfrm>
          <a:prstGeom prst="rect">
            <a:avLst/>
          </a:prstGeom>
          <a:noFill/>
        </p:spPr>
        <p:txBody>
          <a:bodyPr wrap="square" rtlCol="0">
            <a:spAutoFit/>
          </a:bodyPr>
          <a:lstStyle/>
          <a:p>
            <a:pPr marL="0" lvl="1" algn="just">
              <a:lnSpc>
                <a:spcPct val="150000"/>
              </a:lnSpc>
            </a:pPr>
            <a:r>
              <a:rPr lang="en-US" b="1"/>
              <a:t>Steps:</a:t>
            </a:r>
          </a:p>
          <a:p>
            <a:pPr marL="457200" lvl="2" algn="just">
              <a:lnSpc>
                <a:spcPct val="150000"/>
              </a:lnSpc>
              <a:buFont typeface="+mj-lt"/>
              <a:buAutoNum type="arabicPeriod"/>
            </a:pPr>
            <a:r>
              <a:rPr lang="en-US" b="1"/>
              <a:t>  Data Collection:</a:t>
            </a:r>
          </a:p>
          <a:p>
            <a:pPr marL="457200" lvl="3" algn="just">
              <a:lnSpc>
                <a:spcPct val="150000"/>
              </a:lnSpc>
            </a:pPr>
            <a:r>
              <a:rPr lang="en-US"/>
              <a:t>	Gather diverse social media data containing news articles/posts.</a:t>
            </a:r>
          </a:p>
          <a:p>
            <a:pPr marL="457200" lvl="2" algn="just">
              <a:lnSpc>
                <a:spcPct val="150000"/>
              </a:lnSpc>
              <a:buFont typeface="+mj-lt"/>
              <a:buAutoNum type="arabicPeriod"/>
            </a:pPr>
            <a:r>
              <a:rPr lang="en-US" b="1"/>
              <a:t>  Graph Construction:</a:t>
            </a:r>
          </a:p>
          <a:p>
            <a:pPr marL="457200" lvl="3" algn="just">
              <a:lnSpc>
                <a:spcPct val="150000"/>
              </a:lnSpc>
            </a:pPr>
            <a:r>
              <a:rPr kumimoji="0" lang="en-US" altLang="en-US" b="0" i="0" u="none" strike="noStrike" cap="none" normalizeH="0" baseline="0">
                <a:ln>
                  <a:noFill/>
                </a:ln>
                <a:solidFill>
                  <a:schemeClr val="tx1"/>
                </a:solidFill>
                <a:effectLst/>
              </a:rPr>
              <a:t>	Represent social network as a graph with nodes and edges.</a:t>
            </a:r>
            <a:endParaRPr lang="en-US" b="1"/>
          </a:p>
          <a:p>
            <a:pPr marL="457200" lvl="2" algn="just">
              <a:lnSpc>
                <a:spcPct val="150000"/>
              </a:lnSpc>
              <a:buFont typeface="+mj-lt"/>
              <a:buAutoNum type="arabicPeriod"/>
            </a:pPr>
            <a:r>
              <a:rPr lang="en-US" b="1"/>
              <a:t>  Initial labelling</a:t>
            </a:r>
          </a:p>
          <a:p>
            <a:pPr marL="457200" lvl="3" algn="just">
              <a:lnSpc>
                <a:spcPct val="150000"/>
              </a:lnSpc>
            </a:pPr>
            <a:r>
              <a:rPr kumimoji="0" lang="en-US" altLang="en-US" b="0" i="0" u="none" strike="noStrike" cap="none" normalizeH="0" baseline="0">
                <a:ln>
                  <a:noFill/>
                </a:ln>
                <a:solidFill>
                  <a:schemeClr val="tx1"/>
                </a:solidFill>
                <a:effectLst/>
              </a:rPr>
              <a:t>	Begin with manual labeling of genuine and fake sources.</a:t>
            </a:r>
            <a:endParaRPr lang="en-US" b="1"/>
          </a:p>
          <a:p>
            <a:pPr marL="457200" lvl="2" algn="just">
              <a:lnSpc>
                <a:spcPct val="150000"/>
              </a:lnSpc>
              <a:buFont typeface="+mj-lt"/>
              <a:buAutoNum type="arabicPeriod"/>
            </a:pPr>
            <a:r>
              <a:rPr lang="en-US" b="1"/>
              <a:t>  Feature extraction</a:t>
            </a:r>
          </a:p>
          <a:p>
            <a:pPr marL="457200" lvl="3" algn="just">
              <a:lnSpc>
                <a:spcPct val="150000"/>
              </a:lnSpc>
            </a:pPr>
            <a:r>
              <a:rPr kumimoji="0" lang="en-US" altLang="en-US" b="0" i="0" u="none" strike="noStrike" cap="none" normalizeH="0" baseline="0">
                <a:ln>
                  <a:noFill/>
                </a:ln>
                <a:solidFill>
                  <a:schemeClr val="tx1"/>
                </a:solidFill>
                <a:effectLst/>
              </a:rPr>
              <a:t>	Extract key features from news articles/posts for analysis.</a:t>
            </a:r>
            <a:endParaRPr lang="en-US" b="1"/>
          </a:p>
        </p:txBody>
      </p:sp>
      <p:sp>
        <p:nvSpPr>
          <p:cNvPr id="6" name="Rectangle 2">
            <a:extLst>
              <a:ext uri="{FF2B5EF4-FFF2-40B4-BE49-F238E27FC236}">
                <a16:creationId xmlns:a16="http://schemas.microsoft.com/office/drawing/2014/main" id="{D1A1495B-13E1-E3DC-63FF-8DD751F3331E}"/>
              </a:ext>
            </a:extLst>
          </p:cNvPr>
          <p:cNvSpPr>
            <a:spLocks noChangeArrowheads="1"/>
          </p:cNvSpPr>
          <p:nvPr/>
        </p:nvSpPr>
        <p:spPr bwMode="auto">
          <a:xfrm>
            <a:off x="0" y="-184666"/>
            <a:ext cx="410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 </a:t>
            </a:r>
          </a:p>
        </p:txBody>
      </p:sp>
    </p:spTree>
    <p:extLst>
      <p:ext uri="{BB962C8B-B14F-4D97-AF65-F5344CB8AC3E}">
        <p14:creationId xmlns:p14="http://schemas.microsoft.com/office/powerpoint/2010/main" val="293870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srgbClr val="5B9BD5">
                    <a:lumMod val="50000"/>
                  </a:srgbClr>
                </a:solidFill>
              </a:rPr>
              <a:t>Machine Learning: Supervised</a:t>
            </a:r>
            <a:endParaRPr kumimoji="0" lang="en-US" sz="3600" b="1" i="0" u="none" strike="noStrike" kern="1200" cap="none" spc="0" normalizeH="0" baseline="0" noProof="0">
              <a:ln>
                <a:noFill/>
              </a:ln>
              <a:solidFill>
                <a:srgbClr val="5B9BD5">
                  <a:lumMod val="50000"/>
                </a:srgbClr>
              </a:solidFill>
              <a:effectLst/>
              <a:uLnTx/>
              <a:uFillTx/>
            </a:endParaRPr>
          </a:p>
        </p:txBody>
      </p:sp>
      <p:cxnSp>
        <p:nvCxnSpPr>
          <p:cNvPr id="4" name="Straight Connector 3">
            <a:extLst>
              <a:ext uri="{FF2B5EF4-FFF2-40B4-BE49-F238E27FC236}">
                <a16:creationId xmlns:a16="http://schemas.microsoft.com/office/drawing/2014/main" id="{17A871B5-2A35-8AB0-4BF0-55E7E33DAD2C}"/>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09E28A-D220-7D6B-76FC-16BAFA8CA01C}"/>
              </a:ext>
            </a:extLst>
          </p:cNvPr>
          <p:cNvSpPr txBox="1"/>
          <p:nvPr/>
        </p:nvSpPr>
        <p:spPr>
          <a:xfrm>
            <a:off x="6057896" y="-664"/>
            <a:ext cx="609414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white">
                    <a:lumMod val="75000"/>
                  </a:prstClr>
                </a:solidFill>
                <a:effectLst/>
                <a:uLnTx/>
                <a:uFillTx/>
                <a:ea typeface="+mn-ea"/>
                <a:cs typeface="+mn-cs"/>
              </a:rPr>
              <a:t>Artificial Intelligence with ML</a:t>
            </a:r>
          </a:p>
        </p:txBody>
      </p:sp>
      <p:sp>
        <p:nvSpPr>
          <p:cNvPr id="5" name="Text Placeholder 1">
            <a:extLst>
              <a:ext uri="{FF2B5EF4-FFF2-40B4-BE49-F238E27FC236}">
                <a16:creationId xmlns:a16="http://schemas.microsoft.com/office/drawing/2014/main" id="{FB74548D-6003-F289-6376-2E6805A977B6}"/>
              </a:ext>
            </a:extLst>
          </p:cNvPr>
          <p:cNvSpPr txBox="1">
            <a:spLocks/>
          </p:cNvSpPr>
          <p:nvPr/>
        </p:nvSpPr>
        <p:spPr>
          <a:xfrm>
            <a:off x="255996" y="1302533"/>
            <a:ext cx="10624338" cy="444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rgbClr val="0070C0"/>
                </a:solidFill>
                <a:latin typeface="Frutiger 45 bold"/>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solidFill>
                  <a:srgbClr val="5583D1"/>
                </a:solidFill>
                <a:latin typeface="+mn-lt"/>
              </a:rPr>
              <a:t>Graph-Based Methods</a:t>
            </a:r>
          </a:p>
          <a:p>
            <a:pPr marL="0" indent="0">
              <a:lnSpc>
                <a:spcPct val="100000"/>
              </a:lnSpc>
              <a:buNone/>
            </a:pPr>
            <a:r>
              <a:rPr lang="fr-FR" sz="2400">
                <a:solidFill>
                  <a:srgbClr val="242424"/>
                </a:solidFill>
                <a:latin typeface="+mn-lt"/>
              </a:rPr>
              <a:t>Lab: Implement label propagation algorithm on a graph</a:t>
            </a:r>
          </a:p>
        </p:txBody>
      </p:sp>
      <p:sp>
        <p:nvSpPr>
          <p:cNvPr id="11" name="TextBox 10">
            <a:extLst>
              <a:ext uri="{FF2B5EF4-FFF2-40B4-BE49-F238E27FC236}">
                <a16:creationId xmlns:a16="http://schemas.microsoft.com/office/drawing/2014/main" id="{E3D89E4A-C78B-CC59-6A23-0F3EAFEC3A1C}"/>
              </a:ext>
            </a:extLst>
          </p:cNvPr>
          <p:cNvSpPr txBox="1"/>
          <p:nvPr/>
        </p:nvSpPr>
        <p:spPr>
          <a:xfrm>
            <a:off x="255996" y="2290287"/>
            <a:ext cx="11021604" cy="3927357"/>
          </a:xfrm>
          <a:prstGeom prst="rect">
            <a:avLst/>
          </a:prstGeom>
          <a:noFill/>
        </p:spPr>
        <p:txBody>
          <a:bodyPr wrap="square" rtlCol="0">
            <a:spAutoFit/>
          </a:bodyPr>
          <a:lstStyle/>
          <a:p>
            <a:pPr algn="just">
              <a:lnSpc>
                <a:spcPct val="150000"/>
              </a:lnSpc>
            </a:pPr>
            <a:r>
              <a:rPr lang="en-US" b="1"/>
              <a:t>Steps:</a:t>
            </a:r>
          </a:p>
          <a:p>
            <a:pPr marL="800100" lvl="1" indent="-342900">
              <a:lnSpc>
                <a:spcPct val="150000"/>
              </a:lnSpc>
              <a:buFont typeface="+mj-lt"/>
              <a:buAutoNum type="arabicPeriod" startAt="5"/>
            </a:pPr>
            <a:r>
              <a:rPr lang="en-US" altLang="en-US" b="1"/>
              <a:t>Graph Preprocessing</a:t>
            </a:r>
          </a:p>
          <a:p>
            <a:pPr lvl="2">
              <a:lnSpc>
                <a:spcPct val="150000"/>
              </a:lnSpc>
            </a:pPr>
            <a:r>
              <a:rPr kumimoji="0" lang="en-US" altLang="en-US" i="0" u="none" strike="noStrike" cap="none" normalizeH="0" baseline="0">
                <a:ln>
                  <a:noFill/>
                </a:ln>
                <a:solidFill>
                  <a:schemeClr val="tx1"/>
                </a:solidFill>
                <a:effectLst/>
              </a:rPr>
              <a:t>Clean and filter graph data to enhance the accuracy</a:t>
            </a:r>
          </a:p>
          <a:p>
            <a:pPr marL="800100" lvl="1" indent="-342900">
              <a:lnSpc>
                <a:spcPct val="150000"/>
              </a:lnSpc>
              <a:buFont typeface="+mj-lt"/>
              <a:buAutoNum type="arabicPeriod" startAt="5"/>
            </a:pPr>
            <a:r>
              <a:rPr kumimoji="0" lang="en-US" altLang="en-US" b="1" i="0" u="none" strike="noStrike" cap="none" normalizeH="0" baseline="0">
                <a:ln>
                  <a:noFill/>
                </a:ln>
                <a:solidFill>
                  <a:schemeClr val="tx1"/>
                </a:solidFill>
                <a:effectLst/>
              </a:rPr>
              <a:t>Label Propagation Algorithm</a:t>
            </a:r>
          </a:p>
          <a:p>
            <a:pPr lvl="2">
              <a:lnSpc>
                <a:spcPct val="150000"/>
              </a:lnSpc>
            </a:pPr>
            <a:r>
              <a:rPr kumimoji="0" lang="en-US" altLang="en-US" b="0" i="0" u="none" strike="noStrike" cap="none" normalizeH="0" baseline="0">
                <a:ln>
                  <a:noFill/>
                </a:ln>
                <a:solidFill>
                  <a:schemeClr val="tx1"/>
                </a:solidFill>
                <a:effectLst/>
              </a:rPr>
              <a:t>Implement label propagation for spreading information within the graph.</a:t>
            </a:r>
          </a:p>
          <a:p>
            <a:pPr lvl="2">
              <a:lnSpc>
                <a:spcPct val="150000"/>
              </a:lnSpc>
            </a:pPr>
            <a:r>
              <a:rPr lang="en-US" sz="1800" i="1">
                <a:solidFill>
                  <a:srgbClr val="002060"/>
                </a:solidFill>
              </a:rPr>
              <a:t>	  </a:t>
            </a:r>
            <a:r>
              <a:rPr lang="en-US" sz="1800" b="1" i="1">
                <a:solidFill>
                  <a:srgbClr val="002060"/>
                </a:solidFill>
              </a:rPr>
              <a:t>from </a:t>
            </a:r>
            <a:r>
              <a:rPr lang="en-US" sz="1800" b="1" i="1" err="1">
                <a:solidFill>
                  <a:srgbClr val="002060"/>
                </a:solidFill>
              </a:rPr>
              <a:t>sklearn</a:t>
            </a:r>
            <a:r>
              <a:rPr lang="en-US" sz="1800" b="1" i="1">
                <a:solidFill>
                  <a:srgbClr val="002060"/>
                </a:solidFill>
              </a:rPr>
              <a:t> import </a:t>
            </a:r>
            <a:r>
              <a:rPr lang="en-US" sz="1800" b="1" i="1" err="1">
                <a:solidFill>
                  <a:srgbClr val="002060"/>
                </a:solidFill>
              </a:rPr>
              <a:t>semi_supervised</a:t>
            </a:r>
            <a:endParaRPr lang="en-US" sz="1800" b="1" i="1">
              <a:solidFill>
                <a:srgbClr val="002060"/>
              </a:solidFill>
            </a:endParaRPr>
          </a:p>
          <a:p>
            <a:pPr marL="1881187" lvl="2" indent="0" algn="just">
              <a:lnSpc>
                <a:spcPct val="100000"/>
              </a:lnSpc>
              <a:buNone/>
            </a:pPr>
            <a:r>
              <a:rPr lang="en-US" sz="1800" b="1" i="1" err="1">
                <a:solidFill>
                  <a:srgbClr val="002060"/>
                </a:solidFill>
              </a:rPr>
              <a:t>lp</a:t>
            </a:r>
            <a:r>
              <a:rPr lang="en-US" sz="1800" b="1" i="1">
                <a:solidFill>
                  <a:srgbClr val="002060"/>
                </a:solidFill>
              </a:rPr>
              <a:t> = </a:t>
            </a:r>
            <a:r>
              <a:rPr lang="en-US" sz="1800" b="1" i="1" err="1">
                <a:solidFill>
                  <a:srgbClr val="002060"/>
                </a:solidFill>
              </a:rPr>
              <a:t>semi_supervised.LabelPropagation</a:t>
            </a:r>
            <a:r>
              <a:rPr lang="en-US" sz="1800" b="1" i="1">
                <a:solidFill>
                  <a:srgbClr val="002060"/>
                </a:solidFill>
              </a:rPr>
              <a:t>()</a:t>
            </a:r>
          </a:p>
          <a:p>
            <a:pPr marL="1881187" lvl="2" indent="0" algn="just">
              <a:lnSpc>
                <a:spcPct val="100000"/>
              </a:lnSpc>
              <a:buNone/>
            </a:pPr>
            <a:r>
              <a:rPr lang="en-US" sz="1800" b="1" i="1" err="1">
                <a:solidFill>
                  <a:srgbClr val="002060"/>
                </a:solidFill>
              </a:rPr>
              <a:t>LabelPropagation</a:t>
            </a:r>
            <a:r>
              <a:rPr lang="en-US" sz="1800" b="1" i="1">
                <a:solidFill>
                  <a:srgbClr val="002060"/>
                </a:solidFill>
              </a:rPr>
              <a:t>(alpha=1, gamma=20, kernel='</a:t>
            </a:r>
            <a:r>
              <a:rPr lang="en-US" sz="1800" b="1" i="1" err="1">
                <a:solidFill>
                  <a:srgbClr val="002060"/>
                </a:solidFill>
              </a:rPr>
              <a:t>rbf</a:t>
            </a:r>
            <a:r>
              <a:rPr lang="en-US" sz="1800" b="1" i="1">
                <a:solidFill>
                  <a:srgbClr val="002060"/>
                </a:solidFill>
              </a:rPr>
              <a:t>', </a:t>
            </a:r>
            <a:r>
              <a:rPr lang="en-US" sz="1800" b="1" i="1" err="1">
                <a:solidFill>
                  <a:srgbClr val="002060"/>
                </a:solidFill>
              </a:rPr>
              <a:t>max_iter</a:t>
            </a:r>
            <a:r>
              <a:rPr lang="en-US" sz="1800" b="1" i="1">
                <a:solidFill>
                  <a:srgbClr val="002060"/>
                </a:solidFill>
              </a:rPr>
              <a:t>=30, </a:t>
            </a:r>
            <a:r>
              <a:rPr lang="en-US" sz="1800" b="1" i="1" err="1">
                <a:solidFill>
                  <a:srgbClr val="002060"/>
                </a:solidFill>
              </a:rPr>
              <a:t>n_neighbors</a:t>
            </a:r>
            <a:r>
              <a:rPr lang="en-US" sz="1800" b="1" i="1">
                <a:solidFill>
                  <a:srgbClr val="002060"/>
                </a:solidFill>
              </a:rPr>
              <a:t>=7, </a:t>
            </a:r>
            <a:r>
              <a:rPr lang="en-US" sz="1800" b="1" i="1" err="1">
                <a:solidFill>
                  <a:srgbClr val="002060"/>
                </a:solidFill>
              </a:rPr>
              <a:t>tol</a:t>
            </a:r>
            <a:r>
              <a:rPr lang="en-US" sz="1800" b="1" i="1">
                <a:solidFill>
                  <a:srgbClr val="002060"/>
                </a:solidFill>
              </a:rPr>
              <a:t>=0.001)</a:t>
            </a:r>
            <a:endParaRPr kumimoji="0" lang="en-US" altLang="en-US" b="1" i="0" u="none" strike="noStrike" cap="none" normalizeH="0" baseline="0">
              <a:ln>
                <a:noFill/>
              </a:ln>
              <a:solidFill>
                <a:schemeClr val="tx1"/>
              </a:solidFill>
              <a:effectLst/>
            </a:endParaRPr>
          </a:p>
          <a:p>
            <a:pPr marL="800100" lvl="1" indent="-342900" eaLnBrk="0" fontAlgn="base" hangingPunct="0">
              <a:lnSpc>
                <a:spcPct val="150000"/>
              </a:lnSpc>
              <a:spcBef>
                <a:spcPct val="0"/>
              </a:spcBef>
              <a:spcAft>
                <a:spcPct val="0"/>
              </a:spcAft>
              <a:buFont typeface="+mj-lt"/>
              <a:buAutoNum type="arabicPeriod" startAt="5"/>
            </a:pPr>
            <a:r>
              <a:rPr kumimoji="0" lang="en-US" altLang="en-US" b="1" i="0" u="none" strike="noStrike" cap="none" normalizeH="0" baseline="0">
                <a:ln>
                  <a:noFill/>
                </a:ln>
                <a:solidFill>
                  <a:schemeClr val="tx1"/>
                </a:solidFill>
                <a:effectLst/>
              </a:rPr>
              <a:t>Thresholding</a:t>
            </a:r>
            <a:r>
              <a:rPr kumimoji="0" lang="en-US" altLang="en-US" b="0" i="0" u="none" strike="noStrike" cap="none" normalizeH="0" baseline="0">
                <a:ln>
                  <a:noFill/>
                </a:ln>
                <a:solidFill>
                  <a:schemeClr val="tx1"/>
                </a:solidFill>
                <a:effectLst/>
              </a:rPr>
              <a:t>:</a:t>
            </a:r>
          </a:p>
          <a:p>
            <a:pPr lvl="2" eaLnBrk="0" fontAlgn="base" hangingPunct="0">
              <a:lnSpc>
                <a:spcPct val="150000"/>
              </a:lnSpc>
              <a:spcBef>
                <a:spcPct val="0"/>
              </a:spcBef>
              <a:spcAft>
                <a:spcPct val="0"/>
              </a:spcAft>
            </a:pPr>
            <a:r>
              <a:rPr kumimoji="0" lang="en-US" altLang="en-US" b="0" i="0" u="none" strike="noStrike" cap="none" normalizeH="0" baseline="0">
                <a:ln>
                  <a:noFill/>
                </a:ln>
                <a:solidFill>
                  <a:schemeClr val="tx1"/>
                </a:solidFill>
                <a:effectLst/>
              </a:rPr>
              <a:t>Introduce threshold to control label propagation range.</a:t>
            </a:r>
          </a:p>
        </p:txBody>
      </p:sp>
      <p:sp>
        <p:nvSpPr>
          <p:cNvPr id="6" name="Rectangle 2">
            <a:extLst>
              <a:ext uri="{FF2B5EF4-FFF2-40B4-BE49-F238E27FC236}">
                <a16:creationId xmlns:a16="http://schemas.microsoft.com/office/drawing/2014/main" id="{D1A1495B-13E1-E3DC-63FF-8DD751F3331E}"/>
              </a:ext>
            </a:extLst>
          </p:cNvPr>
          <p:cNvSpPr>
            <a:spLocks noChangeArrowheads="1"/>
          </p:cNvSpPr>
          <p:nvPr/>
        </p:nvSpPr>
        <p:spPr bwMode="auto">
          <a:xfrm>
            <a:off x="0" y="-184666"/>
            <a:ext cx="410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 </a:t>
            </a:r>
          </a:p>
        </p:txBody>
      </p:sp>
    </p:spTree>
    <p:extLst>
      <p:ext uri="{BB962C8B-B14F-4D97-AF65-F5344CB8AC3E}">
        <p14:creationId xmlns:p14="http://schemas.microsoft.com/office/powerpoint/2010/main" val="2044050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srgbClr val="5B9BD5">
                    <a:lumMod val="50000"/>
                  </a:srgbClr>
                </a:solidFill>
              </a:rPr>
              <a:t>Machine Learning: Supervised</a:t>
            </a:r>
            <a:endParaRPr kumimoji="0" lang="en-US" sz="3600" b="1" i="0" u="none" strike="noStrike" kern="1200" cap="none" spc="0" normalizeH="0" baseline="0" noProof="0">
              <a:ln>
                <a:noFill/>
              </a:ln>
              <a:solidFill>
                <a:srgbClr val="5B9BD5">
                  <a:lumMod val="50000"/>
                </a:srgbClr>
              </a:solidFill>
              <a:effectLst/>
              <a:uLnTx/>
              <a:uFillTx/>
            </a:endParaRPr>
          </a:p>
        </p:txBody>
      </p:sp>
      <p:cxnSp>
        <p:nvCxnSpPr>
          <p:cNvPr id="4" name="Straight Connector 3">
            <a:extLst>
              <a:ext uri="{FF2B5EF4-FFF2-40B4-BE49-F238E27FC236}">
                <a16:creationId xmlns:a16="http://schemas.microsoft.com/office/drawing/2014/main" id="{17A871B5-2A35-8AB0-4BF0-55E7E33DAD2C}"/>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09E28A-D220-7D6B-76FC-16BAFA8CA01C}"/>
              </a:ext>
            </a:extLst>
          </p:cNvPr>
          <p:cNvSpPr txBox="1"/>
          <p:nvPr/>
        </p:nvSpPr>
        <p:spPr>
          <a:xfrm>
            <a:off x="6057896" y="-664"/>
            <a:ext cx="609414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white">
                    <a:lumMod val="75000"/>
                  </a:prstClr>
                </a:solidFill>
                <a:effectLst/>
                <a:uLnTx/>
                <a:uFillTx/>
                <a:ea typeface="+mn-ea"/>
                <a:cs typeface="+mn-cs"/>
              </a:rPr>
              <a:t>Artificial Intelligence with ML</a:t>
            </a:r>
          </a:p>
        </p:txBody>
      </p:sp>
      <p:sp>
        <p:nvSpPr>
          <p:cNvPr id="5" name="Text Placeholder 1">
            <a:extLst>
              <a:ext uri="{FF2B5EF4-FFF2-40B4-BE49-F238E27FC236}">
                <a16:creationId xmlns:a16="http://schemas.microsoft.com/office/drawing/2014/main" id="{FB74548D-6003-F289-6376-2E6805A977B6}"/>
              </a:ext>
            </a:extLst>
          </p:cNvPr>
          <p:cNvSpPr txBox="1">
            <a:spLocks/>
          </p:cNvSpPr>
          <p:nvPr/>
        </p:nvSpPr>
        <p:spPr>
          <a:xfrm>
            <a:off x="255996" y="1302533"/>
            <a:ext cx="10624338" cy="444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rgbClr val="0070C0"/>
                </a:solidFill>
                <a:latin typeface="Frutiger 45 bold"/>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solidFill>
                  <a:srgbClr val="5583D1"/>
                </a:solidFill>
                <a:latin typeface="+mn-lt"/>
              </a:rPr>
              <a:t>Graph-Based Methods</a:t>
            </a:r>
          </a:p>
          <a:p>
            <a:pPr marL="0" indent="0">
              <a:lnSpc>
                <a:spcPct val="100000"/>
              </a:lnSpc>
              <a:buNone/>
            </a:pPr>
            <a:r>
              <a:rPr lang="fr-FR" sz="2400">
                <a:solidFill>
                  <a:srgbClr val="242424"/>
                </a:solidFill>
                <a:latin typeface="+mn-lt"/>
              </a:rPr>
              <a:t>Lab: Implement label propagation algorithm on a graph</a:t>
            </a:r>
          </a:p>
        </p:txBody>
      </p:sp>
      <p:sp>
        <p:nvSpPr>
          <p:cNvPr id="11" name="TextBox 10">
            <a:extLst>
              <a:ext uri="{FF2B5EF4-FFF2-40B4-BE49-F238E27FC236}">
                <a16:creationId xmlns:a16="http://schemas.microsoft.com/office/drawing/2014/main" id="{E3D89E4A-C78B-CC59-6A23-0F3EAFEC3A1C}"/>
              </a:ext>
            </a:extLst>
          </p:cNvPr>
          <p:cNvSpPr txBox="1"/>
          <p:nvPr/>
        </p:nvSpPr>
        <p:spPr>
          <a:xfrm>
            <a:off x="255996" y="2290287"/>
            <a:ext cx="10624338" cy="7112845"/>
          </a:xfrm>
          <a:prstGeom prst="rect">
            <a:avLst/>
          </a:prstGeom>
          <a:noFill/>
        </p:spPr>
        <p:txBody>
          <a:bodyPr wrap="square" rtlCol="0">
            <a:spAutoFit/>
          </a:bodyPr>
          <a:lstStyle/>
          <a:p>
            <a:pPr algn="just">
              <a:lnSpc>
                <a:spcPct val="150000"/>
              </a:lnSpc>
            </a:pPr>
            <a:r>
              <a:rPr lang="en-US" b="1"/>
              <a:t>Steps:</a:t>
            </a:r>
          </a:p>
          <a:p>
            <a:pPr marL="800100" lvl="1" indent="-342900" eaLnBrk="0" fontAlgn="base" hangingPunct="0">
              <a:lnSpc>
                <a:spcPct val="150000"/>
              </a:lnSpc>
              <a:spcBef>
                <a:spcPct val="0"/>
              </a:spcBef>
              <a:spcAft>
                <a:spcPct val="0"/>
              </a:spcAft>
              <a:buFont typeface="+mj-lt"/>
              <a:buAutoNum type="arabicPeriod" startAt="8"/>
            </a:pPr>
            <a:r>
              <a:rPr kumimoji="0" lang="en-US" altLang="en-US" b="1" i="0" u="none" strike="noStrike" cap="none" normalizeH="0" baseline="0">
                <a:ln>
                  <a:noFill/>
                </a:ln>
                <a:solidFill>
                  <a:schemeClr val="tx1"/>
                </a:solidFill>
                <a:effectLst/>
              </a:rPr>
              <a:t>Detection and Flagging</a:t>
            </a:r>
            <a:r>
              <a:rPr kumimoji="0" lang="en-US" altLang="en-US" b="0" i="0" u="none" strike="noStrike" cap="none" normalizeH="0" baseline="0">
                <a:ln>
                  <a:noFill/>
                </a:ln>
                <a:solidFill>
                  <a:schemeClr val="tx1"/>
                </a:solidFill>
                <a:effectLst/>
              </a:rPr>
              <a:t>:</a:t>
            </a:r>
          </a:p>
          <a:p>
            <a:pPr lvl="2" eaLnBrk="0" fontAlgn="base" hangingPunct="0">
              <a:lnSpc>
                <a:spcPct val="150000"/>
              </a:lnSpc>
              <a:spcBef>
                <a:spcPct val="0"/>
              </a:spcBef>
              <a:spcAft>
                <a:spcPct val="0"/>
              </a:spcAft>
            </a:pPr>
            <a:r>
              <a:rPr kumimoji="0" lang="en-US" altLang="en-US" b="0" i="0" u="none" strike="noStrike" cap="none" normalizeH="0" baseline="0">
                <a:ln>
                  <a:noFill/>
                </a:ln>
                <a:solidFill>
                  <a:schemeClr val="tx1"/>
                </a:solidFill>
                <a:effectLst/>
              </a:rPr>
              <a:t>Identify and flag clusters indicating potential fake news propagation.</a:t>
            </a:r>
          </a:p>
          <a:p>
            <a:pPr marL="800100" lvl="1" indent="-342900" eaLnBrk="0" fontAlgn="base" hangingPunct="0">
              <a:lnSpc>
                <a:spcPct val="150000"/>
              </a:lnSpc>
              <a:spcBef>
                <a:spcPct val="0"/>
              </a:spcBef>
              <a:spcAft>
                <a:spcPct val="0"/>
              </a:spcAft>
              <a:buFont typeface="+mj-lt"/>
              <a:buAutoNum type="arabicPeriod" startAt="9"/>
            </a:pPr>
            <a:r>
              <a:rPr kumimoji="0" lang="en-US" altLang="en-US" b="1" i="0" u="none" strike="noStrike" cap="none" normalizeH="0" baseline="0">
                <a:ln>
                  <a:noFill/>
                </a:ln>
                <a:solidFill>
                  <a:schemeClr val="tx1"/>
                </a:solidFill>
                <a:effectLst/>
              </a:rPr>
              <a:t>Verification and Intervention</a:t>
            </a:r>
            <a:r>
              <a:rPr kumimoji="0" lang="en-US" altLang="en-US" b="0" i="0" u="none" strike="noStrike" cap="none" normalizeH="0" baseline="0">
                <a:ln>
                  <a:noFill/>
                </a:ln>
                <a:solidFill>
                  <a:schemeClr val="tx1"/>
                </a:solidFill>
                <a:effectLst/>
              </a:rPr>
              <a:t>:</a:t>
            </a:r>
          </a:p>
          <a:p>
            <a:pPr marL="800100" lvl="2" indent="-342900" eaLnBrk="0" fontAlgn="base" hangingPunct="0">
              <a:lnSpc>
                <a:spcPct val="150000"/>
              </a:lnSpc>
              <a:spcBef>
                <a:spcPct val="0"/>
              </a:spcBef>
              <a:spcAft>
                <a:spcPct val="0"/>
              </a:spcAft>
            </a:pPr>
            <a:r>
              <a:rPr kumimoji="0" lang="en-US" altLang="en-US" b="0" i="0" u="none" strike="noStrike" cap="none" normalizeH="0" baseline="0">
                <a:ln>
                  <a:noFill/>
                </a:ln>
                <a:solidFill>
                  <a:schemeClr val="tx1"/>
                </a:solidFill>
                <a:effectLst/>
              </a:rPr>
              <a:t>		Verify flagged content and intervene as necessary.</a:t>
            </a:r>
          </a:p>
          <a:p>
            <a:pPr marL="800100" lvl="1" indent="-342900" eaLnBrk="0" fontAlgn="base" hangingPunct="0">
              <a:lnSpc>
                <a:spcPct val="150000"/>
              </a:lnSpc>
              <a:spcBef>
                <a:spcPct val="0"/>
              </a:spcBef>
              <a:spcAft>
                <a:spcPct val="0"/>
              </a:spcAft>
              <a:buFont typeface="+mj-lt"/>
              <a:buAutoNum type="arabicPeriod" startAt="9"/>
            </a:pPr>
            <a:r>
              <a:rPr kumimoji="0" lang="en-US" altLang="en-US" b="1" i="0" u="none" strike="noStrike" cap="none" normalizeH="0" baseline="0">
                <a:ln>
                  <a:noFill/>
                </a:ln>
                <a:solidFill>
                  <a:schemeClr val="tx1"/>
                </a:solidFill>
                <a:effectLst/>
              </a:rPr>
              <a:t>  Evaluation</a:t>
            </a:r>
            <a:r>
              <a:rPr kumimoji="0" lang="en-US" altLang="en-US" b="0" i="0" u="none" strike="noStrike" cap="none" normalizeH="0" baseline="0">
                <a:ln>
                  <a:noFill/>
                </a:ln>
                <a:solidFill>
                  <a:schemeClr val="tx1"/>
                </a:solidFill>
                <a:effectLst/>
              </a:rPr>
              <a:t>:</a:t>
            </a:r>
          </a:p>
          <a:p>
            <a:pPr marL="800100" lvl="2" indent="-342900" eaLnBrk="0" fontAlgn="base" hangingPunct="0">
              <a:lnSpc>
                <a:spcPct val="150000"/>
              </a:lnSpc>
              <a:spcBef>
                <a:spcPct val="0"/>
              </a:spcBef>
              <a:spcAft>
                <a:spcPct val="0"/>
              </a:spcAft>
            </a:pPr>
            <a:r>
              <a:rPr kumimoji="0" lang="en-US" altLang="en-US" b="0" i="0" u="none" strike="noStrike" cap="none" normalizeH="0" baseline="0">
                <a:ln>
                  <a:noFill/>
                </a:ln>
                <a:solidFill>
                  <a:schemeClr val="tx1"/>
                </a:solidFill>
                <a:effectLst/>
              </a:rPr>
              <a:t>		Assess algorithm performance and intervention effectiveness.</a:t>
            </a:r>
          </a:p>
          <a:p>
            <a:pPr marL="1714500" lvl="4" indent="-342900" eaLnBrk="0" fontAlgn="base" hangingPunct="0">
              <a:lnSpc>
                <a:spcPct val="150000"/>
              </a:lnSpc>
              <a:spcBef>
                <a:spcPct val="0"/>
              </a:spcBef>
              <a:spcAft>
                <a:spcPct val="0"/>
              </a:spcAft>
              <a:buFont typeface="Arial" panose="020B0604020202020204" pitchFamily="34" charset="0"/>
              <a:buChar char="•"/>
            </a:pPr>
            <a:r>
              <a:rPr lang="en-US" altLang="en-US"/>
              <a:t>Accuracy</a:t>
            </a:r>
          </a:p>
          <a:p>
            <a:pPr marL="1714500" lvl="4" indent="-342900"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a:ln>
                  <a:noFill/>
                </a:ln>
                <a:solidFill>
                  <a:schemeClr val="tx1"/>
                </a:solidFill>
                <a:effectLst/>
              </a:rPr>
              <a:t>Precision</a:t>
            </a:r>
          </a:p>
          <a:p>
            <a:pPr marL="1714500" lvl="4" indent="-342900" eaLnBrk="0" fontAlgn="base" hangingPunct="0">
              <a:lnSpc>
                <a:spcPct val="150000"/>
              </a:lnSpc>
              <a:spcBef>
                <a:spcPct val="0"/>
              </a:spcBef>
              <a:spcAft>
                <a:spcPct val="0"/>
              </a:spcAft>
              <a:buFont typeface="Arial" panose="020B0604020202020204" pitchFamily="34" charset="0"/>
              <a:buChar char="•"/>
            </a:pPr>
            <a:r>
              <a:rPr lang="en-US" altLang="en-US"/>
              <a:t>F-1 Score</a:t>
            </a:r>
          </a:p>
          <a:p>
            <a:pPr marL="1714500" lvl="4" indent="-342900" eaLnBrk="0" fontAlgn="base" hangingPunct="0">
              <a:lnSpc>
                <a:spcPct val="150000"/>
              </a:lnSpc>
              <a:spcBef>
                <a:spcPct val="0"/>
              </a:spcBef>
              <a:spcAft>
                <a:spcPct val="0"/>
              </a:spcAft>
              <a:buFont typeface="Arial" panose="020B0604020202020204" pitchFamily="34" charset="0"/>
              <a:buChar char="•"/>
            </a:pPr>
            <a:endParaRPr kumimoji="0" lang="en-US" altLang="en-US" b="0" i="0" u="none" strike="noStrike" cap="none" normalizeH="0" baseline="0">
              <a:ln>
                <a:noFill/>
              </a:ln>
              <a:solidFill>
                <a:schemeClr val="tx1"/>
              </a:solidFill>
              <a:effectLst/>
            </a:endParaRPr>
          </a:p>
          <a:p>
            <a:pPr marL="800100" lvl="1" indent="-342900" eaLnBrk="0" fontAlgn="base" hangingPunct="0">
              <a:lnSpc>
                <a:spcPct val="150000"/>
              </a:lnSpc>
              <a:spcBef>
                <a:spcPct val="0"/>
              </a:spcBef>
              <a:spcAft>
                <a:spcPct val="0"/>
              </a:spcAft>
              <a:buFont typeface="+mj-lt"/>
              <a:buAutoNum type="arabicPeriod" startAt="9"/>
            </a:pPr>
            <a:endParaRPr kumimoji="0" lang="en-US" altLang="en-US" b="0" i="0" u="none" strike="noStrike" cap="none" normalizeH="0" baseline="0">
              <a:ln>
                <a:noFill/>
              </a:ln>
              <a:solidFill>
                <a:schemeClr val="tx1"/>
              </a:solidFill>
              <a:effectLst/>
            </a:endParaRPr>
          </a:p>
          <a:p>
            <a:pPr marL="342900" indent="-342900">
              <a:lnSpc>
                <a:spcPct val="150000"/>
              </a:lnSpc>
              <a:buFont typeface="+mj-lt"/>
              <a:buAutoNum type="arabicPeriod" startAt="9"/>
            </a:pPr>
            <a:endParaRPr lang="en-US"/>
          </a:p>
          <a:p>
            <a:pPr lvl="1">
              <a:lnSpc>
                <a:spcPct val="150000"/>
              </a:lnSpc>
            </a:pPr>
            <a:endParaRPr lang="en-US"/>
          </a:p>
          <a:p>
            <a:pPr lvl="1">
              <a:lnSpc>
                <a:spcPct val="150000"/>
              </a:lnSpc>
              <a:buFont typeface="Arial" panose="020B0604020202020204" pitchFamily="34" charset="0"/>
              <a:buChar char="•"/>
            </a:pPr>
            <a:endParaRPr lang="en-US"/>
          </a:p>
          <a:p>
            <a:pPr lvl="1">
              <a:lnSpc>
                <a:spcPct val="150000"/>
              </a:lnSpc>
            </a:pPr>
            <a:endParaRPr lang="en-US"/>
          </a:p>
          <a:p>
            <a:pPr lvl="2" eaLnBrk="0" fontAlgn="base" hangingPunct="0">
              <a:lnSpc>
                <a:spcPct val="150000"/>
              </a:lnSpc>
              <a:spcBef>
                <a:spcPct val="0"/>
              </a:spcBef>
              <a:spcAft>
                <a:spcPct val="0"/>
              </a:spcAft>
            </a:pPr>
            <a:endParaRPr lang="en-US" altLang="en-US"/>
          </a:p>
        </p:txBody>
      </p:sp>
      <p:sp>
        <p:nvSpPr>
          <p:cNvPr id="6" name="Rectangle 2">
            <a:extLst>
              <a:ext uri="{FF2B5EF4-FFF2-40B4-BE49-F238E27FC236}">
                <a16:creationId xmlns:a16="http://schemas.microsoft.com/office/drawing/2014/main" id="{D1A1495B-13E1-E3DC-63FF-8DD751F3331E}"/>
              </a:ext>
            </a:extLst>
          </p:cNvPr>
          <p:cNvSpPr>
            <a:spLocks noChangeArrowheads="1"/>
          </p:cNvSpPr>
          <p:nvPr/>
        </p:nvSpPr>
        <p:spPr bwMode="auto">
          <a:xfrm>
            <a:off x="0" y="-184666"/>
            <a:ext cx="410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rPr>
              <a:t>. </a:t>
            </a:r>
          </a:p>
        </p:txBody>
      </p:sp>
    </p:spTree>
    <p:extLst>
      <p:ext uri="{BB962C8B-B14F-4D97-AF65-F5344CB8AC3E}">
        <p14:creationId xmlns:p14="http://schemas.microsoft.com/office/powerpoint/2010/main" val="119291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Video 13" title="Condenser Microphone">
            <a:hlinkClick r:id="" action="ppaction://media"/>
            <a:extLst>
              <a:ext uri="{FF2B5EF4-FFF2-40B4-BE49-F238E27FC236}">
                <a16:creationId xmlns:a16="http://schemas.microsoft.com/office/drawing/2014/main" id="{414865E4-6BA5-3AC0-464D-C1F4692E90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2233"/>
            <a:ext cx="12191999" cy="6545766"/>
          </a:xfrm>
          <a:prstGeom prst="rect">
            <a:avLst/>
          </a:prstGeom>
        </p:spPr>
      </p:pic>
      <p:pic>
        <p:nvPicPr>
          <p:cNvPr id="15" name="Picture 14">
            <a:extLst>
              <a:ext uri="{FF2B5EF4-FFF2-40B4-BE49-F238E27FC236}">
                <a16:creationId xmlns:a16="http://schemas.microsoft.com/office/drawing/2014/main" id="{DAAF04B7-74BA-342B-697E-F54C1FE0B586}"/>
              </a:ext>
            </a:extLst>
          </p:cNvPr>
          <p:cNvPicPr>
            <a:picLocks noChangeAspect="1"/>
          </p:cNvPicPr>
          <p:nvPr/>
        </p:nvPicPr>
        <p:blipFill>
          <a:blip r:embed="rId5">
            <a:alphaModFix/>
            <a:extLst>
              <a:ext uri="{BEBA8EAE-BF5A-486C-A8C5-ECC9F3942E4B}">
                <a14:imgProps xmlns:a14="http://schemas.microsoft.com/office/drawing/2010/main">
                  <a14:imgLayer r:embed="rId6">
                    <a14:imgEffect>
                      <a14:colorTemperature colorTemp="3079"/>
                    </a14:imgEffect>
                    <a14:imgEffect>
                      <a14:saturation sat="239000"/>
                    </a14:imgEffect>
                  </a14:imgLayer>
                </a14:imgProps>
              </a:ext>
              <a:ext uri="{28A0092B-C50C-407E-A947-70E740481C1C}">
                <a14:useLocalDpi xmlns:a14="http://schemas.microsoft.com/office/drawing/2010/main" val="0"/>
              </a:ext>
            </a:extLst>
          </a:blip>
          <a:stretch>
            <a:fillRect/>
          </a:stretch>
        </p:blipFill>
        <p:spPr>
          <a:xfrm>
            <a:off x="-5" y="5304933"/>
            <a:ext cx="12192000" cy="1536308"/>
          </a:xfrm>
          <a:prstGeom prst="rect">
            <a:avLst/>
          </a:prstGeom>
        </p:spPr>
      </p:pic>
      <p:pic>
        <p:nvPicPr>
          <p:cNvPr id="16" name="Picture 4" descr="LTIMindtree logo in transparent PNG and vectorized SVG formats">
            <a:extLst>
              <a:ext uri="{FF2B5EF4-FFF2-40B4-BE49-F238E27FC236}">
                <a16:creationId xmlns:a16="http://schemas.microsoft.com/office/drawing/2014/main" id="{FAD948C7-D0B6-F6A5-6935-2E4FBC62454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545387" y="6517819"/>
            <a:ext cx="1541059" cy="295571"/>
          </a:xfrm>
          <a:prstGeom prst="rect">
            <a:avLst/>
          </a:prstGeom>
          <a:noFill/>
        </p:spPr>
      </p:pic>
      <p:pic>
        <p:nvPicPr>
          <p:cNvPr id="18" name="Picture 17">
            <a:extLst>
              <a:ext uri="{FF2B5EF4-FFF2-40B4-BE49-F238E27FC236}">
                <a16:creationId xmlns:a16="http://schemas.microsoft.com/office/drawing/2014/main" id="{C6DC6BED-02EA-CFAB-F55C-0AC8695745F0}"/>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105554" y="6393601"/>
            <a:ext cx="776948" cy="331275"/>
          </a:xfrm>
          <a:prstGeom prst="rect">
            <a:avLst/>
          </a:prstGeom>
        </p:spPr>
      </p:pic>
      <p:sp>
        <p:nvSpPr>
          <p:cNvPr id="19" name="MSIPCMContentMarking" descr="{&quot;HashCode&quot;:-128289487,&quot;Placement&quot;:&quot;Footer&quot;}">
            <a:extLst>
              <a:ext uri="{FF2B5EF4-FFF2-40B4-BE49-F238E27FC236}">
                <a16:creationId xmlns:a16="http://schemas.microsoft.com/office/drawing/2014/main" id="{979A3302-3AE7-DC7D-08A7-82731AE45833}"/>
              </a:ext>
            </a:extLst>
          </p:cNvPr>
          <p:cNvSpPr txBox="1"/>
          <p:nvPr/>
        </p:nvSpPr>
        <p:spPr>
          <a:xfrm>
            <a:off x="3501669" y="6571313"/>
            <a:ext cx="4931596" cy="190821"/>
          </a:xfrm>
          <a:prstGeom prst="rect">
            <a:avLst/>
          </a:prstGeom>
          <a:noFill/>
        </p:spPr>
        <p:txBody>
          <a:bodyPr vert="horz" wrap="square" lIns="0" tIns="0" rIns="0" bIns="0" rtlCol="0" anchor="ctr" anchorCtr="1">
            <a:spAutoFit/>
          </a:bodyPr>
          <a:lstStyle/>
          <a:p>
            <a:pPr marL="0" marR="0" algn="l">
              <a:lnSpc>
                <a:spcPct val="107000"/>
              </a:lnSpc>
              <a:spcBef>
                <a:spcPts val="0"/>
              </a:spcBef>
              <a:spcAft>
                <a:spcPts val="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Sensitivity: L&amp;T </a:t>
            </a:r>
            <a:r>
              <a:rPr lang="en-US" sz="1200" kern="100" err="1">
                <a:effectLst/>
                <a:latin typeface="Aptos" panose="020B0004020202020204" pitchFamily="34" charset="0"/>
                <a:ea typeface="Aptos" panose="020B0004020202020204" pitchFamily="34" charset="0"/>
                <a:cs typeface="Times New Roman" panose="02020603050405020304" pitchFamily="18" charset="0"/>
              </a:rPr>
              <a:t>EduTech</a:t>
            </a:r>
            <a:r>
              <a:rPr lang="en-US" sz="1200" kern="100">
                <a:effectLst/>
                <a:latin typeface="Aptos" panose="020B0004020202020204" pitchFamily="34" charset="0"/>
                <a:ea typeface="Aptos" panose="020B0004020202020204" pitchFamily="34" charset="0"/>
                <a:cs typeface="Times New Roman" panose="02020603050405020304" pitchFamily="18" charset="0"/>
              </a:rPr>
              <a:t> and LTIMindtree Use only</a:t>
            </a:r>
          </a:p>
        </p:txBody>
      </p:sp>
      <p:sp>
        <p:nvSpPr>
          <p:cNvPr id="20" name="Rectangle 19">
            <a:extLst>
              <a:ext uri="{FF2B5EF4-FFF2-40B4-BE49-F238E27FC236}">
                <a16:creationId xmlns:a16="http://schemas.microsoft.com/office/drawing/2014/main" id="{5293DE31-EB27-DF8B-C752-38D9F0934DFB}"/>
              </a:ext>
            </a:extLst>
          </p:cNvPr>
          <p:cNvSpPr/>
          <p:nvPr/>
        </p:nvSpPr>
        <p:spPr>
          <a:xfrm>
            <a:off x="6093888" y="-301083"/>
            <a:ext cx="5759858" cy="65457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400">
                <a:solidFill>
                  <a:srgbClr val="97B6BA"/>
                </a:solidFill>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F1CAD631-983B-1D6D-22B6-1F439F707370}"/>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82852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10981372" cy="5169852"/>
          </a:xfrm>
        </p:spPr>
        <p:txBody>
          <a:bodyPr vert="horz" lIns="91440" tIns="45720" rIns="91440" bIns="45720" rtlCol="0">
            <a:noAutofit/>
          </a:bodyPr>
          <a:lstStyle/>
          <a:p>
            <a:pPr marL="0" indent="0">
              <a:lnSpc>
                <a:spcPct val="100000"/>
              </a:lnSpc>
              <a:buNone/>
            </a:pPr>
            <a:r>
              <a:rPr lang="en-US">
                <a:solidFill>
                  <a:srgbClr val="5583D1"/>
                </a:solidFill>
                <a:latin typeface="+mn-lt"/>
              </a:rPr>
              <a:t>Clustering </a:t>
            </a:r>
            <a:r>
              <a:rPr lang="en-US">
                <a:solidFill>
                  <a:srgbClr val="5583D1"/>
                </a:solidFill>
              </a:rPr>
              <a:t>Introduction to Clustering Algorithms</a:t>
            </a:r>
          </a:p>
          <a:p>
            <a:pPr marL="0" indent="0">
              <a:lnSpc>
                <a:spcPct val="100000"/>
              </a:lnSpc>
              <a:buNone/>
            </a:pPr>
            <a:r>
              <a:rPr lang="en-US" sz="2400">
                <a:solidFill>
                  <a:schemeClr val="tx1">
                    <a:lumMod val="95000"/>
                    <a:lumOff val="5000"/>
                  </a:schemeClr>
                </a:solidFill>
              </a:rPr>
              <a:t>Definition and Importance of Clustering Algorithms</a:t>
            </a:r>
          </a:p>
          <a:p>
            <a:pPr marL="0" indent="0">
              <a:lnSpc>
                <a:spcPct val="100000"/>
              </a:lnSpc>
              <a:buNone/>
            </a:pPr>
            <a:r>
              <a:rPr lang="en-US" sz="2400">
                <a:solidFill>
                  <a:srgbClr val="242424"/>
                </a:solidFill>
                <a:cs typeface="Calibri" panose="020F0502020204030204" pitchFamily="34" charset="0"/>
              </a:rPr>
              <a:t>Clustering Methods</a:t>
            </a:r>
          </a:p>
          <a:p>
            <a:pPr marL="457200" lvl="3" indent="342900" algn="just">
              <a:lnSpc>
                <a:spcPct val="100000"/>
              </a:lnSpc>
              <a:spcBef>
                <a:spcPts val="1000"/>
              </a:spcBef>
            </a:pPr>
            <a:r>
              <a:rPr lang="en-US" sz="2400">
                <a:solidFill>
                  <a:srgbClr val="242424"/>
                </a:solidFill>
                <a:cs typeface="Calibri" panose="020F0502020204030204" pitchFamily="34" charset="0"/>
              </a:rPr>
              <a:t>Model-Based Clustering</a:t>
            </a:r>
          </a:p>
          <a:p>
            <a:pPr marL="914400" lvl="5" indent="342900" algn="just">
              <a:lnSpc>
                <a:spcPct val="100000"/>
              </a:lnSpc>
              <a:spcBef>
                <a:spcPts val="1000"/>
              </a:spcBef>
            </a:pPr>
            <a:r>
              <a:rPr lang="en-US" sz="2400">
                <a:solidFill>
                  <a:srgbClr val="242424"/>
                </a:solidFill>
                <a:cs typeface="Calibri" panose="020F0502020204030204" pitchFamily="34" charset="0"/>
              </a:rPr>
              <a:t>Gaussian Mixture Models (GMM)</a:t>
            </a:r>
          </a:p>
          <a:p>
            <a:pPr marL="914400" lvl="5" indent="342900" algn="just">
              <a:lnSpc>
                <a:spcPct val="100000"/>
              </a:lnSpc>
              <a:spcBef>
                <a:spcPts val="1000"/>
              </a:spcBef>
            </a:pPr>
            <a:r>
              <a:rPr lang="en-US" sz="2400">
                <a:solidFill>
                  <a:srgbClr val="242424"/>
                </a:solidFill>
                <a:cs typeface="Calibri" panose="020F0502020204030204" pitchFamily="34" charset="0"/>
              </a:rPr>
              <a:t>Bayesian Clustering</a:t>
            </a:r>
          </a:p>
          <a:p>
            <a:pPr marL="457200" lvl="3" indent="342900" algn="just">
              <a:lnSpc>
                <a:spcPct val="100000"/>
              </a:lnSpc>
              <a:spcBef>
                <a:spcPts val="1000"/>
              </a:spcBef>
            </a:pPr>
            <a:r>
              <a:rPr lang="en-US" sz="2400">
                <a:solidFill>
                  <a:srgbClr val="242424"/>
                </a:solidFill>
                <a:cs typeface="Calibri" panose="020F0502020204030204" pitchFamily="34" charset="0"/>
              </a:rPr>
              <a:t>Hierarchical Clustering</a:t>
            </a:r>
          </a:p>
          <a:p>
            <a:pPr marL="914400" lvl="5" indent="342900" algn="just">
              <a:lnSpc>
                <a:spcPct val="100000"/>
              </a:lnSpc>
              <a:spcBef>
                <a:spcPts val="1000"/>
              </a:spcBef>
            </a:pPr>
            <a:r>
              <a:rPr lang="en-US" sz="2400">
                <a:solidFill>
                  <a:srgbClr val="242424"/>
                </a:solidFill>
                <a:cs typeface="Calibri" panose="020F0502020204030204" pitchFamily="34" charset="0"/>
              </a:rPr>
              <a:t>Agglomerative Clustering</a:t>
            </a:r>
          </a:p>
          <a:p>
            <a:pPr marL="1828800" lvl="4" indent="0">
              <a:buNone/>
            </a:pPr>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933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wd">
                                    <p:tmAbs val="300"/>
                                  </p:iterate>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4C3E6A-727F-89D1-31B5-487B27419092}"/>
              </a:ext>
            </a:extLst>
          </p:cNvPr>
          <p:cNvSpPr txBox="1"/>
          <p:nvPr/>
        </p:nvSpPr>
        <p:spPr>
          <a:xfrm>
            <a:off x="6093893" y="57036"/>
            <a:ext cx="6098107" cy="646331"/>
          </a:xfrm>
          <a:prstGeom prst="rect">
            <a:avLst/>
          </a:prstGeom>
          <a:noFill/>
        </p:spPr>
        <p:txBody>
          <a:bodyPr wrap="square" rtlCol="0">
            <a:spAutoFit/>
          </a:bodyPr>
          <a:lstStyle/>
          <a:p>
            <a:pPr algn="r"/>
            <a:r>
              <a:rPr lang="en-US" sz="1800" b="1" i="1">
                <a:solidFill>
                  <a:schemeClr val="bg1">
                    <a:lumMod val="75000"/>
                  </a:schemeClr>
                </a:solidFill>
              </a:rPr>
              <a:t>Application Architecture &amp; Deployment</a:t>
            </a:r>
          </a:p>
          <a:p>
            <a:pPr algn="r"/>
            <a:endParaRPr lang="en-US"/>
          </a:p>
        </p:txBody>
      </p:sp>
      <p:pic>
        <p:nvPicPr>
          <p:cNvPr id="14" name="Picture 13">
            <a:extLst>
              <a:ext uri="{FF2B5EF4-FFF2-40B4-BE49-F238E27FC236}">
                <a16:creationId xmlns:a16="http://schemas.microsoft.com/office/drawing/2014/main" id="{8798A215-234E-2A34-FD34-A17F51F2EB3F}"/>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3079"/>
                    </a14:imgEffect>
                    <a14:imgEffect>
                      <a14:saturation sat="239000"/>
                    </a14:imgEffect>
                  </a14:imgLayer>
                </a14:imgProps>
              </a:ext>
              <a:ext uri="{28A0092B-C50C-407E-A947-70E740481C1C}">
                <a14:useLocalDpi xmlns:a14="http://schemas.microsoft.com/office/drawing/2010/main" val="0"/>
              </a:ext>
            </a:extLst>
          </a:blip>
          <a:stretch>
            <a:fillRect/>
          </a:stretch>
        </p:blipFill>
        <p:spPr>
          <a:xfrm>
            <a:off x="44601" y="5312337"/>
            <a:ext cx="12192000" cy="1536308"/>
          </a:xfrm>
          <a:prstGeom prst="rect">
            <a:avLst/>
          </a:prstGeom>
        </p:spPr>
      </p:pic>
      <p:pic>
        <p:nvPicPr>
          <p:cNvPr id="15" name="Picture 4" descr="LTIMindtree logo in transparent PNG and vectorized SVG formats">
            <a:extLst>
              <a:ext uri="{FF2B5EF4-FFF2-40B4-BE49-F238E27FC236}">
                <a16:creationId xmlns:a16="http://schemas.microsoft.com/office/drawing/2014/main" id="{E90C7726-4A86-7781-C29D-472E2708F9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461365" y="6566057"/>
            <a:ext cx="1541059" cy="295571"/>
          </a:xfrm>
          <a:prstGeom prst="rect">
            <a:avLst/>
          </a:prstGeom>
          <a:noFill/>
        </p:spPr>
      </p:pic>
      <p:pic>
        <p:nvPicPr>
          <p:cNvPr id="16" name="Picture 15">
            <a:extLst>
              <a:ext uri="{FF2B5EF4-FFF2-40B4-BE49-F238E27FC236}">
                <a16:creationId xmlns:a16="http://schemas.microsoft.com/office/drawing/2014/main" id="{F780EF0B-11F1-6AD2-F67D-6CB9E7A8546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167268" y="6375926"/>
            <a:ext cx="776948" cy="331275"/>
          </a:xfrm>
          <a:prstGeom prst="rect">
            <a:avLst/>
          </a:prstGeom>
        </p:spPr>
      </p:pic>
      <p:sp>
        <p:nvSpPr>
          <p:cNvPr id="17" name="MSIPCMContentMarking" descr="{&quot;HashCode&quot;:-128289487,&quot;Placement&quot;:&quot;Footer&quot;}">
            <a:extLst>
              <a:ext uri="{FF2B5EF4-FFF2-40B4-BE49-F238E27FC236}">
                <a16:creationId xmlns:a16="http://schemas.microsoft.com/office/drawing/2014/main" id="{2C4B0D80-631D-C4C1-B4FA-A38B4892B216}"/>
              </a:ext>
            </a:extLst>
          </p:cNvPr>
          <p:cNvSpPr txBox="1"/>
          <p:nvPr/>
        </p:nvSpPr>
        <p:spPr>
          <a:xfrm>
            <a:off x="3502909" y="6608678"/>
            <a:ext cx="4931596" cy="190821"/>
          </a:xfrm>
          <a:prstGeom prst="rect">
            <a:avLst/>
          </a:prstGeom>
          <a:noFill/>
        </p:spPr>
        <p:txBody>
          <a:bodyPr vert="horz" wrap="square" lIns="0" tIns="0" rIns="0" bIns="0" rtlCol="0" anchor="ctr" anchorCtr="1">
            <a:spAutoFit/>
          </a:bodyPr>
          <a:lstStyle/>
          <a:p>
            <a:pPr marL="0" marR="0" algn="l">
              <a:lnSpc>
                <a:spcPct val="107000"/>
              </a:lnSpc>
              <a:spcBef>
                <a:spcPts val="0"/>
              </a:spcBef>
              <a:spcAft>
                <a:spcPts val="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Sensitivity: L&amp;T </a:t>
            </a:r>
            <a:r>
              <a:rPr lang="en-US" sz="1200" kern="100" err="1">
                <a:effectLst/>
                <a:latin typeface="Aptos" panose="020B0004020202020204" pitchFamily="34" charset="0"/>
                <a:ea typeface="Aptos" panose="020B0004020202020204" pitchFamily="34" charset="0"/>
                <a:cs typeface="Times New Roman" panose="02020603050405020304" pitchFamily="18" charset="0"/>
              </a:rPr>
              <a:t>EduTech</a:t>
            </a:r>
            <a:r>
              <a:rPr lang="en-US" sz="1200" kern="100">
                <a:effectLst/>
                <a:latin typeface="Aptos" panose="020B0004020202020204" pitchFamily="34" charset="0"/>
                <a:ea typeface="Aptos" panose="020B0004020202020204" pitchFamily="34" charset="0"/>
                <a:cs typeface="Times New Roman" panose="02020603050405020304" pitchFamily="18" charset="0"/>
              </a:rPr>
              <a:t> and LTIMindtree Use only</a:t>
            </a:r>
          </a:p>
        </p:txBody>
      </p:sp>
      <p:sp>
        <p:nvSpPr>
          <p:cNvPr id="25" name="Rectangle 24">
            <a:extLst>
              <a:ext uri="{FF2B5EF4-FFF2-40B4-BE49-F238E27FC236}">
                <a16:creationId xmlns:a16="http://schemas.microsoft.com/office/drawing/2014/main" id="{CF929FED-F66F-E4DD-A7D3-9E6CDF3C9C17}"/>
              </a:ext>
            </a:extLst>
          </p:cNvPr>
          <p:cNvSpPr/>
          <p:nvPr/>
        </p:nvSpPr>
        <p:spPr>
          <a:xfrm>
            <a:off x="5562649" y="-4407086"/>
            <a:ext cx="6714843" cy="12783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D0B7E39D-ABB8-971A-42C0-D7BC6411FF38}"/>
              </a:ext>
            </a:extLst>
          </p:cNvPr>
          <p:cNvSpPr/>
          <p:nvPr/>
        </p:nvSpPr>
        <p:spPr>
          <a:xfrm>
            <a:off x="1162607" y="2802119"/>
            <a:ext cx="9955987" cy="1862048"/>
          </a:xfrm>
          <a:prstGeom prst="rect">
            <a:avLst/>
          </a:prstGeom>
          <a:noFill/>
          <a:ln>
            <a:noFill/>
          </a:ln>
        </p:spPr>
        <p:txBody>
          <a:bodyPr wrap="square" lIns="91440" tIns="45720" rIns="91440" bIns="45720">
            <a:spAutoFit/>
          </a:bodyPr>
          <a:lstStyle/>
          <a:p>
            <a:pPr algn="ctr"/>
            <a:r>
              <a:rPr lang="en-US" sz="11500" b="1">
                <a:ln w="76200">
                  <a:solidFill>
                    <a:srgbClr val="2BCBFE"/>
                  </a:solidFill>
                  <a:prstDash val="solid"/>
                </a:ln>
                <a:noFill/>
                <a:effectLst>
                  <a:outerShdw blurRad="50800" dist="38100" dir="2700000" algn="tl" rotWithShape="0">
                    <a:prstClr val="black">
                      <a:alpha val="40000"/>
                    </a:prstClr>
                  </a:outerShdw>
                </a:effectLst>
                <a:latin typeface="Jumble" panose="020F0502020204030204" pitchFamily="2" charset="0"/>
              </a:rPr>
              <a:t>Thank You !!!</a:t>
            </a:r>
          </a:p>
        </p:txBody>
      </p:sp>
    </p:spTree>
    <p:extLst>
      <p:ext uri="{BB962C8B-B14F-4D97-AF65-F5344CB8AC3E}">
        <p14:creationId xmlns:p14="http://schemas.microsoft.com/office/powerpoint/2010/main" val="7194605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200"/>
                                  </p:iterate>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idx="1"/>
          </p:nvPr>
        </p:nvSpPr>
        <p:spPr>
          <a:xfrm>
            <a:off x="256032" y="1271016"/>
            <a:ext cx="9154444" cy="1112301"/>
          </a:xfrm>
        </p:spPr>
        <p:txBody>
          <a:bodyPr vert="horz" lIns="91440" tIns="45720" rIns="91440" bIns="45720" rtlCol="0">
            <a:noAutofit/>
          </a:bodyPr>
          <a:lstStyle/>
          <a:p>
            <a:pPr marL="0" indent="0">
              <a:buNone/>
            </a:pPr>
            <a:r>
              <a:rPr lang="en-US" b="1">
                <a:solidFill>
                  <a:srgbClr val="5583D1"/>
                </a:solidFill>
              </a:rPr>
              <a:t>Introduction to Clustering Algorithms</a:t>
            </a:r>
          </a:p>
          <a:p>
            <a:pPr marL="0" indent="0">
              <a:buNone/>
            </a:pPr>
            <a:r>
              <a:rPr lang="en-US" sz="2400" b="1">
                <a:solidFill>
                  <a:srgbClr val="242424"/>
                </a:solidFill>
                <a:cs typeface="Calibri" panose="020F0502020204030204" pitchFamily="34" charset="0"/>
              </a:rPr>
              <a:t>Applications of Clustering Algorithms in machine learning</a:t>
            </a: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309687" lvl="1"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15" name="Google Shape;251;p31">
            <a:extLst>
              <a:ext uri="{FF2B5EF4-FFF2-40B4-BE49-F238E27FC236}">
                <a16:creationId xmlns:a16="http://schemas.microsoft.com/office/drawing/2014/main" id="{100CC6B2-A4D6-6710-30E2-96F081DA19A3}"/>
              </a:ext>
            </a:extLst>
          </p:cNvPr>
          <p:cNvSpPr/>
          <p:nvPr/>
        </p:nvSpPr>
        <p:spPr>
          <a:xfrm>
            <a:off x="1131557" y="2515091"/>
            <a:ext cx="3207062" cy="1860688"/>
          </a:xfrm>
          <a:custGeom>
            <a:avLst/>
            <a:gdLst/>
            <a:ahLst/>
            <a:cxnLst/>
            <a:rect l="l" t="t" r="r" b="b"/>
            <a:pathLst>
              <a:path w="49532" h="48645" extrusionOk="0">
                <a:moveTo>
                  <a:pt x="46966" y="12478"/>
                </a:moveTo>
                <a:cubicBezTo>
                  <a:pt x="47124" y="12763"/>
                  <a:pt x="47346" y="13017"/>
                  <a:pt x="47378" y="13302"/>
                </a:cubicBezTo>
                <a:cubicBezTo>
                  <a:pt x="47631" y="14664"/>
                  <a:pt x="48359" y="15867"/>
                  <a:pt x="48676" y="17260"/>
                </a:cubicBezTo>
                <a:cubicBezTo>
                  <a:pt x="48771" y="17102"/>
                  <a:pt x="48803" y="17039"/>
                  <a:pt x="48898" y="16912"/>
                </a:cubicBezTo>
                <a:cubicBezTo>
                  <a:pt x="48993" y="17387"/>
                  <a:pt x="49088" y="17799"/>
                  <a:pt x="49183" y="18210"/>
                </a:cubicBezTo>
                <a:cubicBezTo>
                  <a:pt x="49056" y="18179"/>
                  <a:pt x="48993" y="18179"/>
                  <a:pt x="48771" y="18115"/>
                </a:cubicBezTo>
                <a:cubicBezTo>
                  <a:pt x="48961" y="18432"/>
                  <a:pt x="49088" y="18654"/>
                  <a:pt x="49278" y="19002"/>
                </a:cubicBezTo>
                <a:cubicBezTo>
                  <a:pt x="49246" y="19161"/>
                  <a:pt x="48993" y="19541"/>
                  <a:pt x="49404" y="19857"/>
                </a:cubicBezTo>
                <a:cubicBezTo>
                  <a:pt x="49436" y="19889"/>
                  <a:pt x="49436" y="19952"/>
                  <a:pt x="49436" y="19984"/>
                </a:cubicBezTo>
                <a:cubicBezTo>
                  <a:pt x="49214" y="20364"/>
                  <a:pt x="49531" y="20744"/>
                  <a:pt x="49404" y="21092"/>
                </a:cubicBezTo>
                <a:cubicBezTo>
                  <a:pt x="49246" y="21441"/>
                  <a:pt x="49436" y="21852"/>
                  <a:pt x="49214" y="22232"/>
                </a:cubicBezTo>
                <a:cubicBezTo>
                  <a:pt x="49056" y="22486"/>
                  <a:pt x="49278" y="23626"/>
                  <a:pt x="49436" y="24006"/>
                </a:cubicBezTo>
                <a:cubicBezTo>
                  <a:pt x="49468" y="24101"/>
                  <a:pt x="49436" y="24228"/>
                  <a:pt x="49404" y="24323"/>
                </a:cubicBezTo>
                <a:cubicBezTo>
                  <a:pt x="49404" y="24418"/>
                  <a:pt x="49309" y="24513"/>
                  <a:pt x="49309" y="24639"/>
                </a:cubicBezTo>
                <a:cubicBezTo>
                  <a:pt x="49309" y="24829"/>
                  <a:pt x="49404" y="25019"/>
                  <a:pt x="49373" y="25209"/>
                </a:cubicBezTo>
                <a:cubicBezTo>
                  <a:pt x="49341" y="25336"/>
                  <a:pt x="49183" y="25463"/>
                  <a:pt x="49119" y="25589"/>
                </a:cubicBezTo>
                <a:cubicBezTo>
                  <a:pt x="49088" y="25716"/>
                  <a:pt x="49056" y="25906"/>
                  <a:pt x="49119" y="25969"/>
                </a:cubicBezTo>
                <a:cubicBezTo>
                  <a:pt x="49404" y="26254"/>
                  <a:pt x="49246" y="26571"/>
                  <a:pt x="49183" y="26888"/>
                </a:cubicBezTo>
                <a:cubicBezTo>
                  <a:pt x="49056" y="27394"/>
                  <a:pt x="48898" y="27901"/>
                  <a:pt x="48771" y="28408"/>
                </a:cubicBezTo>
                <a:cubicBezTo>
                  <a:pt x="48708" y="28630"/>
                  <a:pt x="48296" y="28788"/>
                  <a:pt x="48613" y="29073"/>
                </a:cubicBezTo>
                <a:cubicBezTo>
                  <a:pt x="48644" y="29073"/>
                  <a:pt x="48613" y="29168"/>
                  <a:pt x="48613" y="29200"/>
                </a:cubicBezTo>
                <a:cubicBezTo>
                  <a:pt x="48391" y="29485"/>
                  <a:pt x="48423" y="29896"/>
                  <a:pt x="48264" y="30150"/>
                </a:cubicBezTo>
                <a:cubicBezTo>
                  <a:pt x="48043" y="30466"/>
                  <a:pt x="48074" y="30815"/>
                  <a:pt x="47979" y="31100"/>
                </a:cubicBezTo>
                <a:cubicBezTo>
                  <a:pt x="47346" y="32778"/>
                  <a:pt x="46649" y="34393"/>
                  <a:pt x="45762" y="35945"/>
                </a:cubicBezTo>
                <a:cubicBezTo>
                  <a:pt x="44749" y="37750"/>
                  <a:pt x="43641" y="39429"/>
                  <a:pt x="42247" y="40917"/>
                </a:cubicBezTo>
                <a:cubicBezTo>
                  <a:pt x="39460" y="43957"/>
                  <a:pt x="36103" y="46016"/>
                  <a:pt x="32176" y="47251"/>
                </a:cubicBezTo>
                <a:cubicBezTo>
                  <a:pt x="29041" y="48233"/>
                  <a:pt x="25843" y="48644"/>
                  <a:pt x="22549" y="48454"/>
                </a:cubicBezTo>
                <a:cubicBezTo>
                  <a:pt x="19667" y="48296"/>
                  <a:pt x="16912" y="47726"/>
                  <a:pt x="14252" y="46522"/>
                </a:cubicBezTo>
                <a:cubicBezTo>
                  <a:pt x="12478" y="45699"/>
                  <a:pt x="10673" y="44907"/>
                  <a:pt x="8995" y="43831"/>
                </a:cubicBezTo>
                <a:cubicBezTo>
                  <a:pt x="6493" y="42215"/>
                  <a:pt x="4561" y="40062"/>
                  <a:pt x="3136" y="37465"/>
                </a:cubicBezTo>
                <a:cubicBezTo>
                  <a:pt x="951" y="33443"/>
                  <a:pt x="1" y="29136"/>
                  <a:pt x="349" y="24544"/>
                </a:cubicBezTo>
                <a:cubicBezTo>
                  <a:pt x="571" y="21567"/>
                  <a:pt x="1141" y="18622"/>
                  <a:pt x="2218" y="15804"/>
                </a:cubicBezTo>
                <a:cubicBezTo>
                  <a:pt x="3516" y="12510"/>
                  <a:pt x="5353" y="9502"/>
                  <a:pt x="7855" y="6968"/>
                </a:cubicBezTo>
                <a:cubicBezTo>
                  <a:pt x="8456" y="6366"/>
                  <a:pt x="9153" y="5828"/>
                  <a:pt x="9786" y="5258"/>
                </a:cubicBezTo>
                <a:cubicBezTo>
                  <a:pt x="11243" y="3991"/>
                  <a:pt x="12890" y="2978"/>
                  <a:pt x="14632" y="2186"/>
                </a:cubicBezTo>
                <a:cubicBezTo>
                  <a:pt x="16912" y="1109"/>
                  <a:pt x="19319" y="444"/>
                  <a:pt x="21821" y="128"/>
                </a:cubicBezTo>
                <a:cubicBezTo>
                  <a:pt x="22169" y="64"/>
                  <a:pt x="22549" y="64"/>
                  <a:pt x="22929" y="96"/>
                </a:cubicBezTo>
                <a:cubicBezTo>
                  <a:pt x="24164" y="254"/>
                  <a:pt x="25399" y="33"/>
                  <a:pt x="26634" y="33"/>
                </a:cubicBezTo>
                <a:cubicBezTo>
                  <a:pt x="28408" y="1"/>
                  <a:pt x="30150" y="159"/>
                  <a:pt x="31860" y="413"/>
                </a:cubicBezTo>
                <a:cubicBezTo>
                  <a:pt x="33823" y="698"/>
                  <a:pt x="35628" y="1331"/>
                  <a:pt x="37434" y="2123"/>
                </a:cubicBezTo>
                <a:cubicBezTo>
                  <a:pt x="38700" y="2661"/>
                  <a:pt x="39872" y="3358"/>
                  <a:pt x="40917" y="4276"/>
                </a:cubicBezTo>
                <a:cubicBezTo>
                  <a:pt x="41677" y="4910"/>
                  <a:pt x="42437" y="5543"/>
                  <a:pt x="43134" y="6240"/>
                </a:cubicBezTo>
                <a:cubicBezTo>
                  <a:pt x="43514" y="6588"/>
                  <a:pt x="43894" y="7000"/>
                  <a:pt x="44021" y="7538"/>
                </a:cubicBezTo>
                <a:cubicBezTo>
                  <a:pt x="44052" y="7601"/>
                  <a:pt x="44084" y="7728"/>
                  <a:pt x="44147" y="7760"/>
                </a:cubicBezTo>
                <a:cubicBezTo>
                  <a:pt x="45002" y="8171"/>
                  <a:pt x="45256" y="9058"/>
                  <a:pt x="45762" y="9723"/>
                </a:cubicBezTo>
                <a:cubicBezTo>
                  <a:pt x="46048" y="10103"/>
                  <a:pt x="46206" y="10547"/>
                  <a:pt x="46396" y="10958"/>
                </a:cubicBezTo>
                <a:cubicBezTo>
                  <a:pt x="46586" y="11465"/>
                  <a:pt x="46776" y="11972"/>
                  <a:pt x="46966" y="12478"/>
                </a:cubicBezTo>
                <a:close/>
                <a:moveTo>
                  <a:pt x="46048" y="19541"/>
                </a:moveTo>
                <a:cubicBezTo>
                  <a:pt x="46143" y="19921"/>
                  <a:pt x="46238" y="20301"/>
                  <a:pt x="46333" y="20681"/>
                </a:cubicBezTo>
                <a:cubicBezTo>
                  <a:pt x="46428" y="21029"/>
                  <a:pt x="46491" y="21409"/>
                  <a:pt x="46238" y="21757"/>
                </a:cubicBezTo>
                <a:cubicBezTo>
                  <a:pt x="46174" y="21821"/>
                  <a:pt x="46238" y="21979"/>
                  <a:pt x="46238" y="22137"/>
                </a:cubicBezTo>
                <a:cubicBezTo>
                  <a:pt x="46333" y="22011"/>
                  <a:pt x="46396" y="21916"/>
                  <a:pt x="46554" y="21757"/>
                </a:cubicBezTo>
                <a:cubicBezTo>
                  <a:pt x="46649" y="22707"/>
                  <a:pt x="46776" y="23563"/>
                  <a:pt x="46839" y="24418"/>
                </a:cubicBezTo>
                <a:cubicBezTo>
                  <a:pt x="46871" y="24988"/>
                  <a:pt x="46871" y="25589"/>
                  <a:pt x="46903" y="26191"/>
                </a:cubicBezTo>
                <a:cubicBezTo>
                  <a:pt x="46934" y="26571"/>
                  <a:pt x="46808" y="26888"/>
                  <a:pt x="46649" y="27046"/>
                </a:cubicBezTo>
                <a:cubicBezTo>
                  <a:pt x="46681" y="27331"/>
                  <a:pt x="46713" y="27553"/>
                  <a:pt x="46713" y="27743"/>
                </a:cubicBezTo>
                <a:cubicBezTo>
                  <a:pt x="46713" y="28345"/>
                  <a:pt x="46491" y="28915"/>
                  <a:pt x="46364" y="29485"/>
                </a:cubicBezTo>
                <a:cubicBezTo>
                  <a:pt x="46174" y="30498"/>
                  <a:pt x="45826" y="31511"/>
                  <a:pt x="45446" y="32493"/>
                </a:cubicBezTo>
                <a:cubicBezTo>
                  <a:pt x="44686" y="34488"/>
                  <a:pt x="43577" y="36262"/>
                  <a:pt x="42279" y="37940"/>
                </a:cubicBezTo>
                <a:cubicBezTo>
                  <a:pt x="40252" y="40569"/>
                  <a:pt x="37719" y="42596"/>
                  <a:pt x="34805" y="44179"/>
                </a:cubicBezTo>
                <a:cubicBezTo>
                  <a:pt x="32176" y="45604"/>
                  <a:pt x="29358" y="46459"/>
                  <a:pt x="26444" y="46871"/>
                </a:cubicBezTo>
                <a:cubicBezTo>
                  <a:pt x="25494" y="46997"/>
                  <a:pt x="24576" y="47092"/>
                  <a:pt x="23657" y="47219"/>
                </a:cubicBezTo>
                <a:cubicBezTo>
                  <a:pt x="23784" y="47314"/>
                  <a:pt x="23942" y="47346"/>
                  <a:pt x="24101" y="47346"/>
                </a:cubicBezTo>
                <a:cubicBezTo>
                  <a:pt x="25178" y="47314"/>
                  <a:pt x="26254" y="47282"/>
                  <a:pt x="27331" y="47187"/>
                </a:cubicBezTo>
                <a:cubicBezTo>
                  <a:pt x="30055" y="46966"/>
                  <a:pt x="32651" y="46269"/>
                  <a:pt x="35122" y="45129"/>
                </a:cubicBezTo>
                <a:cubicBezTo>
                  <a:pt x="37497" y="44052"/>
                  <a:pt x="39619" y="42564"/>
                  <a:pt x="41360" y="40600"/>
                </a:cubicBezTo>
                <a:cubicBezTo>
                  <a:pt x="43007" y="38795"/>
                  <a:pt x="44337" y="36737"/>
                  <a:pt x="45382" y="34520"/>
                </a:cubicBezTo>
                <a:cubicBezTo>
                  <a:pt x="46934" y="31163"/>
                  <a:pt x="48011" y="27679"/>
                  <a:pt x="48138" y="23943"/>
                </a:cubicBezTo>
                <a:cubicBezTo>
                  <a:pt x="48138" y="23594"/>
                  <a:pt x="48201" y="23309"/>
                  <a:pt x="48581" y="23151"/>
                </a:cubicBezTo>
                <a:cubicBezTo>
                  <a:pt x="48613" y="23151"/>
                  <a:pt x="48613" y="23087"/>
                  <a:pt x="48644" y="22992"/>
                </a:cubicBezTo>
                <a:cubicBezTo>
                  <a:pt x="48549" y="22961"/>
                  <a:pt x="48423" y="22866"/>
                  <a:pt x="48328" y="22802"/>
                </a:cubicBezTo>
                <a:cubicBezTo>
                  <a:pt x="48391" y="22644"/>
                  <a:pt x="48454" y="22486"/>
                  <a:pt x="48518" y="22327"/>
                </a:cubicBezTo>
                <a:lnTo>
                  <a:pt x="48486" y="22359"/>
                </a:lnTo>
                <a:cubicBezTo>
                  <a:pt x="48486" y="22074"/>
                  <a:pt x="48549" y="21789"/>
                  <a:pt x="48201" y="21599"/>
                </a:cubicBezTo>
                <a:cubicBezTo>
                  <a:pt x="48138" y="21567"/>
                  <a:pt x="48138" y="21377"/>
                  <a:pt x="48106" y="21251"/>
                </a:cubicBezTo>
                <a:cubicBezTo>
                  <a:pt x="47916" y="20269"/>
                  <a:pt x="47821" y="19287"/>
                  <a:pt x="47536" y="18337"/>
                </a:cubicBezTo>
                <a:cubicBezTo>
                  <a:pt x="46554" y="14885"/>
                  <a:pt x="45097" y="11655"/>
                  <a:pt x="42849" y="8836"/>
                </a:cubicBezTo>
                <a:cubicBezTo>
                  <a:pt x="41741" y="7411"/>
                  <a:pt x="40410" y="6176"/>
                  <a:pt x="38954" y="5131"/>
                </a:cubicBezTo>
                <a:cubicBezTo>
                  <a:pt x="37529" y="4086"/>
                  <a:pt x="35913" y="3358"/>
                  <a:pt x="34203" y="2788"/>
                </a:cubicBezTo>
                <a:cubicBezTo>
                  <a:pt x="33792" y="2661"/>
                  <a:pt x="33348" y="2566"/>
                  <a:pt x="32905" y="2439"/>
                </a:cubicBezTo>
                <a:cubicBezTo>
                  <a:pt x="32873" y="2471"/>
                  <a:pt x="32873" y="2534"/>
                  <a:pt x="32841" y="2566"/>
                </a:cubicBezTo>
                <a:cubicBezTo>
                  <a:pt x="33253" y="2819"/>
                  <a:pt x="33665" y="3104"/>
                  <a:pt x="34108" y="3294"/>
                </a:cubicBezTo>
                <a:cubicBezTo>
                  <a:pt x="35502" y="3896"/>
                  <a:pt x="36642" y="4846"/>
                  <a:pt x="37814" y="5701"/>
                </a:cubicBezTo>
                <a:cubicBezTo>
                  <a:pt x="38637" y="6271"/>
                  <a:pt x="39397" y="7000"/>
                  <a:pt x="40094" y="7696"/>
                </a:cubicBezTo>
                <a:cubicBezTo>
                  <a:pt x="40759" y="8393"/>
                  <a:pt x="41360" y="9185"/>
                  <a:pt x="41931" y="9945"/>
                </a:cubicBezTo>
                <a:cubicBezTo>
                  <a:pt x="42374" y="10547"/>
                  <a:pt x="42659" y="11212"/>
                  <a:pt x="43071" y="11813"/>
                </a:cubicBezTo>
                <a:cubicBezTo>
                  <a:pt x="44337" y="13840"/>
                  <a:pt x="45129" y="16057"/>
                  <a:pt x="45762" y="18337"/>
                </a:cubicBezTo>
                <a:cubicBezTo>
                  <a:pt x="45889" y="18749"/>
                  <a:pt x="45952" y="19161"/>
                  <a:pt x="46048" y="19541"/>
                </a:cubicBezTo>
                <a:cubicBezTo>
                  <a:pt x="45952" y="19477"/>
                  <a:pt x="45857" y="19414"/>
                  <a:pt x="45699" y="19287"/>
                </a:cubicBezTo>
                <a:cubicBezTo>
                  <a:pt x="45762" y="19477"/>
                  <a:pt x="45794" y="19636"/>
                  <a:pt x="45857" y="19826"/>
                </a:cubicBezTo>
                <a:cubicBezTo>
                  <a:pt x="45952" y="19667"/>
                  <a:pt x="45984" y="19604"/>
                  <a:pt x="46048" y="19541"/>
                </a:cubicBezTo>
                <a:close/>
                <a:moveTo>
                  <a:pt x="22137" y="45857"/>
                </a:moveTo>
                <a:cubicBezTo>
                  <a:pt x="24861" y="45889"/>
                  <a:pt x="27268" y="45636"/>
                  <a:pt x="29643" y="45034"/>
                </a:cubicBezTo>
                <a:cubicBezTo>
                  <a:pt x="32081" y="44432"/>
                  <a:pt x="34362" y="43482"/>
                  <a:pt x="36420" y="42057"/>
                </a:cubicBezTo>
                <a:cubicBezTo>
                  <a:pt x="39080" y="40157"/>
                  <a:pt x="41202" y="37814"/>
                  <a:pt x="42849" y="34963"/>
                </a:cubicBezTo>
                <a:cubicBezTo>
                  <a:pt x="44654" y="31796"/>
                  <a:pt x="45382" y="28408"/>
                  <a:pt x="45034" y="24798"/>
                </a:cubicBezTo>
                <a:cubicBezTo>
                  <a:pt x="44749" y="21631"/>
                  <a:pt x="43957" y="18559"/>
                  <a:pt x="42722" y="15645"/>
                </a:cubicBezTo>
                <a:cubicBezTo>
                  <a:pt x="41297" y="12320"/>
                  <a:pt x="39239" y="9502"/>
                  <a:pt x="36357" y="7285"/>
                </a:cubicBezTo>
                <a:cubicBezTo>
                  <a:pt x="33602" y="5163"/>
                  <a:pt x="30593" y="3548"/>
                  <a:pt x="27236" y="2661"/>
                </a:cubicBezTo>
                <a:cubicBezTo>
                  <a:pt x="25431" y="2186"/>
                  <a:pt x="23626" y="2091"/>
                  <a:pt x="21789" y="2281"/>
                </a:cubicBezTo>
                <a:cubicBezTo>
                  <a:pt x="21029" y="2376"/>
                  <a:pt x="20332" y="2566"/>
                  <a:pt x="19572" y="2503"/>
                </a:cubicBezTo>
                <a:cubicBezTo>
                  <a:pt x="19192" y="2439"/>
                  <a:pt x="18749" y="2661"/>
                  <a:pt x="18369" y="2819"/>
                </a:cubicBezTo>
                <a:cubicBezTo>
                  <a:pt x="17672" y="3136"/>
                  <a:pt x="16975" y="3516"/>
                  <a:pt x="16310" y="3864"/>
                </a:cubicBezTo>
                <a:cubicBezTo>
                  <a:pt x="15329" y="4403"/>
                  <a:pt x="14315" y="4910"/>
                  <a:pt x="13397" y="5543"/>
                </a:cubicBezTo>
                <a:cubicBezTo>
                  <a:pt x="12605" y="6050"/>
                  <a:pt x="11877" y="6651"/>
                  <a:pt x="11180" y="7285"/>
                </a:cubicBezTo>
                <a:cubicBezTo>
                  <a:pt x="10388" y="8013"/>
                  <a:pt x="9596" y="8741"/>
                  <a:pt x="8963" y="9565"/>
                </a:cubicBezTo>
                <a:cubicBezTo>
                  <a:pt x="8108" y="10673"/>
                  <a:pt x="7316" y="11813"/>
                  <a:pt x="6683" y="13048"/>
                </a:cubicBezTo>
                <a:cubicBezTo>
                  <a:pt x="3674" y="18622"/>
                  <a:pt x="2978" y="24608"/>
                  <a:pt x="3991" y="30815"/>
                </a:cubicBezTo>
                <a:cubicBezTo>
                  <a:pt x="4244" y="32208"/>
                  <a:pt x="4751" y="33570"/>
                  <a:pt x="5131" y="34932"/>
                </a:cubicBezTo>
                <a:cubicBezTo>
                  <a:pt x="5289" y="35470"/>
                  <a:pt x="5638" y="35945"/>
                  <a:pt x="5574" y="36547"/>
                </a:cubicBezTo>
                <a:cubicBezTo>
                  <a:pt x="5543" y="36610"/>
                  <a:pt x="5669" y="36800"/>
                  <a:pt x="5701" y="36800"/>
                </a:cubicBezTo>
                <a:cubicBezTo>
                  <a:pt x="6081" y="36737"/>
                  <a:pt x="6113" y="37053"/>
                  <a:pt x="6208" y="37243"/>
                </a:cubicBezTo>
                <a:cubicBezTo>
                  <a:pt x="6968" y="38605"/>
                  <a:pt x="7855" y="39872"/>
                  <a:pt x="8931" y="40980"/>
                </a:cubicBezTo>
                <a:cubicBezTo>
                  <a:pt x="10293" y="42374"/>
                  <a:pt x="11813" y="43451"/>
                  <a:pt x="13587" y="44211"/>
                </a:cubicBezTo>
                <a:cubicBezTo>
                  <a:pt x="16405" y="45414"/>
                  <a:pt x="19382" y="45826"/>
                  <a:pt x="22137" y="45857"/>
                </a:cubicBezTo>
                <a:close/>
                <a:moveTo>
                  <a:pt x="42406" y="13777"/>
                </a:moveTo>
                <a:cubicBezTo>
                  <a:pt x="44116" y="17514"/>
                  <a:pt x="45161" y="21409"/>
                  <a:pt x="45541" y="25463"/>
                </a:cubicBezTo>
                <a:cubicBezTo>
                  <a:pt x="45477" y="21314"/>
                  <a:pt x="44369" y="17419"/>
                  <a:pt x="42406" y="13777"/>
                </a:cubicBezTo>
                <a:close/>
                <a:moveTo>
                  <a:pt x="48423" y="21092"/>
                </a:moveTo>
                <a:cubicBezTo>
                  <a:pt x="48201" y="17387"/>
                  <a:pt x="46903" y="14062"/>
                  <a:pt x="44876" y="10990"/>
                </a:cubicBezTo>
                <a:cubicBezTo>
                  <a:pt x="46618" y="14189"/>
                  <a:pt x="47948" y="17482"/>
                  <a:pt x="48423" y="21092"/>
                </a:cubicBezTo>
                <a:close/>
                <a:moveTo>
                  <a:pt x="856" y="24988"/>
                </a:moveTo>
                <a:cubicBezTo>
                  <a:pt x="507" y="28281"/>
                  <a:pt x="1362" y="33412"/>
                  <a:pt x="2376" y="34552"/>
                </a:cubicBezTo>
                <a:cubicBezTo>
                  <a:pt x="1394" y="31353"/>
                  <a:pt x="729" y="28218"/>
                  <a:pt x="856" y="24988"/>
                </a:cubicBezTo>
                <a:close/>
                <a:moveTo>
                  <a:pt x="47314" y="14220"/>
                </a:moveTo>
                <a:cubicBezTo>
                  <a:pt x="47124" y="13872"/>
                  <a:pt x="46998" y="13618"/>
                  <a:pt x="46903" y="13397"/>
                </a:cubicBezTo>
                <a:cubicBezTo>
                  <a:pt x="46871" y="13713"/>
                  <a:pt x="46808" y="13998"/>
                  <a:pt x="47314" y="14220"/>
                </a:cubicBezTo>
                <a:close/>
                <a:moveTo>
                  <a:pt x="2218" y="32303"/>
                </a:moveTo>
                <a:cubicBezTo>
                  <a:pt x="2249" y="32303"/>
                  <a:pt x="2281" y="32271"/>
                  <a:pt x="2344" y="32271"/>
                </a:cubicBezTo>
                <a:cubicBezTo>
                  <a:pt x="2313" y="32113"/>
                  <a:pt x="2313" y="31955"/>
                  <a:pt x="2281" y="31765"/>
                </a:cubicBezTo>
                <a:cubicBezTo>
                  <a:pt x="2218" y="31796"/>
                  <a:pt x="2186" y="31796"/>
                  <a:pt x="2123" y="31796"/>
                </a:cubicBezTo>
                <a:cubicBezTo>
                  <a:pt x="2154" y="31955"/>
                  <a:pt x="2186" y="32113"/>
                  <a:pt x="2218" y="32303"/>
                </a:cubicBezTo>
                <a:close/>
                <a:moveTo>
                  <a:pt x="43451" y="14347"/>
                </a:moveTo>
                <a:cubicBezTo>
                  <a:pt x="43419" y="14379"/>
                  <a:pt x="43387" y="14410"/>
                  <a:pt x="43324" y="14442"/>
                </a:cubicBezTo>
                <a:cubicBezTo>
                  <a:pt x="43419" y="14537"/>
                  <a:pt x="43514" y="14664"/>
                  <a:pt x="43577" y="14759"/>
                </a:cubicBezTo>
                <a:cubicBezTo>
                  <a:pt x="43609" y="14727"/>
                  <a:pt x="43641" y="14695"/>
                  <a:pt x="43672" y="14695"/>
                </a:cubicBezTo>
                <a:cubicBezTo>
                  <a:pt x="43609" y="14569"/>
                  <a:pt x="43514" y="14474"/>
                  <a:pt x="43451" y="14347"/>
                </a:cubicBezTo>
                <a:close/>
                <a:moveTo>
                  <a:pt x="47853" y="15835"/>
                </a:moveTo>
                <a:cubicBezTo>
                  <a:pt x="47821" y="15835"/>
                  <a:pt x="47789" y="15835"/>
                  <a:pt x="47758" y="15867"/>
                </a:cubicBezTo>
                <a:cubicBezTo>
                  <a:pt x="47789" y="15994"/>
                  <a:pt x="47821" y="16152"/>
                  <a:pt x="47884" y="16310"/>
                </a:cubicBezTo>
                <a:cubicBezTo>
                  <a:pt x="47916" y="16279"/>
                  <a:pt x="47948" y="16279"/>
                  <a:pt x="48011" y="16247"/>
                </a:cubicBezTo>
                <a:cubicBezTo>
                  <a:pt x="47948" y="16120"/>
                  <a:pt x="47916" y="15962"/>
                  <a:pt x="47853" y="15835"/>
                </a:cubicBezTo>
                <a:close/>
                <a:moveTo>
                  <a:pt x="47473" y="14600"/>
                </a:moveTo>
                <a:cubicBezTo>
                  <a:pt x="47409" y="14632"/>
                  <a:pt x="47346" y="14664"/>
                  <a:pt x="47283" y="14695"/>
                </a:cubicBezTo>
                <a:cubicBezTo>
                  <a:pt x="47346" y="14885"/>
                  <a:pt x="47409" y="15044"/>
                  <a:pt x="47473" y="15234"/>
                </a:cubicBezTo>
                <a:cubicBezTo>
                  <a:pt x="47536" y="15202"/>
                  <a:pt x="47599" y="15170"/>
                  <a:pt x="47663" y="15170"/>
                </a:cubicBezTo>
                <a:cubicBezTo>
                  <a:pt x="47599" y="14980"/>
                  <a:pt x="47536" y="14790"/>
                  <a:pt x="47473" y="14600"/>
                </a:cubicBezTo>
                <a:close/>
              </a:path>
            </a:pathLst>
          </a:custGeom>
          <a:solidFill>
            <a:srgbClr val="8A9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17" name="Google Shape;252;p31">
            <a:extLst>
              <a:ext uri="{FF2B5EF4-FFF2-40B4-BE49-F238E27FC236}">
                <a16:creationId xmlns:a16="http://schemas.microsoft.com/office/drawing/2014/main" id="{2B36BA70-705A-7699-37A1-B142661F8B83}"/>
              </a:ext>
            </a:extLst>
          </p:cNvPr>
          <p:cNvSpPr/>
          <p:nvPr/>
        </p:nvSpPr>
        <p:spPr>
          <a:xfrm>
            <a:off x="1980447" y="6294867"/>
            <a:ext cx="64050" cy="60588"/>
          </a:xfrm>
          <a:custGeom>
            <a:avLst/>
            <a:gdLst/>
            <a:ahLst/>
            <a:cxnLst/>
            <a:rect l="l" t="t" r="r" b="b"/>
            <a:pathLst>
              <a:path w="825" h="1584" extrusionOk="0">
                <a:moveTo>
                  <a:pt x="571" y="1520"/>
                </a:moveTo>
                <a:cubicBezTo>
                  <a:pt x="381" y="1014"/>
                  <a:pt x="191" y="507"/>
                  <a:pt x="1" y="0"/>
                </a:cubicBezTo>
                <a:cubicBezTo>
                  <a:pt x="254" y="444"/>
                  <a:pt x="508" y="887"/>
                  <a:pt x="761" y="1330"/>
                </a:cubicBezTo>
                <a:cubicBezTo>
                  <a:pt x="824" y="1425"/>
                  <a:pt x="793" y="1584"/>
                  <a:pt x="571" y="1520"/>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18" name="Google Shape;253;p31">
            <a:extLst>
              <a:ext uri="{FF2B5EF4-FFF2-40B4-BE49-F238E27FC236}">
                <a16:creationId xmlns:a16="http://schemas.microsoft.com/office/drawing/2014/main" id="{6F709255-F4DB-8A34-34ED-9F9FFF5260A4}"/>
              </a:ext>
            </a:extLst>
          </p:cNvPr>
          <p:cNvSpPr/>
          <p:nvPr/>
        </p:nvSpPr>
        <p:spPr>
          <a:xfrm>
            <a:off x="2671339" y="3214082"/>
            <a:ext cx="64050" cy="45719"/>
          </a:xfrm>
          <a:custGeom>
            <a:avLst/>
            <a:gdLst/>
            <a:ahLst/>
            <a:cxnLst/>
            <a:rect l="l" t="t" r="r" b="b"/>
            <a:pathLst>
              <a:path w="381" h="698" extrusionOk="0">
                <a:moveTo>
                  <a:pt x="381" y="475"/>
                </a:moveTo>
                <a:cubicBezTo>
                  <a:pt x="286" y="570"/>
                  <a:pt x="159" y="697"/>
                  <a:pt x="64" y="507"/>
                </a:cubicBezTo>
                <a:cubicBezTo>
                  <a:pt x="1" y="380"/>
                  <a:pt x="64" y="190"/>
                  <a:pt x="64" y="32"/>
                </a:cubicBezTo>
                <a:cubicBezTo>
                  <a:pt x="96" y="32"/>
                  <a:pt x="159" y="32"/>
                  <a:pt x="191" y="0"/>
                </a:cubicBezTo>
                <a:cubicBezTo>
                  <a:pt x="254" y="159"/>
                  <a:pt x="317" y="349"/>
                  <a:pt x="381" y="507"/>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22" name="Google Shape;277;p31">
            <a:extLst>
              <a:ext uri="{FF2B5EF4-FFF2-40B4-BE49-F238E27FC236}">
                <a16:creationId xmlns:a16="http://schemas.microsoft.com/office/drawing/2014/main" id="{832F2BC2-A024-BD0D-842D-38AE63951F80}"/>
              </a:ext>
            </a:extLst>
          </p:cNvPr>
          <p:cNvSpPr txBox="1"/>
          <p:nvPr/>
        </p:nvSpPr>
        <p:spPr>
          <a:xfrm>
            <a:off x="1201349" y="2852515"/>
            <a:ext cx="3004030" cy="31174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500">
                <a:latin typeface="Fira Sans Medium"/>
                <a:ea typeface="Fira Sans Medium"/>
                <a:cs typeface="Fira Sans Medium"/>
                <a:sym typeface="Fira Sans Medium"/>
              </a:rPr>
              <a:t>Healthcare Applications</a:t>
            </a:r>
          </a:p>
        </p:txBody>
      </p:sp>
      <p:sp>
        <p:nvSpPr>
          <p:cNvPr id="24" name="Google Shape;278;p31">
            <a:extLst>
              <a:ext uri="{FF2B5EF4-FFF2-40B4-BE49-F238E27FC236}">
                <a16:creationId xmlns:a16="http://schemas.microsoft.com/office/drawing/2014/main" id="{4CC98793-4475-0634-3DFF-A9161D9672DB}"/>
              </a:ext>
            </a:extLst>
          </p:cNvPr>
          <p:cNvSpPr txBox="1"/>
          <p:nvPr/>
        </p:nvSpPr>
        <p:spPr>
          <a:xfrm>
            <a:off x="1445896" y="3212082"/>
            <a:ext cx="3004030" cy="7667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latin typeface="Roboto"/>
                <a:ea typeface="Roboto"/>
                <a:cs typeface="Roboto"/>
                <a:sym typeface="Roboto"/>
              </a:rPr>
              <a:t>Patient Segmentation</a:t>
            </a:r>
          </a:p>
          <a:p>
            <a:pPr marL="0" lvl="0" indent="0" algn="ctr" rtl="0">
              <a:spcBef>
                <a:spcPts val="0"/>
              </a:spcBef>
              <a:spcAft>
                <a:spcPts val="0"/>
              </a:spcAft>
              <a:buNone/>
            </a:pPr>
            <a:r>
              <a:rPr lang="en-IN" sz="1200" dirty="0">
                <a:latin typeface="Roboto"/>
                <a:ea typeface="Roboto"/>
                <a:cs typeface="Roboto"/>
                <a:sym typeface="Roboto"/>
              </a:rPr>
              <a:t>Disease Outbreak Detection</a:t>
            </a:r>
          </a:p>
        </p:txBody>
      </p:sp>
      <p:sp>
        <p:nvSpPr>
          <p:cNvPr id="25" name="Google Shape;251;p31">
            <a:extLst>
              <a:ext uri="{FF2B5EF4-FFF2-40B4-BE49-F238E27FC236}">
                <a16:creationId xmlns:a16="http://schemas.microsoft.com/office/drawing/2014/main" id="{27738C2C-AE39-7CFC-920D-9783C8DB7B88}"/>
              </a:ext>
            </a:extLst>
          </p:cNvPr>
          <p:cNvSpPr/>
          <p:nvPr/>
        </p:nvSpPr>
        <p:spPr>
          <a:xfrm>
            <a:off x="8268533" y="3074733"/>
            <a:ext cx="3207062" cy="1860688"/>
          </a:xfrm>
          <a:custGeom>
            <a:avLst/>
            <a:gdLst/>
            <a:ahLst/>
            <a:cxnLst/>
            <a:rect l="l" t="t" r="r" b="b"/>
            <a:pathLst>
              <a:path w="49532" h="48645" extrusionOk="0">
                <a:moveTo>
                  <a:pt x="46966" y="12478"/>
                </a:moveTo>
                <a:cubicBezTo>
                  <a:pt x="47124" y="12763"/>
                  <a:pt x="47346" y="13017"/>
                  <a:pt x="47378" y="13302"/>
                </a:cubicBezTo>
                <a:cubicBezTo>
                  <a:pt x="47631" y="14664"/>
                  <a:pt x="48359" y="15867"/>
                  <a:pt x="48676" y="17260"/>
                </a:cubicBezTo>
                <a:cubicBezTo>
                  <a:pt x="48771" y="17102"/>
                  <a:pt x="48803" y="17039"/>
                  <a:pt x="48898" y="16912"/>
                </a:cubicBezTo>
                <a:cubicBezTo>
                  <a:pt x="48993" y="17387"/>
                  <a:pt x="49088" y="17799"/>
                  <a:pt x="49183" y="18210"/>
                </a:cubicBezTo>
                <a:cubicBezTo>
                  <a:pt x="49056" y="18179"/>
                  <a:pt x="48993" y="18179"/>
                  <a:pt x="48771" y="18115"/>
                </a:cubicBezTo>
                <a:cubicBezTo>
                  <a:pt x="48961" y="18432"/>
                  <a:pt x="49088" y="18654"/>
                  <a:pt x="49278" y="19002"/>
                </a:cubicBezTo>
                <a:cubicBezTo>
                  <a:pt x="49246" y="19161"/>
                  <a:pt x="48993" y="19541"/>
                  <a:pt x="49404" y="19857"/>
                </a:cubicBezTo>
                <a:cubicBezTo>
                  <a:pt x="49436" y="19889"/>
                  <a:pt x="49436" y="19952"/>
                  <a:pt x="49436" y="19984"/>
                </a:cubicBezTo>
                <a:cubicBezTo>
                  <a:pt x="49214" y="20364"/>
                  <a:pt x="49531" y="20744"/>
                  <a:pt x="49404" y="21092"/>
                </a:cubicBezTo>
                <a:cubicBezTo>
                  <a:pt x="49246" y="21441"/>
                  <a:pt x="49436" y="21852"/>
                  <a:pt x="49214" y="22232"/>
                </a:cubicBezTo>
                <a:cubicBezTo>
                  <a:pt x="49056" y="22486"/>
                  <a:pt x="49278" y="23626"/>
                  <a:pt x="49436" y="24006"/>
                </a:cubicBezTo>
                <a:cubicBezTo>
                  <a:pt x="49468" y="24101"/>
                  <a:pt x="49436" y="24228"/>
                  <a:pt x="49404" y="24323"/>
                </a:cubicBezTo>
                <a:cubicBezTo>
                  <a:pt x="49404" y="24418"/>
                  <a:pt x="49309" y="24513"/>
                  <a:pt x="49309" y="24639"/>
                </a:cubicBezTo>
                <a:cubicBezTo>
                  <a:pt x="49309" y="24829"/>
                  <a:pt x="49404" y="25019"/>
                  <a:pt x="49373" y="25209"/>
                </a:cubicBezTo>
                <a:cubicBezTo>
                  <a:pt x="49341" y="25336"/>
                  <a:pt x="49183" y="25463"/>
                  <a:pt x="49119" y="25589"/>
                </a:cubicBezTo>
                <a:cubicBezTo>
                  <a:pt x="49088" y="25716"/>
                  <a:pt x="49056" y="25906"/>
                  <a:pt x="49119" y="25969"/>
                </a:cubicBezTo>
                <a:cubicBezTo>
                  <a:pt x="49404" y="26254"/>
                  <a:pt x="49246" y="26571"/>
                  <a:pt x="49183" y="26888"/>
                </a:cubicBezTo>
                <a:cubicBezTo>
                  <a:pt x="49056" y="27394"/>
                  <a:pt x="48898" y="27901"/>
                  <a:pt x="48771" y="28408"/>
                </a:cubicBezTo>
                <a:cubicBezTo>
                  <a:pt x="48708" y="28630"/>
                  <a:pt x="48296" y="28788"/>
                  <a:pt x="48613" y="29073"/>
                </a:cubicBezTo>
                <a:cubicBezTo>
                  <a:pt x="48644" y="29073"/>
                  <a:pt x="48613" y="29168"/>
                  <a:pt x="48613" y="29200"/>
                </a:cubicBezTo>
                <a:cubicBezTo>
                  <a:pt x="48391" y="29485"/>
                  <a:pt x="48423" y="29896"/>
                  <a:pt x="48264" y="30150"/>
                </a:cubicBezTo>
                <a:cubicBezTo>
                  <a:pt x="48043" y="30466"/>
                  <a:pt x="48074" y="30815"/>
                  <a:pt x="47979" y="31100"/>
                </a:cubicBezTo>
                <a:cubicBezTo>
                  <a:pt x="47346" y="32778"/>
                  <a:pt x="46649" y="34393"/>
                  <a:pt x="45762" y="35945"/>
                </a:cubicBezTo>
                <a:cubicBezTo>
                  <a:pt x="44749" y="37750"/>
                  <a:pt x="43641" y="39429"/>
                  <a:pt x="42247" y="40917"/>
                </a:cubicBezTo>
                <a:cubicBezTo>
                  <a:pt x="39460" y="43957"/>
                  <a:pt x="36103" y="46016"/>
                  <a:pt x="32176" y="47251"/>
                </a:cubicBezTo>
                <a:cubicBezTo>
                  <a:pt x="29041" y="48233"/>
                  <a:pt x="25843" y="48644"/>
                  <a:pt x="22549" y="48454"/>
                </a:cubicBezTo>
                <a:cubicBezTo>
                  <a:pt x="19667" y="48296"/>
                  <a:pt x="16912" y="47726"/>
                  <a:pt x="14252" y="46522"/>
                </a:cubicBezTo>
                <a:cubicBezTo>
                  <a:pt x="12478" y="45699"/>
                  <a:pt x="10673" y="44907"/>
                  <a:pt x="8995" y="43831"/>
                </a:cubicBezTo>
                <a:cubicBezTo>
                  <a:pt x="6493" y="42215"/>
                  <a:pt x="4561" y="40062"/>
                  <a:pt x="3136" y="37465"/>
                </a:cubicBezTo>
                <a:cubicBezTo>
                  <a:pt x="951" y="33443"/>
                  <a:pt x="1" y="29136"/>
                  <a:pt x="349" y="24544"/>
                </a:cubicBezTo>
                <a:cubicBezTo>
                  <a:pt x="571" y="21567"/>
                  <a:pt x="1141" y="18622"/>
                  <a:pt x="2218" y="15804"/>
                </a:cubicBezTo>
                <a:cubicBezTo>
                  <a:pt x="3516" y="12510"/>
                  <a:pt x="5353" y="9502"/>
                  <a:pt x="7855" y="6968"/>
                </a:cubicBezTo>
                <a:cubicBezTo>
                  <a:pt x="8456" y="6366"/>
                  <a:pt x="9153" y="5828"/>
                  <a:pt x="9786" y="5258"/>
                </a:cubicBezTo>
                <a:cubicBezTo>
                  <a:pt x="11243" y="3991"/>
                  <a:pt x="12890" y="2978"/>
                  <a:pt x="14632" y="2186"/>
                </a:cubicBezTo>
                <a:cubicBezTo>
                  <a:pt x="16912" y="1109"/>
                  <a:pt x="19319" y="444"/>
                  <a:pt x="21821" y="128"/>
                </a:cubicBezTo>
                <a:cubicBezTo>
                  <a:pt x="22169" y="64"/>
                  <a:pt x="22549" y="64"/>
                  <a:pt x="22929" y="96"/>
                </a:cubicBezTo>
                <a:cubicBezTo>
                  <a:pt x="24164" y="254"/>
                  <a:pt x="25399" y="33"/>
                  <a:pt x="26634" y="33"/>
                </a:cubicBezTo>
                <a:cubicBezTo>
                  <a:pt x="28408" y="1"/>
                  <a:pt x="30150" y="159"/>
                  <a:pt x="31860" y="413"/>
                </a:cubicBezTo>
                <a:cubicBezTo>
                  <a:pt x="33823" y="698"/>
                  <a:pt x="35628" y="1331"/>
                  <a:pt x="37434" y="2123"/>
                </a:cubicBezTo>
                <a:cubicBezTo>
                  <a:pt x="38700" y="2661"/>
                  <a:pt x="39872" y="3358"/>
                  <a:pt x="40917" y="4276"/>
                </a:cubicBezTo>
                <a:cubicBezTo>
                  <a:pt x="41677" y="4910"/>
                  <a:pt x="42437" y="5543"/>
                  <a:pt x="43134" y="6240"/>
                </a:cubicBezTo>
                <a:cubicBezTo>
                  <a:pt x="43514" y="6588"/>
                  <a:pt x="43894" y="7000"/>
                  <a:pt x="44021" y="7538"/>
                </a:cubicBezTo>
                <a:cubicBezTo>
                  <a:pt x="44052" y="7601"/>
                  <a:pt x="44084" y="7728"/>
                  <a:pt x="44147" y="7760"/>
                </a:cubicBezTo>
                <a:cubicBezTo>
                  <a:pt x="45002" y="8171"/>
                  <a:pt x="45256" y="9058"/>
                  <a:pt x="45762" y="9723"/>
                </a:cubicBezTo>
                <a:cubicBezTo>
                  <a:pt x="46048" y="10103"/>
                  <a:pt x="46206" y="10547"/>
                  <a:pt x="46396" y="10958"/>
                </a:cubicBezTo>
                <a:cubicBezTo>
                  <a:pt x="46586" y="11465"/>
                  <a:pt x="46776" y="11972"/>
                  <a:pt x="46966" y="12478"/>
                </a:cubicBezTo>
                <a:close/>
                <a:moveTo>
                  <a:pt x="46048" y="19541"/>
                </a:moveTo>
                <a:cubicBezTo>
                  <a:pt x="46143" y="19921"/>
                  <a:pt x="46238" y="20301"/>
                  <a:pt x="46333" y="20681"/>
                </a:cubicBezTo>
                <a:cubicBezTo>
                  <a:pt x="46428" y="21029"/>
                  <a:pt x="46491" y="21409"/>
                  <a:pt x="46238" y="21757"/>
                </a:cubicBezTo>
                <a:cubicBezTo>
                  <a:pt x="46174" y="21821"/>
                  <a:pt x="46238" y="21979"/>
                  <a:pt x="46238" y="22137"/>
                </a:cubicBezTo>
                <a:cubicBezTo>
                  <a:pt x="46333" y="22011"/>
                  <a:pt x="46396" y="21916"/>
                  <a:pt x="46554" y="21757"/>
                </a:cubicBezTo>
                <a:cubicBezTo>
                  <a:pt x="46649" y="22707"/>
                  <a:pt x="46776" y="23563"/>
                  <a:pt x="46839" y="24418"/>
                </a:cubicBezTo>
                <a:cubicBezTo>
                  <a:pt x="46871" y="24988"/>
                  <a:pt x="46871" y="25589"/>
                  <a:pt x="46903" y="26191"/>
                </a:cubicBezTo>
                <a:cubicBezTo>
                  <a:pt x="46934" y="26571"/>
                  <a:pt x="46808" y="26888"/>
                  <a:pt x="46649" y="27046"/>
                </a:cubicBezTo>
                <a:cubicBezTo>
                  <a:pt x="46681" y="27331"/>
                  <a:pt x="46713" y="27553"/>
                  <a:pt x="46713" y="27743"/>
                </a:cubicBezTo>
                <a:cubicBezTo>
                  <a:pt x="46713" y="28345"/>
                  <a:pt x="46491" y="28915"/>
                  <a:pt x="46364" y="29485"/>
                </a:cubicBezTo>
                <a:cubicBezTo>
                  <a:pt x="46174" y="30498"/>
                  <a:pt x="45826" y="31511"/>
                  <a:pt x="45446" y="32493"/>
                </a:cubicBezTo>
                <a:cubicBezTo>
                  <a:pt x="44686" y="34488"/>
                  <a:pt x="43577" y="36262"/>
                  <a:pt x="42279" y="37940"/>
                </a:cubicBezTo>
                <a:cubicBezTo>
                  <a:pt x="40252" y="40569"/>
                  <a:pt x="37719" y="42596"/>
                  <a:pt x="34805" y="44179"/>
                </a:cubicBezTo>
                <a:cubicBezTo>
                  <a:pt x="32176" y="45604"/>
                  <a:pt x="29358" y="46459"/>
                  <a:pt x="26444" y="46871"/>
                </a:cubicBezTo>
                <a:cubicBezTo>
                  <a:pt x="25494" y="46997"/>
                  <a:pt x="24576" y="47092"/>
                  <a:pt x="23657" y="47219"/>
                </a:cubicBezTo>
                <a:cubicBezTo>
                  <a:pt x="23784" y="47314"/>
                  <a:pt x="23942" y="47346"/>
                  <a:pt x="24101" y="47346"/>
                </a:cubicBezTo>
                <a:cubicBezTo>
                  <a:pt x="25178" y="47314"/>
                  <a:pt x="26254" y="47282"/>
                  <a:pt x="27331" y="47187"/>
                </a:cubicBezTo>
                <a:cubicBezTo>
                  <a:pt x="30055" y="46966"/>
                  <a:pt x="32651" y="46269"/>
                  <a:pt x="35122" y="45129"/>
                </a:cubicBezTo>
                <a:cubicBezTo>
                  <a:pt x="37497" y="44052"/>
                  <a:pt x="39619" y="42564"/>
                  <a:pt x="41360" y="40600"/>
                </a:cubicBezTo>
                <a:cubicBezTo>
                  <a:pt x="43007" y="38795"/>
                  <a:pt x="44337" y="36737"/>
                  <a:pt x="45382" y="34520"/>
                </a:cubicBezTo>
                <a:cubicBezTo>
                  <a:pt x="46934" y="31163"/>
                  <a:pt x="48011" y="27679"/>
                  <a:pt x="48138" y="23943"/>
                </a:cubicBezTo>
                <a:cubicBezTo>
                  <a:pt x="48138" y="23594"/>
                  <a:pt x="48201" y="23309"/>
                  <a:pt x="48581" y="23151"/>
                </a:cubicBezTo>
                <a:cubicBezTo>
                  <a:pt x="48613" y="23151"/>
                  <a:pt x="48613" y="23087"/>
                  <a:pt x="48644" y="22992"/>
                </a:cubicBezTo>
                <a:cubicBezTo>
                  <a:pt x="48549" y="22961"/>
                  <a:pt x="48423" y="22866"/>
                  <a:pt x="48328" y="22802"/>
                </a:cubicBezTo>
                <a:cubicBezTo>
                  <a:pt x="48391" y="22644"/>
                  <a:pt x="48454" y="22486"/>
                  <a:pt x="48518" y="22327"/>
                </a:cubicBezTo>
                <a:lnTo>
                  <a:pt x="48486" y="22359"/>
                </a:lnTo>
                <a:cubicBezTo>
                  <a:pt x="48486" y="22074"/>
                  <a:pt x="48549" y="21789"/>
                  <a:pt x="48201" y="21599"/>
                </a:cubicBezTo>
                <a:cubicBezTo>
                  <a:pt x="48138" y="21567"/>
                  <a:pt x="48138" y="21377"/>
                  <a:pt x="48106" y="21251"/>
                </a:cubicBezTo>
                <a:cubicBezTo>
                  <a:pt x="47916" y="20269"/>
                  <a:pt x="47821" y="19287"/>
                  <a:pt x="47536" y="18337"/>
                </a:cubicBezTo>
                <a:cubicBezTo>
                  <a:pt x="46554" y="14885"/>
                  <a:pt x="45097" y="11655"/>
                  <a:pt x="42849" y="8836"/>
                </a:cubicBezTo>
                <a:cubicBezTo>
                  <a:pt x="41741" y="7411"/>
                  <a:pt x="40410" y="6176"/>
                  <a:pt x="38954" y="5131"/>
                </a:cubicBezTo>
                <a:cubicBezTo>
                  <a:pt x="37529" y="4086"/>
                  <a:pt x="35913" y="3358"/>
                  <a:pt x="34203" y="2788"/>
                </a:cubicBezTo>
                <a:cubicBezTo>
                  <a:pt x="33792" y="2661"/>
                  <a:pt x="33348" y="2566"/>
                  <a:pt x="32905" y="2439"/>
                </a:cubicBezTo>
                <a:cubicBezTo>
                  <a:pt x="32873" y="2471"/>
                  <a:pt x="32873" y="2534"/>
                  <a:pt x="32841" y="2566"/>
                </a:cubicBezTo>
                <a:cubicBezTo>
                  <a:pt x="33253" y="2819"/>
                  <a:pt x="33665" y="3104"/>
                  <a:pt x="34108" y="3294"/>
                </a:cubicBezTo>
                <a:cubicBezTo>
                  <a:pt x="35502" y="3896"/>
                  <a:pt x="36642" y="4846"/>
                  <a:pt x="37814" y="5701"/>
                </a:cubicBezTo>
                <a:cubicBezTo>
                  <a:pt x="38637" y="6271"/>
                  <a:pt x="39397" y="7000"/>
                  <a:pt x="40094" y="7696"/>
                </a:cubicBezTo>
                <a:cubicBezTo>
                  <a:pt x="40759" y="8393"/>
                  <a:pt x="41360" y="9185"/>
                  <a:pt x="41931" y="9945"/>
                </a:cubicBezTo>
                <a:cubicBezTo>
                  <a:pt x="42374" y="10547"/>
                  <a:pt x="42659" y="11212"/>
                  <a:pt x="43071" y="11813"/>
                </a:cubicBezTo>
                <a:cubicBezTo>
                  <a:pt x="44337" y="13840"/>
                  <a:pt x="45129" y="16057"/>
                  <a:pt x="45762" y="18337"/>
                </a:cubicBezTo>
                <a:cubicBezTo>
                  <a:pt x="45889" y="18749"/>
                  <a:pt x="45952" y="19161"/>
                  <a:pt x="46048" y="19541"/>
                </a:cubicBezTo>
                <a:cubicBezTo>
                  <a:pt x="45952" y="19477"/>
                  <a:pt x="45857" y="19414"/>
                  <a:pt x="45699" y="19287"/>
                </a:cubicBezTo>
                <a:cubicBezTo>
                  <a:pt x="45762" y="19477"/>
                  <a:pt x="45794" y="19636"/>
                  <a:pt x="45857" y="19826"/>
                </a:cubicBezTo>
                <a:cubicBezTo>
                  <a:pt x="45952" y="19667"/>
                  <a:pt x="45984" y="19604"/>
                  <a:pt x="46048" y="19541"/>
                </a:cubicBezTo>
                <a:close/>
                <a:moveTo>
                  <a:pt x="22137" y="45857"/>
                </a:moveTo>
                <a:cubicBezTo>
                  <a:pt x="24861" y="45889"/>
                  <a:pt x="27268" y="45636"/>
                  <a:pt x="29643" y="45034"/>
                </a:cubicBezTo>
                <a:cubicBezTo>
                  <a:pt x="32081" y="44432"/>
                  <a:pt x="34362" y="43482"/>
                  <a:pt x="36420" y="42057"/>
                </a:cubicBezTo>
                <a:cubicBezTo>
                  <a:pt x="39080" y="40157"/>
                  <a:pt x="41202" y="37814"/>
                  <a:pt x="42849" y="34963"/>
                </a:cubicBezTo>
                <a:cubicBezTo>
                  <a:pt x="44654" y="31796"/>
                  <a:pt x="45382" y="28408"/>
                  <a:pt x="45034" y="24798"/>
                </a:cubicBezTo>
                <a:cubicBezTo>
                  <a:pt x="44749" y="21631"/>
                  <a:pt x="43957" y="18559"/>
                  <a:pt x="42722" y="15645"/>
                </a:cubicBezTo>
                <a:cubicBezTo>
                  <a:pt x="41297" y="12320"/>
                  <a:pt x="39239" y="9502"/>
                  <a:pt x="36357" y="7285"/>
                </a:cubicBezTo>
                <a:cubicBezTo>
                  <a:pt x="33602" y="5163"/>
                  <a:pt x="30593" y="3548"/>
                  <a:pt x="27236" y="2661"/>
                </a:cubicBezTo>
                <a:cubicBezTo>
                  <a:pt x="25431" y="2186"/>
                  <a:pt x="23626" y="2091"/>
                  <a:pt x="21789" y="2281"/>
                </a:cubicBezTo>
                <a:cubicBezTo>
                  <a:pt x="21029" y="2376"/>
                  <a:pt x="20332" y="2566"/>
                  <a:pt x="19572" y="2503"/>
                </a:cubicBezTo>
                <a:cubicBezTo>
                  <a:pt x="19192" y="2439"/>
                  <a:pt x="18749" y="2661"/>
                  <a:pt x="18369" y="2819"/>
                </a:cubicBezTo>
                <a:cubicBezTo>
                  <a:pt x="17672" y="3136"/>
                  <a:pt x="16975" y="3516"/>
                  <a:pt x="16310" y="3864"/>
                </a:cubicBezTo>
                <a:cubicBezTo>
                  <a:pt x="15329" y="4403"/>
                  <a:pt x="14315" y="4910"/>
                  <a:pt x="13397" y="5543"/>
                </a:cubicBezTo>
                <a:cubicBezTo>
                  <a:pt x="12605" y="6050"/>
                  <a:pt x="11877" y="6651"/>
                  <a:pt x="11180" y="7285"/>
                </a:cubicBezTo>
                <a:cubicBezTo>
                  <a:pt x="10388" y="8013"/>
                  <a:pt x="9596" y="8741"/>
                  <a:pt x="8963" y="9565"/>
                </a:cubicBezTo>
                <a:cubicBezTo>
                  <a:pt x="8108" y="10673"/>
                  <a:pt x="7316" y="11813"/>
                  <a:pt x="6683" y="13048"/>
                </a:cubicBezTo>
                <a:cubicBezTo>
                  <a:pt x="3674" y="18622"/>
                  <a:pt x="2978" y="24608"/>
                  <a:pt x="3991" y="30815"/>
                </a:cubicBezTo>
                <a:cubicBezTo>
                  <a:pt x="4244" y="32208"/>
                  <a:pt x="4751" y="33570"/>
                  <a:pt x="5131" y="34932"/>
                </a:cubicBezTo>
                <a:cubicBezTo>
                  <a:pt x="5289" y="35470"/>
                  <a:pt x="5638" y="35945"/>
                  <a:pt x="5574" y="36547"/>
                </a:cubicBezTo>
                <a:cubicBezTo>
                  <a:pt x="5543" y="36610"/>
                  <a:pt x="5669" y="36800"/>
                  <a:pt x="5701" y="36800"/>
                </a:cubicBezTo>
                <a:cubicBezTo>
                  <a:pt x="6081" y="36737"/>
                  <a:pt x="6113" y="37053"/>
                  <a:pt x="6208" y="37243"/>
                </a:cubicBezTo>
                <a:cubicBezTo>
                  <a:pt x="6968" y="38605"/>
                  <a:pt x="7855" y="39872"/>
                  <a:pt x="8931" y="40980"/>
                </a:cubicBezTo>
                <a:cubicBezTo>
                  <a:pt x="10293" y="42374"/>
                  <a:pt x="11813" y="43451"/>
                  <a:pt x="13587" y="44211"/>
                </a:cubicBezTo>
                <a:cubicBezTo>
                  <a:pt x="16405" y="45414"/>
                  <a:pt x="19382" y="45826"/>
                  <a:pt x="22137" y="45857"/>
                </a:cubicBezTo>
                <a:close/>
                <a:moveTo>
                  <a:pt x="42406" y="13777"/>
                </a:moveTo>
                <a:cubicBezTo>
                  <a:pt x="44116" y="17514"/>
                  <a:pt x="45161" y="21409"/>
                  <a:pt x="45541" y="25463"/>
                </a:cubicBezTo>
                <a:cubicBezTo>
                  <a:pt x="45477" y="21314"/>
                  <a:pt x="44369" y="17419"/>
                  <a:pt x="42406" y="13777"/>
                </a:cubicBezTo>
                <a:close/>
                <a:moveTo>
                  <a:pt x="48423" y="21092"/>
                </a:moveTo>
                <a:cubicBezTo>
                  <a:pt x="48201" y="17387"/>
                  <a:pt x="46903" y="14062"/>
                  <a:pt x="44876" y="10990"/>
                </a:cubicBezTo>
                <a:cubicBezTo>
                  <a:pt x="46618" y="14189"/>
                  <a:pt x="47948" y="17482"/>
                  <a:pt x="48423" y="21092"/>
                </a:cubicBezTo>
                <a:close/>
                <a:moveTo>
                  <a:pt x="856" y="24988"/>
                </a:moveTo>
                <a:cubicBezTo>
                  <a:pt x="507" y="28281"/>
                  <a:pt x="1362" y="33412"/>
                  <a:pt x="2376" y="34552"/>
                </a:cubicBezTo>
                <a:cubicBezTo>
                  <a:pt x="1394" y="31353"/>
                  <a:pt x="729" y="28218"/>
                  <a:pt x="856" y="24988"/>
                </a:cubicBezTo>
                <a:close/>
                <a:moveTo>
                  <a:pt x="47314" y="14220"/>
                </a:moveTo>
                <a:cubicBezTo>
                  <a:pt x="47124" y="13872"/>
                  <a:pt x="46998" y="13618"/>
                  <a:pt x="46903" y="13397"/>
                </a:cubicBezTo>
                <a:cubicBezTo>
                  <a:pt x="46871" y="13713"/>
                  <a:pt x="46808" y="13998"/>
                  <a:pt x="47314" y="14220"/>
                </a:cubicBezTo>
                <a:close/>
                <a:moveTo>
                  <a:pt x="2218" y="32303"/>
                </a:moveTo>
                <a:cubicBezTo>
                  <a:pt x="2249" y="32303"/>
                  <a:pt x="2281" y="32271"/>
                  <a:pt x="2344" y="32271"/>
                </a:cubicBezTo>
                <a:cubicBezTo>
                  <a:pt x="2313" y="32113"/>
                  <a:pt x="2313" y="31955"/>
                  <a:pt x="2281" y="31765"/>
                </a:cubicBezTo>
                <a:cubicBezTo>
                  <a:pt x="2218" y="31796"/>
                  <a:pt x="2186" y="31796"/>
                  <a:pt x="2123" y="31796"/>
                </a:cubicBezTo>
                <a:cubicBezTo>
                  <a:pt x="2154" y="31955"/>
                  <a:pt x="2186" y="32113"/>
                  <a:pt x="2218" y="32303"/>
                </a:cubicBezTo>
                <a:close/>
                <a:moveTo>
                  <a:pt x="43451" y="14347"/>
                </a:moveTo>
                <a:cubicBezTo>
                  <a:pt x="43419" y="14379"/>
                  <a:pt x="43387" y="14410"/>
                  <a:pt x="43324" y="14442"/>
                </a:cubicBezTo>
                <a:cubicBezTo>
                  <a:pt x="43419" y="14537"/>
                  <a:pt x="43514" y="14664"/>
                  <a:pt x="43577" y="14759"/>
                </a:cubicBezTo>
                <a:cubicBezTo>
                  <a:pt x="43609" y="14727"/>
                  <a:pt x="43641" y="14695"/>
                  <a:pt x="43672" y="14695"/>
                </a:cubicBezTo>
                <a:cubicBezTo>
                  <a:pt x="43609" y="14569"/>
                  <a:pt x="43514" y="14474"/>
                  <a:pt x="43451" y="14347"/>
                </a:cubicBezTo>
                <a:close/>
                <a:moveTo>
                  <a:pt x="47853" y="15835"/>
                </a:moveTo>
                <a:cubicBezTo>
                  <a:pt x="47821" y="15835"/>
                  <a:pt x="47789" y="15835"/>
                  <a:pt x="47758" y="15867"/>
                </a:cubicBezTo>
                <a:cubicBezTo>
                  <a:pt x="47789" y="15994"/>
                  <a:pt x="47821" y="16152"/>
                  <a:pt x="47884" y="16310"/>
                </a:cubicBezTo>
                <a:cubicBezTo>
                  <a:pt x="47916" y="16279"/>
                  <a:pt x="47948" y="16279"/>
                  <a:pt x="48011" y="16247"/>
                </a:cubicBezTo>
                <a:cubicBezTo>
                  <a:pt x="47948" y="16120"/>
                  <a:pt x="47916" y="15962"/>
                  <a:pt x="47853" y="15835"/>
                </a:cubicBezTo>
                <a:close/>
                <a:moveTo>
                  <a:pt x="47473" y="14600"/>
                </a:moveTo>
                <a:cubicBezTo>
                  <a:pt x="47409" y="14632"/>
                  <a:pt x="47346" y="14664"/>
                  <a:pt x="47283" y="14695"/>
                </a:cubicBezTo>
                <a:cubicBezTo>
                  <a:pt x="47346" y="14885"/>
                  <a:pt x="47409" y="15044"/>
                  <a:pt x="47473" y="15234"/>
                </a:cubicBezTo>
                <a:cubicBezTo>
                  <a:pt x="47536" y="15202"/>
                  <a:pt x="47599" y="15170"/>
                  <a:pt x="47663" y="15170"/>
                </a:cubicBezTo>
                <a:cubicBezTo>
                  <a:pt x="47599" y="14980"/>
                  <a:pt x="47536" y="14790"/>
                  <a:pt x="47473" y="14600"/>
                </a:cubicBezTo>
                <a:close/>
              </a:path>
            </a:pathLst>
          </a:custGeom>
          <a:solidFill>
            <a:srgbClr val="8A9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26" name="Google Shape;252;p31">
            <a:extLst>
              <a:ext uri="{FF2B5EF4-FFF2-40B4-BE49-F238E27FC236}">
                <a16:creationId xmlns:a16="http://schemas.microsoft.com/office/drawing/2014/main" id="{6520D5C2-943B-6A9C-EFC6-2FE0130CD8FB}"/>
              </a:ext>
            </a:extLst>
          </p:cNvPr>
          <p:cNvSpPr/>
          <p:nvPr/>
        </p:nvSpPr>
        <p:spPr>
          <a:xfrm>
            <a:off x="9752592" y="3425252"/>
            <a:ext cx="64050" cy="60588"/>
          </a:xfrm>
          <a:custGeom>
            <a:avLst/>
            <a:gdLst/>
            <a:ahLst/>
            <a:cxnLst/>
            <a:rect l="l" t="t" r="r" b="b"/>
            <a:pathLst>
              <a:path w="825" h="1584" extrusionOk="0">
                <a:moveTo>
                  <a:pt x="571" y="1520"/>
                </a:moveTo>
                <a:cubicBezTo>
                  <a:pt x="381" y="1014"/>
                  <a:pt x="191" y="507"/>
                  <a:pt x="1" y="0"/>
                </a:cubicBezTo>
                <a:cubicBezTo>
                  <a:pt x="254" y="444"/>
                  <a:pt x="508" y="887"/>
                  <a:pt x="761" y="1330"/>
                </a:cubicBezTo>
                <a:cubicBezTo>
                  <a:pt x="824" y="1425"/>
                  <a:pt x="793" y="1584"/>
                  <a:pt x="571" y="1520"/>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27" name="Google Shape;253;p31">
            <a:extLst>
              <a:ext uri="{FF2B5EF4-FFF2-40B4-BE49-F238E27FC236}">
                <a16:creationId xmlns:a16="http://schemas.microsoft.com/office/drawing/2014/main" id="{E025A793-46B4-725A-E06D-BFA81C2437A1}"/>
              </a:ext>
            </a:extLst>
          </p:cNvPr>
          <p:cNvSpPr/>
          <p:nvPr/>
        </p:nvSpPr>
        <p:spPr>
          <a:xfrm>
            <a:off x="9808315" y="3773724"/>
            <a:ext cx="64050" cy="45719"/>
          </a:xfrm>
          <a:custGeom>
            <a:avLst/>
            <a:gdLst/>
            <a:ahLst/>
            <a:cxnLst/>
            <a:rect l="l" t="t" r="r" b="b"/>
            <a:pathLst>
              <a:path w="381" h="698" extrusionOk="0">
                <a:moveTo>
                  <a:pt x="381" y="475"/>
                </a:moveTo>
                <a:cubicBezTo>
                  <a:pt x="286" y="570"/>
                  <a:pt x="159" y="697"/>
                  <a:pt x="64" y="507"/>
                </a:cubicBezTo>
                <a:cubicBezTo>
                  <a:pt x="1" y="380"/>
                  <a:pt x="64" y="190"/>
                  <a:pt x="64" y="32"/>
                </a:cubicBezTo>
                <a:cubicBezTo>
                  <a:pt x="96" y="32"/>
                  <a:pt x="159" y="32"/>
                  <a:pt x="191" y="0"/>
                </a:cubicBezTo>
                <a:cubicBezTo>
                  <a:pt x="254" y="159"/>
                  <a:pt x="317" y="349"/>
                  <a:pt x="381" y="507"/>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28" name="Google Shape;277;p31">
            <a:extLst>
              <a:ext uri="{FF2B5EF4-FFF2-40B4-BE49-F238E27FC236}">
                <a16:creationId xmlns:a16="http://schemas.microsoft.com/office/drawing/2014/main" id="{BE0A4DA1-2D8E-7AE0-7F7E-769C7E8A5DFD}"/>
              </a:ext>
            </a:extLst>
          </p:cNvPr>
          <p:cNvSpPr txBox="1"/>
          <p:nvPr/>
        </p:nvSpPr>
        <p:spPr>
          <a:xfrm>
            <a:off x="8338325" y="3412157"/>
            <a:ext cx="3004030" cy="31174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500">
                <a:latin typeface="Fira Sans Medium"/>
                <a:ea typeface="Fira Sans Medium"/>
                <a:cs typeface="Fira Sans Medium"/>
                <a:sym typeface="Fira Sans Medium"/>
              </a:rPr>
              <a:t>Finance Applications</a:t>
            </a:r>
          </a:p>
        </p:txBody>
      </p:sp>
      <p:sp>
        <p:nvSpPr>
          <p:cNvPr id="30" name="Google Shape;278;p31">
            <a:extLst>
              <a:ext uri="{FF2B5EF4-FFF2-40B4-BE49-F238E27FC236}">
                <a16:creationId xmlns:a16="http://schemas.microsoft.com/office/drawing/2014/main" id="{3E967779-A7A0-D391-9D5C-5AF11298C238}"/>
              </a:ext>
            </a:extLst>
          </p:cNvPr>
          <p:cNvSpPr txBox="1"/>
          <p:nvPr/>
        </p:nvSpPr>
        <p:spPr>
          <a:xfrm>
            <a:off x="8338325" y="3537643"/>
            <a:ext cx="3004030" cy="8512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Roboto"/>
                <a:ea typeface="Roboto"/>
                <a:cs typeface="Roboto"/>
                <a:sym typeface="Roboto"/>
              </a:rPr>
              <a:t>Fraud Detection</a:t>
            </a:r>
          </a:p>
          <a:p>
            <a:pPr marL="0" lvl="0" indent="0" algn="ctr" rtl="0">
              <a:spcBef>
                <a:spcPts val="0"/>
              </a:spcBef>
              <a:spcAft>
                <a:spcPts val="0"/>
              </a:spcAft>
              <a:buNone/>
            </a:pPr>
            <a:r>
              <a:rPr lang="en-IN" sz="1200">
                <a:latin typeface="Roboto"/>
                <a:ea typeface="Roboto"/>
                <a:cs typeface="Roboto"/>
                <a:sym typeface="Roboto"/>
              </a:rPr>
              <a:t>Customer Segmentation</a:t>
            </a:r>
          </a:p>
        </p:txBody>
      </p:sp>
      <p:sp>
        <p:nvSpPr>
          <p:cNvPr id="32" name="Google Shape;251;p31">
            <a:extLst>
              <a:ext uri="{FF2B5EF4-FFF2-40B4-BE49-F238E27FC236}">
                <a16:creationId xmlns:a16="http://schemas.microsoft.com/office/drawing/2014/main" id="{5C834D61-8EE9-97A3-ACCF-ACE8A9E7FE26}"/>
              </a:ext>
            </a:extLst>
          </p:cNvPr>
          <p:cNvSpPr/>
          <p:nvPr/>
        </p:nvSpPr>
        <p:spPr>
          <a:xfrm>
            <a:off x="4838858" y="2282110"/>
            <a:ext cx="3207062" cy="1860688"/>
          </a:xfrm>
          <a:custGeom>
            <a:avLst/>
            <a:gdLst/>
            <a:ahLst/>
            <a:cxnLst/>
            <a:rect l="l" t="t" r="r" b="b"/>
            <a:pathLst>
              <a:path w="49532" h="48645" extrusionOk="0">
                <a:moveTo>
                  <a:pt x="46966" y="12478"/>
                </a:moveTo>
                <a:cubicBezTo>
                  <a:pt x="47124" y="12763"/>
                  <a:pt x="47346" y="13017"/>
                  <a:pt x="47378" y="13302"/>
                </a:cubicBezTo>
                <a:cubicBezTo>
                  <a:pt x="47631" y="14664"/>
                  <a:pt x="48359" y="15867"/>
                  <a:pt x="48676" y="17260"/>
                </a:cubicBezTo>
                <a:cubicBezTo>
                  <a:pt x="48771" y="17102"/>
                  <a:pt x="48803" y="17039"/>
                  <a:pt x="48898" y="16912"/>
                </a:cubicBezTo>
                <a:cubicBezTo>
                  <a:pt x="48993" y="17387"/>
                  <a:pt x="49088" y="17799"/>
                  <a:pt x="49183" y="18210"/>
                </a:cubicBezTo>
                <a:cubicBezTo>
                  <a:pt x="49056" y="18179"/>
                  <a:pt x="48993" y="18179"/>
                  <a:pt x="48771" y="18115"/>
                </a:cubicBezTo>
                <a:cubicBezTo>
                  <a:pt x="48961" y="18432"/>
                  <a:pt x="49088" y="18654"/>
                  <a:pt x="49278" y="19002"/>
                </a:cubicBezTo>
                <a:cubicBezTo>
                  <a:pt x="49246" y="19161"/>
                  <a:pt x="48993" y="19541"/>
                  <a:pt x="49404" y="19857"/>
                </a:cubicBezTo>
                <a:cubicBezTo>
                  <a:pt x="49436" y="19889"/>
                  <a:pt x="49436" y="19952"/>
                  <a:pt x="49436" y="19984"/>
                </a:cubicBezTo>
                <a:cubicBezTo>
                  <a:pt x="49214" y="20364"/>
                  <a:pt x="49531" y="20744"/>
                  <a:pt x="49404" y="21092"/>
                </a:cubicBezTo>
                <a:cubicBezTo>
                  <a:pt x="49246" y="21441"/>
                  <a:pt x="49436" y="21852"/>
                  <a:pt x="49214" y="22232"/>
                </a:cubicBezTo>
                <a:cubicBezTo>
                  <a:pt x="49056" y="22486"/>
                  <a:pt x="49278" y="23626"/>
                  <a:pt x="49436" y="24006"/>
                </a:cubicBezTo>
                <a:cubicBezTo>
                  <a:pt x="49468" y="24101"/>
                  <a:pt x="49436" y="24228"/>
                  <a:pt x="49404" y="24323"/>
                </a:cubicBezTo>
                <a:cubicBezTo>
                  <a:pt x="49404" y="24418"/>
                  <a:pt x="49309" y="24513"/>
                  <a:pt x="49309" y="24639"/>
                </a:cubicBezTo>
                <a:cubicBezTo>
                  <a:pt x="49309" y="24829"/>
                  <a:pt x="49404" y="25019"/>
                  <a:pt x="49373" y="25209"/>
                </a:cubicBezTo>
                <a:cubicBezTo>
                  <a:pt x="49341" y="25336"/>
                  <a:pt x="49183" y="25463"/>
                  <a:pt x="49119" y="25589"/>
                </a:cubicBezTo>
                <a:cubicBezTo>
                  <a:pt x="49088" y="25716"/>
                  <a:pt x="49056" y="25906"/>
                  <a:pt x="49119" y="25969"/>
                </a:cubicBezTo>
                <a:cubicBezTo>
                  <a:pt x="49404" y="26254"/>
                  <a:pt x="49246" y="26571"/>
                  <a:pt x="49183" y="26888"/>
                </a:cubicBezTo>
                <a:cubicBezTo>
                  <a:pt x="49056" y="27394"/>
                  <a:pt x="48898" y="27901"/>
                  <a:pt x="48771" y="28408"/>
                </a:cubicBezTo>
                <a:cubicBezTo>
                  <a:pt x="48708" y="28630"/>
                  <a:pt x="48296" y="28788"/>
                  <a:pt x="48613" y="29073"/>
                </a:cubicBezTo>
                <a:cubicBezTo>
                  <a:pt x="48644" y="29073"/>
                  <a:pt x="48613" y="29168"/>
                  <a:pt x="48613" y="29200"/>
                </a:cubicBezTo>
                <a:cubicBezTo>
                  <a:pt x="48391" y="29485"/>
                  <a:pt x="48423" y="29896"/>
                  <a:pt x="48264" y="30150"/>
                </a:cubicBezTo>
                <a:cubicBezTo>
                  <a:pt x="48043" y="30466"/>
                  <a:pt x="48074" y="30815"/>
                  <a:pt x="47979" y="31100"/>
                </a:cubicBezTo>
                <a:cubicBezTo>
                  <a:pt x="47346" y="32778"/>
                  <a:pt x="46649" y="34393"/>
                  <a:pt x="45762" y="35945"/>
                </a:cubicBezTo>
                <a:cubicBezTo>
                  <a:pt x="44749" y="37750"/>
                  <a:pt x="43641" y="39429"/>
                  <a:pt x="42247" y="40917"/>
                </a:cubicBezTo>
                <a:cubicBezTo>
                  <a:pt x="39460" y="43957"/>
                  <a:pt x="36103" y="46016"/>
                  <a:pt x="32176" y="47251"/>
                </a:cubicBezTo>
                <a:cubicBezTo>
                  <a:pt x="29041" y="48233"/>
                  <a:pt x="25843" y="48644"/>
                  <a:pt x="22549" y="48454"/>
                </a:cubicBezTo>
                <a:cubicBezTo>
                  <a:pt x="19667" y="48296"/>
                  <a:pt x="16912" y="47726"/>
                  <a:pt x="14252" y="46522"/>
                </a:cubicBezTo>
                <a:cubicBezTo>
                  <a:pt x="12478" y="45699"/>
                  <a:pt x="10673" y="44907"/>
                  <a:pt x="8995" y="43831"/>
                </a:cubicBezTo>
                <a:cubicBezTo>
                  <a:pt x="6493" y="42215"/>
                  <a:pt x="4561" y="40062"/>
                  <a:pt x="3136" y="37465"/>
                </a:cubicBezTo>
                <a:cubicBezTo>
                  <a:pt x="951" y="33443"/>
                  <a:pt x="1" y="29136"/>
                  <a:pt x="349" y="24544"/>
                </a:cubicBezTo>
                <a:cubicBezTo>
                  <a:pt x="571" y="21567"/>
                  <a:pt x="1141" y="18622"/>
                  <a:pt x="2218" y="15804"/>
                </a:cubicBezTo>
                <a:cubicBezTo>
                  <a:pt x="3516" y="12510"/>
                  <a:pt x="5353" y="9502"/>
                  <a:pt x="7855" y="6968"/>
                </a:cubicBezTo>
                <a:cubicBezTo>
                  <a:pt x="8456" y="6366"/>
                  <a:pt x="9153" y="5828"/>
                  <a:pt x="9786" y="5258"/>
                </a:cubicBezTo>
                <a:cubicBezTo>
                  <a:pt x="11243" y="3991"/>
                  <a:pt x="12890" y="2978"/>
                  <a:pt x="14632" y="2186"/>
                </a:cubicBezTo>
                <a:cubicBezTo>
                  <a:pt x="16912" y="1109"/>
                  <a:pt x="19319" y="444"/>
                  <a:pt x="21821" y="128"/>
                </a:cubicBezTo>
                <a:cubicBezTo>
                  <a:pt x="22169" y="64"/>
                  <a:pt x="22549" y="64"/>
                  <a:pt x="22929" y="96"/>
                </a:cubicBezTo>
                <a:cubicBezTo>
                  <a:pt x="24164" y="254"/>
                  <a:pt x="25399" y="33"/>
                  <a:pt x="26634" y="33"/>
                </a:cubicBezTo>
                <a:cubicBezTo>
                  <a:pt x="28408" y="1"/>
                  <a:pt x="30150" y="159"/>
                  <a:pt x="31860" y="413"/>
                </a:cubicBezTo>
                <a:cubicBezTo>
                  <a:pt x="33823" y="698"/>
                  <a:pt x="35628" y="1331"/>
                  <a:pt x="37434" y="2123"/>
                </a:cubicBezTo>
                <a:cubicBezTo>
                  <a:pt x="38700" y="2661"/>
                  <a:pt x="39872" y="3358"/>
                  <a:pt x="40917" y="4276"/>
                </a:cubicBezTo>
                <a:cubicBezTo>
                  <a:pt x="41677" y="4910"/>
                  <a:pt x="42437" y="5543"/>
                  <a:pt x="43134" y="6240"/>
                </a:cubicBezTo>
                <a:cubicBezTo>
                  <a:pt x="43514" y="6588"/>
                  <a:pt x="43894" y="7000"/>
                  <a:pt x="44021" y="7538"/>
                </a:cubicBezTo>
                <a:cubicBezTo>
                  <a:pt x="44052" y="7601"/>
                  <a:pt x="44084" y="7728"/>
                  <a:pt x="44147" y="7760"/>
                </a:cubicBezTo>
                <a:cubicBezTo>
                  <a:pt x="45002" y="8171"/>
                  <a:pt x="45256" y="9058"/>
                  <a:pt x="45762" y="9723"/>
                </a:cubicBezTo>
                <a:cubicBezTo>
                  <a:pt x="46048" y="10103"/>
                  <a:pt x="46206" y="10547"/>
                  <a:pt x="46396" y="10958"/>
                </a:cubicBezTo>
                <a:cubicBezTo>
                  <a:pt x="46586" y="11465"/>
                  <a:pt x="46776" y="11972"/>
                  <a:pt x="46966" y="12478"/>
                </a:cubicBezTo>
                <a:close/>
                <a:moveTo>
                  <a:pt x="46048" y="19541"/>
                </a:moveTo>
                <a:cubicBezTo>
                  <a:pt x="46143" y="19921"/>
                  <a:pt x="46238" y="20301"/>
                  <a:pt x="46333" y="20681"/>
                </a:cubicBezTo>
                <a:cubicBezTo>
                  <a:pt x="46428" y="21029"/>
                  <a:pt x="46491" y="21409"/>
                  <a:pt x="46238" y="21757"/>
                </a:cubicBezTo>
                <a:cubicBezTo>
                  <a:pt x="46174" y="21821"/>
                  <a:pt x="46238" y="21979"/>
                  <a:pt x="46238" y="22137"/>
                </a:cubicBezTo>
                <a:cubicBezTo>
                  <a:pt x="46333" y="22011"/>
                  <a:pt x="46396" y="21916"/>
                  <a:pt x="46554" y="21757"/>
                </a:cubicBezTo>
                <a:cubicBezTo>
                  <a:pt x="46649" y="22707"/>
                  <a:pt x="46776" y="23563"/>
                  <a:pt x="46839" y="24418"/>
                </a:cubicBezTo>
                <a:cubicBezTo>
                  <a:pt x="46871" y="24988"/>
                  <a:pt x="46871" y="25589"/>
                  <a:pt x="46903" y="26191"/>
                </a:cubicBezTo>
                <a:cubicBezTo>
                  <a:pt x="46934" y="26571"/>
                  <a:pt x="46808" y="26888"/>
                  <a:pt x="46649" y="27046"/>
                </a:cubicBezTo>
                <a:cubicBezTo>
                  <a:pt x="46681" y="27331"/>
                  <a:pt x="46713" y="27553"/>
                  <a:pt x="46713" y="27743"/>
                </a:cubicBezTo>
                <a:cubicBezTo>
                  <a:pt x="46713" y="28345"/>
                  <a:pt x="46491" y="28915"/>
                  <a:pt x="46364" y="29485"/>
                </a:cubicBezTo>
                <a:cubicBezTo>
                  <a:pt x="46174" y="30498"/>
                  <a:pt x="45826" y="31511"/>
                  <a:pt x="45446" y="32493"/>
                </a:cubicBezTo>
                <a:cubicBezTo>
                  <a:pt x="44686" y="34488"/>
                  <a:pt x="43577" y="36262"/>
                  <a:pt x="42279" y="37940"/>
                </a:cubicBezTo>
                <a:cubicBezTo>
                  <a:pt x="40252" y="40569"/>
                  <a:pt x="37719" y="42596"/>
                  <a:pt x="34805" y="44179"/>
                </a:cubicBezTo>
                <a:cubicBezTo>
                  <a:pt x="32176" y="45604"/>
                  <a:pt x="29358" y="46459"/>
                  <a:pt x="26444" y="46871"/>
                </a:cubicBezTo>
                <a:cubicBezTo>
                  <a:pt x="25494" y="46997"/>
                  <a:pt x="24576" y="47092"/>
                  <a:pt x="23657" y="47219"/>
                </a:cubicBezTo>
                <a:cubicBezTo>
                  <a:pt x="23784" y="47314"/>
                  <a:pt x="23942" y="47346"/>
                  <a:pt x="24101" y="47346"/>
                </a:cubicBezTo>
                <a:cubicBezTo>
                  <a:pt x="25178" y="47314"/>
                  <a:pt x="26254" y="47282"/>
                  <a:pt x="27331" y="47187"/>
                </a:cubicBezTo>
                <a:cubicBezTo>
                  <a:pt x="30055" y="46966"/>
                  <a:pt x="32651" y="46269"/>
                  <a:pt x="35122" y="45129"/>
                </a:cubicBezTo>
                <a:cubicBezTo>
                  <a:pt x="37497" y="44052"/>
                  <a:pt x="39619" y="42564"/>
                  <a:pt x="41360" y="40600"/>
                </a:cubicBezTo>
                <a:cubicBezTo>
                  <a:pt x="43007" y="38795"/>
                  <a:pt x="44337" y="36737"/>
                  <a:pt x="45382" y="34520"/>
                </a:cubicBezTo>
                <a:cubicBezTo>
                  <a:pt x="46934" y="31163"/>
                  <a:pt x="48011" y="27679"/>
                  <a:pt x="48138" y="23943"/>
                </a:cubicBezTo>
                <a:cubicBezTo>
                  <a:pt x="48138" y="23594"/>
                  <a:pt x="48201" y="23309"/>
                  <a:pt x="48581" y="23151"/>
                </a:cubicBezTo>
                <a:cubicBezTo>
                  <a:pt x="48613" y="23151"/>
                  <a:pt x="48613" y="23087"/>
                  <a:pt x="48644" y="22992"/>
                </a:cubicBezTo>
                <a:cubicBezTo>
                  <a:pt x="48549" y="22961"/>
                  <a:pt x="48423" y="22866"/>
                  <a:pt x="48328" y="22802"/>
                </a:cubicBezTo>
                <a:cubicBezTo>
                  <a:pt x="48391" y="22644"/>
                  <a:pt x="48454" y="22486"/>
                  <a:pt x="48518" y="22327"/>
                </a:cubicBezTo>
                <a:lnTo>
                  <a:pt x="48486" y="22359"/>
                </a:lnTo>
                <a:cubicBezTo>
                  <a:pt x="48486" y="22074"/>
                  <a:pt x="48549" y="21789"/>
                  <a:pt x="48201" y="21599"/>
                </a:cubicBezTo>
                <a:cubicBezTo>
                  <a:pt x="48138" y="21567"/>
                  <a:pt x="48138" y="21377"/>
                  <a:pt x="48106" y="21251"/>
                </a:cubicBezTo>
                <a:cubicBezTo>
                  <a:pt x="47916" y="20269"/>
                  <a:pt x="47821" y="19287"/>
                  <a:pt x="47536" y="18337"/>
                </a:cubicBezTo>
                <a:cubicBezTo>
                  <a:pt x="46554" y="14885"/>
                  <a:pt x="45097" y="11655"/>
                  <a:pt x="42849" y="8836"/>
                </a:cubicBezTo>
                <a:cubicBezTo>
                  <a:pt x="41741" y="7411"/>
                  <a:pt x="40410" y="6176"/>
                  <a:pt x="38954" y="5131"/>
                </a:cubicBezTo>
                <a:cubicBezTo>
                  <a:pt x="37529" y="4086"/>
                  <a:pt x="35913" y="3358"/>
                  <a:pt x="34203" y="2788"/>
                </a:cubicBezTo>
                <a:cubicBezTo>
                  <a:pt x="33792" y="2661"/>
                  <a:pt x="33348" y="2566"/>
                  <a:pt x="32905" y="2439"/>
                </a:cubicBezTo>
                <a:cubicBezTo>
                  <a:pt x="32873" y="2471"/>
                  <a:pt x="32873" y="2534"/>
                  <a:pt x="32841" y="2566"/>
                </a:cubicBezTo>
                <a:cubicBezTo>
                  <a:pt x="33253" y="2819"/>
                  <a:pt x="33665" y="3104"/>
                  <a:pt x="34108" y="3294"/>
                </a:cubicBezTo>
                <a:cubicBezTo>
                  <a:pt x="35502" y="3896"/>
                  <a:pt x="36642" y="4846"/>
                  <a:pt x="37814" y="5701"/>
                </a:cubicBezTo>
                <a:cubicBezTo>
                  <a:pt x="38637" y="6271"/>
                  <a:pt x="39397" y="7000"/>
                  <a:pt x="40094" y="7696"/>
                </a:cubicBezTo>
                <a:cubicBezTo>
                  <a:pt x="40759" y="8393"/>
                  <a:pt x="41360" y="9185"/>
                  <a:pt x="41931" y="9945"/>
                </a:cubicBezTo>
                <a:cubicBezTo>
                  <a:pt x="42374" y="10547"/>
                  <a:pt x="42659" y="11212"/>
                  <a:pt x="43071" y="11813"/>
                </a:cubicBezTo>
                <a:cubicBezTo>
                  <a:pt x="44337" y="13840"/>
                  <a:pt x="45129" y="16057"/>
                  <a:pt x="45762" y="18337"/>
                </a:cubicBezTo>
                <a:cubicBezTo>
                  <a:pt x="45889" y="18749"/>
                  <a:pt x="45952" y="19161"/>
                  <a:pt x="46048" y="19541"/>
                </a:cubicBezTo>
                <a:cubicBezTo>
                  <a:pt x="45952" y="19477"/>
                  <a:pt x="45857" y="19414"/>
                  <a:pt x="45699" y="19287"/>
                </a:cubicBezTo>
                <a:cubicBezTo>
                  <a:pt x="45762" y="19477"/>
                  <a:pt x="45794" y="19636"/>
                  <a:pt x="45857" y="19826"/>
                </a:cubicBezTo>
                <a:cubicBezTo>
                  <a:pt x="45952" y="19667"/>
                  <a:pt x="45984" y="19604"/>
                  <a:pt x="46048" y="19541"/>
                </a:cubicBezTo>
                <a:close/>
                <a:moveTo>
                  <a:pt x="22137" y="45857"/>
                </a:moveTo>
                <a:cubicBezTo>
                  <a:pt x="24861" y="45889"/>
                  <a:pt x="27268" y="45636"/>
                  <a:pt x="29643" y="45034"/>
                </a:cubicBezTo>
                <a:cubicBezTo>
                  <a:pt x="32081" y="44432"/>
                  <a:pt x="34362" y="43482"/>
                  <a:pt x="36420" y="42057"/>
                </a:cubicBezTo>
                <a:cubicBezTo>
                  <a:pt x="39080" y="40157"/>
                  <a:pt x="41202" y="37814"/>
                  <a:pt x="42849" y="34963"/>
                </a:cubicBezTo>
                <a:cubicBezTo>
                  <a:pt x="44654" y="31796"/>
                  <a:pt x="45382" y="28408"/>
                  <a:pt x="45034" y="24798"/>
                </a:cubicBezTo>
                <a:cubicBezTo>
                  <a:pt x="44749" y="21631"/>
                  <a:pt x="43957" y="18559"/>
                  <a:pt x="42722" y="15645"/>
                </a:cubicBezTo>
                <a:cubicBezTo>
                  <a:pt x="41297" y="12320"/>
                  <a:pt x="39239" y="9502"/>
                  <a:pt x="36357" y="7285"/>
                </a:cubicBezTo>
                <a:cubicBezTo>
                  <a:pt x="33602" y="5163"/>
                  <a:pt x="30593" y="3548"/>
                  <a:pt x="27236" y="2661"/>
                </a:cubicBezTo>
                <a:cubicBezTo>
                  <a:pt x="25431" y="2186"/>
                  <a:pt x="23626" y="2091"/>
                  <a:pt x="21789" y="2281"/>
                </a:cubicBezTo>
                <a:cubicBezTo>
                  <a:pt x="21029" y="2376"/>
                  <a:pt x="20332" y="2566"/>
                  <a:pt x="19572" y="2503"/>
                </a:cubicBezTo>
                <a:cubicBezTo>
                  <a:pt x="19192" y="2439"/>
                  <a:pt x="18749" y="2661"/>
                  <a:pt x="18369" y="2819"/>
                </a:cubicBezTo>
                <a:cubicBezTo>
                  <a:pt x="17672" y="3136"/>
                  <a:pt x="16975" y="3516"/>
                  <a:pt x="16310" y="3864"/>
                </a:cubicBezTo>
                <a:cubicBezTo>
                  <a:pt x="15329" y="4403"/>
                  <a:pt x="14315" y="4910"/>
                  <a:pt x="13397" y="5543"/>
                </a:cubicBezTo>
                <a:cubicBezTo>
                  <a:pt x="12605" y="6050"/>
                  <a:pt x="11877" y="6651"/>
                  <a:pt x="11180" y="7285"/>
                </a:cubicBezTo>
                <a:cubicBezTo>
                  <a:pt x="10388" y="8013"/>
                  <a:pt x="9596" y="8741"/>
                  <a:pt x="8963" y="9565"/>
                </a:cubicBezTo>
                <a:cubicBezTo>
                  <a:pt x="8108" y="10673"/>
                  <a:pt x="7316" y="11813"/>
                  <a:pt x="6683" y="13048"/>
                </a:cubicBezTo>
                <a:cubicBezTo>
                  <a:pt x="3674" y="18622"/>
                  <a:pt x="2978" y="24608"/>
                  <a:pt x="3991" y="30815"/>
                </a:cubicBezTo>
                <a:cubicBezTo>
                  <a:pt x="4244" y="32208"/>
                  <a:pt x="4751" y="33570"/>
                  <a:pt x="5131" y="34932"/>
                </a:cubicBezTo>
                <a:cubicBezTo>
                  <a:pt x="5289" y="35470"/>
                  <a:pt x="5638" y="35945"/>
                  <a:pt x="5574" y="36547"/>
                </a:cubicBezTo>
                <a:cubicBezTo>
                  <a:pt x="5543" y="36610"/>
                  <a:pt x="5669" y="36800"/>
                  <a:pt x="5701" y="36800"/>
                </a:cubicBezTo>
                <a:cubicBezTo>
                  <a:pt x="6081" y="36737"/>
                  <a:pt x="6113" y="37053"/>
                  <a:pt x="6208" y="37243"/>
                </a:cubicBezTo>
                <a:cubicBezTo>
                  <a:pt x="6968" y="38605"/>
                  <a:pt x="7855" y="39872"/>
                  <a:pt x="8931" y="40980"/>
                </a:cubicBezTo>
                <a:cubicBezTo>
                  <a:pt x="10293" y="42374"/>
                  <a:pt x="11813" y="43451"/>
                  <a:pt x="13587" y="44211"/>
                </a:cubicBezTo>
                <a:cubicBezTo>
                  <a:pt x="16405" y="45414"/>
                  <a:pt x="19382" y="45826"/>
                  <a:pt x="22137" y="45857"/>
                </a:cubicBezTo>
                <a:close/>
                <a:moveTo>
                  <a:pt x="42406" y="13777"/>
                </a:moveTo>
                <a:cubicBezTo>
                  <a:pt x="44116" y="17514"/>
                  <a:pt x="45161" y="21409"/>
                  <a:pt x="45541" y="25463"/>
                </a:cubicBezTo>
                <a:cubicBezTo>
                  <a:pt x="45477" y="21314"/>
                  <a:pt x="44369" y="17419"/>
                  <a:pt x="42406" y="13777"/>
                </a:cubicBezTo>
                <a:close/>
                <a:moveTo>
                  <a:pt x="48423" y="21092"/>
                </a:moveTo>
                <a:cubicBezTo>
                  <a:pt x="48201" y="17387"/>
                  <a:pt x="46903" y="14062"/>
                  <a:pt x="44876" y="10990"/>
                </a:cubicBezTo>
                <a:cubicBezTo>
                  <a:pt x="46618" y="14189"/>
                  <a:pt x="47948" y="17482"/>
                  <a:pt x="48423" y="21092"/>
                </a:cubicBezTo>
                <a:close/>
                <a:moveTo>
                  <a:pt x="856" y="24988"/>
                </a:moveTo>
                <a:cubicBezTo>
                  <a:pt x="507" y="28281"/>
                  <a:pt x="1362" y="33412"/>
                  <a:pt x="2376" y="34552"/>
                </a:cubicBezTo>
                <a:cubicBezTo>
                  <a:pt x="1394" y="31353"/>
                  <a:pt x="729" y="28218"/>
                  <a:pt x="856" y="24988"/>
                </a:cubicBezTo>
                <a:close/>
                <a:moveTo>
                  <a:pt x="47314" y="14220"/>
                </a:moveTo>
                <a:cubicBezTo>
                  <a:pt x="47124" y="13872"/>
                  <a:pt x="46998" y="13618"/>
                  <a:pt x="46903" y="13397"/>
                </a:cubicBezTo>
                <a:cubicBezTo>
                  <a:pt x="46871" y="13713"/>
                  <a:pt x="46808" y="13998"/>
                  <a:pt x="47314" y="14220"/>
                </a:cubicBezTo>
                <a:close/>
                <a:moveTo>
                  <a:pt x="2218" y="32303"/>
                </a:moveTo>
                <a:cubicBezTo>
                  <a:pt x="2249" y="32303"/>
                  <a:pt x="2281" y="32271"/>
                  <a:pt x="2344" y="32271"/>
                </a:cubicBezTo>
                <a:cubicBezTo>
                  <a:pt x="2313" y="32113"/>
                  <a:pt x="2313" y="31955"/>
                  <a:pt x="2281" y="31765"/>
                </a:cubicBezTo>
                <a:cubicBezTo>
                  <a:pt x="2218" y="31796"/>
                  <a:pt x="2186" y="31796"/>
                  <a:pt x="2123" y="31796"/>
                </a:cubicBezTo>
                <a:cubicBezTo>
                  <a:pt x="2154" y="31955"/>
                  <a:pt x="2186" y="32113"/>
                  <a:pt x="2218" y="32303"/>
                </a:cubicBezTo>
                <a:close/>
                <a:moveTo>
                  <a:pt x="43451" y="14347"/>
                </a:moveTo>
                <a:cubicBezTo>
                  <a:pt x="43419" y="14379"/>
                  <a:pt x="43387" y="14410"/>
                  <a:pt x="43324" y="14442"/>
                </a:cubicBezTo>
                <a:cubicBezTo>
                  <a:pt x="43419" y="14537"/>
                  <a:pt x="43514" y="14664"/>
                  <a:pt x="43577" y="14759"/>
                </a:cubicBezTo>
                <a:cubicBezTo>
                  <a:pt x="43609" y="14727"/>
                  <a:pt x="43641" y="14695"/>
                  <a:pt x="43672" y="14695"/>
                </a:cubicBezTo>
                <a:cubicBezTo>
                  <a:pt x="43609" y="14569"/>
                  <a:pt x="43514" y="14474"/>
                  <a:pt x="43451" y="14347"/>
                </a:cubicBezTo>
                <a:close/>
                <a:moveTo>
                  <a:pt x="47853" y="15835"/>
                </a:moveTo>
                <a:cubicBezTo>
                  <a:pt x="47821" y="15835"/>
                  <a:pt x="47789" y="15835"/>
                  <a:pt x="47758" y="15867"/>
                </a:cubicBezTo>
                <a:cubicBezTo>
                  <a:pt x="47789" y="15994"/>
                  <a:pt x="47821" y="16152"/>
                  <a:pt x="47884" y="16310"/>
                </a:cubicBezTo>
                <a:cubicBezTo>
                  <a:pt x="47916" y="16279"/>
                  <a:pt x="47948" y="16279"/>
                  <a:pt x="48011" y="16247"/>
                </a:cubicBezTo>
                <a:cubicBezTo>
                  <a:pt x="47948" y="16120"/>
                  <a:pt x="47916" y="15962"/>
                  <a:pt x="47853" y="15835"/>
                </a:cubicBezTo>
                <a:close/>
                <a:moveTo>
                  <a:pt x="47473" y="14600"/>
                </a:moveTo>
                <a:cubicBezTo>
                  <a:pt x="47409" y="14632"/>
                  <a:pt x="47346" y="14664"/>
                  <a:pt x="47283" y="14695"/>
                </a:cubicBezTo>
                <a:cubicBezTo>
                  <a:pt x="47346" y="14885"/>
                  <a:pt x="47409" y="15044"/>
                  <a:pt x="47473" y="15234"/>
                </a:cubicBezTo>
                <a:cubicBezTo>
                  <a:pt x="47536" y="15202"/>
                  <a:pt x="47599" y="15170"/>
                  <a:pt x="47663" y="15170"/>
                </a:cubicBezTo>
                <a:cubicBezTo>
                  <a:pt x="47599" y="14980"/>
                  <a:pt x="47536" y="14790"/>
                  <a:pt x="47473" y="14600"/>
                </a:cubicBezTo>
                <a:close/>
              </a:path>
            </a:pathLst>
          </a:custGeom>
          <a:solidFill>
            <a:srgbClr val="8A9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33" name="Google Shape;252;p31">
            <a:extLst>
              <a:ext uri="{FF2B5EF4-FFF2-40B4-BE49-F238E27FC236}">
                <a16:creationId xmlns:a16="http://schemas.microsoft.com/office/drawing/2014/main" id="{472CB457-A188-5911-723F-EC54E1763BA6}"/>
              </a:ext>
            </a:extLst>
          </p:cNvPr>
          <p:cNvSpPr/>
          <p:nvPr/>
        </p:nvSpPr>
        <p:spPr>
          <a:xfrm>
            <a:off x="6322917" y="2632629"/>
            <a:ext cx="64050" cy="60588"/>
          </a:xfrm>
          <a:custGeom>
            <a:avLst/>
            <a:gdLst/>
            <a:ahLst/>
            <a:cxnLst/>
            <a:rect l="l" t="t" r="r" b="b"/>
            <a:pathLst>
              <a:path w="825" h="1584" extrusionOk="0">
                <a:moveTo>
                  <a:pt x="571" y="1520"/>
                </a:moveTo>
                <a:cubicBezTo>
                  <a:pt x="381" y="1014"/>
                  <a:pt x="191" y="507"/>
                  <a:pt x="1" y="0"/>
                </a:cubicBezTo>
                <a:cubicBezTo>
                  <a:pt x="254" y="444"/>
                  <a:pt x="508" y="887"/>
                  <a:pt x="761" y="1330"/>
                </a:cubicBezTo>
                <a:cubicBezTo>
                  <a:pt x="824" y="1425"/>
                  <a:pt x="793" y="1584"/>
                  <a:pt x="571" y="1520"/>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34" name="Google Shape;253;p31">
            <a:extLst>
              <a:ext uri="{FF2B5EF4-FFF2-40B4-BE49-F238E27FC236}">
                <a16:creationId xmlns:a16="http://schemas.microsoft.com/office/drawing/2014/main" id="{20701A39-77B4-B788-DE5E-17A37A449FC6}"/>
              </a:ext>
            </a:extLst>
          </p:cNvPr>
          <p:cNvSpPr/>
          <p:nvPr/>
        </p:nvSpPr>
        <p:spPr>
          <a:xfrm>
            <a:off x="6378640" y="2981101"/>
            <a:ext cx="64050" cy="45719"/>
          </a:xfrm>
          <a:custGeom>
            <a:avLst/>
            <a:gdLst/>
            <a:ahLst/>
            <a:cxnLst/>
            <a:rect l="l" t="t" r="r" b="b"/>
            <a:pathLst>
              <a:path w="381" h="698" extrusionOk="0">
                <a:moveTo>
                  <a:pt x="381" y="475"/>
                </a:moveTo>
                <a:cubicBezTo>
                  <a:pt x="286" y="570"/>
                  <a:pt x="159" y="697"/>
                  <a:pt x="64" y="507"/>
                </a:cubicBezTo>
                <a:cubicBezTo>
                  <a:pt x="1" y="380"/>
                  <a:pt x="64" y="190"/>
                  <a:pt x="64" y="32"/>
                </a:cubicBezTo>
                <a:cubicBezTo>
                  <a:pt x="96" y="32"/>
                  <a:pt x="159" y="32"/>
                  <a:pt x="191" y="0"/>
                </a:cubicBezTo>
                <a:cubicBezTo>
                  <a:pt x="254" y="159"/>
                  <a:pt x="317" y="349"/>
                  <a:pt x="381" y="507"/>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37" name="Google Shape;277;p31">
            <a:extLst>
              <a:ext uri="{FF2B5EF4-FFF2-40B4-BE49-F238E27FC236}">
                <a16:creationId xmlns:a16="http://schemas.microsoft.com/office/drawing/2014/main" id="{2F85B30D-5DA1-0E2A-4E0A-43D5EE34C603}"/>
              </a:ext>
            </a:extLst>
          </p:cNvPr>
          <p:cNvSpPr txBox="1"/>
          <p:nvPr/>
        </p:nvSpPr>
        <p:spPr>
          <a:xfrm>
            <a:off x="4908650" y="2619534"/>
            <a:ext cx="3004030" cy="31174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500">
                <a:latin typeface="Fira Sans Medium"/>
                <a:ea typeface="Fira Sans Medium"/>
                <a:cs typeface="Fira Sans Medium"/>
                <a:sym typeface="Fira Sans Medium"/>
              </a:rPr>
              <a:t>Marketing Applications</a:t>
            </a:r>
          </a:p>
        </p:txBody>
      </p:sp>
      <p:sp>
        <p:nvSpPr>
          <p:cNvPr id="38" name="Google Shape;278;p31">
            <a:extLst>
              <a:ext uri="{FF2B5EF4-FFF2-40B4-BE49-F238E27FC236}">
                <a16:creationId xmlns:a16="http://schemas.microsoft.com/office/drawing/2014/main" id="{15CE2897-96FD-47D1-681B-8F05BE3150E2}"/>
              </a:ext>
            </a:extLst>
          </p:cNvPr>
          <p:cNvSpPr txBox="1"/>
          <p:nvPr/>
        </p:nvSpPr>
        <p:spPr>
          <a:xfrm>
            <a:off x="4864181" y="2846697"/>
            <a:ext cx="3004030" cy="8512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Targeted Advertising</a:t>
            </a:r>
          </a:p>
          <a:p>
            <a:pPr marL="0" lvl="0" indent="0" algn="ctr" rtl="0">
              <a:spcBef>
                <a:spcPts val="0"/>
              </a:spcBef>
              <a:spcAft>
                <a:spcPts val="0"/>
              </a:spcAft>
              <a:buNone/>
            </a:pPr>
            <a:r>
              <a:rPr lang="en-US" sz="1200">
                <a:latin typeface="Roboto"/>
                <a:ea typeface="Roboto"/>
                <a:cs typeface="Roboto"/>
                <a:sym typeface="Roboto"/>
              </a:rPr>
              <a:t>Customer Behavior Analysis</a:t>
            </a:r>
          </a:p>
        </p:txBody>
      </p:sp>
      <p:sp>
        <p:nvSpPr>
          <p:cNvPr id="41" name="Google Shape;251;p31">
            <a:extLst>
              <a:ext uri="{FF2B5EF4-FFF2-40B4-BE49-F238E27FC236}">
                <a16:creationId xmlns:a16="http://schemas.microsoft.com/office/drawing/2014/main" id="{9BA7DA6B-A0B6-FC19-E7D4-F4794D011D27}"/>
              </a:ext>
            </a:extLst>
          </p:cNvPr>
          <p:cNvSpPr/>
          <p:nvPr/>
        </p:nvSpPr>
        <p:spPr>
          <a:xfrm>
            <a:off x="5036148" y="4236430"/>
            <a:ext cx="3207062" cy="1860688"/>
          </a:xfrm>
          <a:custGeom>
            <a:avLst/>
            <a:gdLst/>
            <a:ahLst/>
            <a:cxnLst/>
            <a:rect l="l" t="t" r="r" b="b"/>
            <a:pathLst>
              <a:path w="49532" h="48645" extrusionOk="0">
                <a:moveTo>
                  <a:pt x="46966" y="12478"/>
                </a:moveTo>
                <a:cubicBezTo>
                  <a:pt x="47124" y="12763"/>
                  <a:pt x="47346" y="13017"/>
                  <a:pt x="47378" y="13302"/>
                </a:cubicBezTo>
                <a:cubicBezTo>
                  <a:pt x="47631" y="14664"/>
                  <a:pt x="48359" y="15867"/>
                  <a:pt x="48676" y="17260"/>
                </a:cubicBezTo>
                <a:cubicBezTo>
                  <a:pt x="48771" y="17102"/>
                  <a:pt x="48803" y="17039"/>
                  <a:pt x="48898" y="16912"/>
                </a:cubicBezTo>
                <a:cubicBezTo>
                  <a:pt x="48993" y="17387"/>
                  <a:pt x="49088" y="17799"/>
                  <a:pt x="49183" y="18210"/>
                </a:cubicBezTo>
                <a:cubicBezTo>
                  <a:pt x="49056" y="18179"/>
                  <a:pt x="48993" y="18179"/>
                  <a:pt x="48771" y="18115"/>
                </a:cubicBezTo>
                <a:cubicBezTo>
                  <a:pt x="48961" y="18432"/>
                  <a:pt x="49088" y="18654"/>
                  <a:pt x="49278" y="19002"/>
                </a:cubicBezTo>
                <a:cubicBezTo>
                  <a:pt x="49246" y="19161"/>
                  <a:pt x="48993" y="19541"/>
                  <a:pt x="49404" y="19857"/>
                </a:cubicBezTo>
                <a:cubicBezTo>
                  <a:pt x="49436" y="19889"/>
                  <a:pt x="49436" y="19952"/>
                  <a:pt x="49436" y="19984"/>
                </a:cubicBezTo>
                <a:cubicBezTo>
                  <a:pt x="49214" y="20364"/>
                  <a:pt x="49531" y="20744"/>
                  <a:pt x="49404" y="21092"/>
                </a:cubicBezTo>
                <a:cubicBezTo>
                  <a:pt x="49246" y="21441"/>
                  <a:pt x="49436" y="21852"/>
                  <a:pt x="49214" y="22232"/>
                </a:cubicBezTo>
                <a:cubicBezTo>
                  <a:pt x="49056" y="22486"/>
                  <a:pt x="49278" y="23626"/>
                  <a:pt x="49436" y="24006"/>
                </a:cubicBezTo>
                <a:cubicBezTo>
                  <a:pt x="49468" y="24101"/>
                  <a:pt x="49436" y="24228"/>
                  <a:pt x="49404" y="24323"/>
                </a:cubicBezTo>
                <a:cubicBezTo>
                  <a:pt x="49404" y="24418"/>
                  <a:pt x="49309" y="24513"/>
                  <a:pt x="49309" y="24639"/>
                </a:cubicBezTo>
                <a:cubicBezTo>
                  <a:pt x="49309" y="24829"/>
                  <a:pt x="49404" y="25019"/>
                  <a:pt x="49373" y="25209"/>
                </a:cubicBezTo>
                <a:cubicBezTo>
                  <a:pt x="49341" y="25336"/>
                  <a:pt x="49183" y="25463"/>
                  <a:pt x="49119" y="25589"/>
                </a:cubicBezTo>
                <a:cubicBezTo>
                  <a:pt x="49088" y="25716"/>
                  <a:pt x="49056" y="25906"/>
                  <a:pt x="49119" y="25969"/>
                </a:cubicBezTo>
                <a:cubicBezTo>
                  <a:pt x="49404" y="26254"/>
                  <a:pt x="49246" y="26571"/>
                  <a:pt x="49183" y="26888"/>
                </a:cubicBezTo>
                <a:cubicBezTo>
                  <a:pt x="49056" y="27394"/>
                  <a:pt x="48898" y="27901"/>
                  <a:pt x="48771" y="28408"/>
                </a:cubicBezTo>
                <a:cubicBezTo>
                  <a:pt x="48708" y="28630"/>
                  <a:pt x="48296" y="28788"/>
                  <a:pt x="48613" y="29073"/>
                </a:cubicBezTo>
                <a:cubicBezTo>
                  <a:pt x="48644" y="29073"/>
                  <a:pt x="48613" y="29168"/>
                  <a:pt x="48613" y="29200"/>
                </a:cubicBezTo>
                <a:cubicBezTo>
                  <a:pt x="48391" y="29485"/>
                  <a:pt x="48423" y="29896"/>
                  <a:pt x="48264" y="30150"/>
                </a:cubicBezTo>
                <a:cubicBezTo>
                  <a:pt x="48043" y="30466"/>
                  <a:pt x="48074" y="30815"/>
                  <a:pt x="47979" y="31100"/>
                </a:cubicBezTo>
                <a:cubicBezTo>
                  <a:pt x="47346" y="32778"/>
                  <a:pt x="46649" y="34393"/>
                  <a:pt x="45762" y="35945"/>
                </a:cubicBezTo>
                <a:cubicBezTo>
                  <a:pt x="44749" y="37750"/>
                  <a:pt x="43641" y="39429"/>
                  <a:pt x="42247" y="40917"/>
                </a:cubicBezTo>
                <a:cubicBezTo>
                  <a:pt x="39460" y="43957"/>
                  <a:pt x="36103" y="46016"/>
                  <a:pt x="32176" y="47251"/>
                </a:cubicBezTo>
                <a:cubicBezTo>
                  <a:pt x="29041" y="48233"/>
                  <a:pt x="25843" y="48644"/>
                  <a:pt x="22549" y="48454"/>
                </a:cubicBezTo>
                <a:cubicBezTo>
                  <a:pt x="19667" y="48296"/>
                  <a:pt x="16912" y="47726"/>
                  <a:pt x="14252" y="46522"/>
                </a:cubicBezTo>
                <a:cubicBezTo>
                  <a:pt x="12478" y="45699"/>
                  <a:pt x="10673" y="44907"/>
                  <a:pt x="8995" y="43831"/>
                </a:cubicBezTo>
                <a:cubicBezTo>
                  <a:pt x="6493" y="42215"/>
                  <a:pt x="4561" y="40062"/>
                  <a:pt x="3136" y="37465"/>
                </a:cubicBezTo>
                <a:cubicBezTo>
                  <a:pt x="951" y="33443"/>
                  <a:pt x="1" y="29136"/>
                  <a:pt x="349" y="24544"/>
                </a:cubicBezTo>
                <a:cubicBezTo>
                  <a:pt x="571" y="21567"/>
                  <a:pt x="1141" y="18622"/>
                  <a:pt x="2218" y="15804"/>
                </a:cubicBezTo>
                <a:cubicBezTo>
                  <a:pt x="3516" y="12510"/>
                  <a:pt x="5353" y="9502"/>
                  <a:pt x="7855" y="6968"/>
                </a:cubicBezTo>
                <a:cubicBezTo>
                  <a:pt x="8456" y="6366"/>
                  <a:pt x="9153" y="5828"/>
                  <a:pt x="9786" y="5258"/>
                </a:cubicBezTo>
                <a:cubicBezTo>
                  <a:pt x="11243" y="3991"/>
                  <a:pt x="12890" y="2978"/>
                  <a:pt x="14632" y="2186"/>
                </a:cubicBezTo>
                <a:cubicBezTo>
                  <a:pt x="16912" y="1109"/>
                  <a:pt x="19319" y="444"/>
                  <a:pt x="21821" y="128"/>
                </a:cubicBezTo>
                <a:cubicBezTo>
                  <a:pt x="22169" y="64"/>
                  <a:pt x="22549" y="64"/>
                  <a:pt x="22929" y="96"/>
                </a:cubicBezTo>
                <a:cubicBezTo>
                  <a:pt x="24164" y="254"/>
                  <a:pt x="25399" y="33"/>
                  <a:pt x="26634" y="33"/>
                </a:cubicBezTo>
                <a:cubicBezTo>
                  <a:pt x="28408" y="1"/>
                  <a:pt x="30150" y="159"/>
                  <a:pt x="31860" y="413"/>
                </a:cubicBezTo>
                <a:cubicBezTo>
                  <a:pt x="33823" y="698"/>
                  <a:pt x="35628" y="1331"/>
                  <a:pt x="37434" y="2123"/>
                </a:cubicBezTo>
                <a:cubicBezTo>
                  <a:pt x="38700" y="2661"/>
                  <a:pt x="39872" y="3358"/>
                  <a:pt x="40917" y="4276"/>
                </a:cubicBezTo>
                <a:cubicBezTo>
                  <a:pt x="41677" y="4910"/>
                  <a:pt x="42437" y="5543"/>
                  <a:pt x="43134" y="6240"/>
                </a:cubicBezTo>
                <a:cubicBezTo>
                  <a:pt x="43514" y="6588"/>
                  <a:pt x="43894" y="7000"/>
                  <a:pt x="44021" y="7538"/>
                </a:cubicBezTo>
                <a:cubicBezTo>
                  <a:pt x="44052" y="7601"/>
                  <a:pt x="44084" y="7728"/>
                  <a:pt x="44147" y="7760"/>
                </a:cubicBezTo>
                <a:cubicBezTo>
                  <a:pt x="45002" y="8171"/>
                  <a:pt x="45256" y="9058"/>
                  <a:pt x="45762" y="9723"/>
                </a:cubicBezTo>
                <a:cubicBezTo>
                  <a:pt x="46048" y="10103"/>
                  <a:pt x="46206" y="10547"/>
                  <a:pt x="46396" y="10958"/>
                </a:cubicBezTo>
                <a:cubicBezTo>
                  <a:pt x="46586" y="11465"/>
                  <a:pt x="46776" y="11972"/>
                  <a:pt x="46966" y="12478"/>
                </a:cubicBezTo>
                <a:close/>
                <a:moveTo>
                  <a:pt x="46048" y="19541"/>
                </a:moveTo>
                <a:cubicBezTo>
                  <a:pt x="46143" y="19921"/>
                  <a:pt x="46238" y="20301"/>
                  <a:pt x="46333" y="20681"/>
                </a:cubicBezTo>
                <a:cubicBezTo>
                  <a:pt x="46428" y="21029"/>
                  <a:pt x="46491" y="21409"/>
                  <a:pt x="46238" y="21757"/>
                </a:cubicBezTo>
                <a:cubicBezTo>
                  <a:pt x="46174" y="21821"/>
                  <a:pt x="46238" y="21979"/>
                  <a:pt x="46238" y="22137"/>
                </a:cubicBezTo>
                <a:cubicBezTo>
                  <a:pt x="46333" y="22011"/>
                  <a:pt x="46396" y="21916"/>
                  <a:pt x="46554" y="21757"/>
                </a:cubicBezTo>
                <a:cubicBezTo>
                  <a:pt x="46649" y="22707"/>
                  <a:pt x="46776" y="23563"/>
                  <a:pt x="46839" y="24418"/>
                </a:cubicBezTo>
                <a:cubicBezTo>
                  <a:pt x="46871" y="24988"/>
                  <a:pt x="46871" y="25589"/>
                  <a:pt x="46903" y="26191"/>
                </a:cubicBezTo>
                <a:cubicBezTo>
                  <a:pt x="46934" y="26571"/>
                  <a:pt x="46808" y="26888"/>
                  <a:pt x="46649" y="27046"/>
                </a:cubicBezTo>
                <a:cubicBezTo>
                  <a:pt x="46681" y="27331"/>
                  <a:pt x="46713" y="27553"/>
                  <a:pt x="46713" y="27743"/>
                </a:cubicBezTo>
                <a:cubicBezTo>
                  <a:pt x="46713" y="28345"/>
                  <a:pt x="46491" y="28915"/>
                  <a:pt x="46364" y="29485"/>
                </a:cubicBezTo>
                <a:cubicBezTo>
                  <a:pt x="46174" y="30498"/>
                  <a:pt x="45826" y="31511"/>
                  <a:pt x="45446" y="32493"/>
                </a:cubicBezTo>
                <a:cubicBezTo>
                  <a:pt x="44686" y="34488"/>
                  <a:pt x="43577" y="36262"/>
                  <a:pt x="42279" y="37940"/>
                </a:cubicBezTo>
                <a:cubicBezTo>
                  <a:pt x="40252" y="40569"/>
                  <a:pt x="37719" y="42596"/>
                  <a:pt x="34805" y="44179"/>
                </a:cubicBezTo>
                <a:cubicBezTo>
                  <a:pt x="32176" y="45604"/>
                  <a:pt x="29358" y="46459"/>
                  <a:pt x="26444" y="46871"/>
                </a:cubicBezTo>
                <a:cubicBezTo>
                  <a:pt x="25494" y="46997"/>
                  <a:pt x="24576" y="47092"/>
                  <a:pt x="23657" y="47219"/>
                </a:cubicBezTo>
                <a:cubicBezTo>
                  <a:pt x="23784" y="47314"/>
                  <a:pt x="23942" y="47346"/>
                  <a:pt x="24101" y="47346"/>
                </a:cubicBezTo>
                <a:cubicBezTo>
                  <a:pt x="25178" y="47314"/>
                  <a:pt x="26254" y="47282"/>
                  <a:pt x="27331" y="47187"/>
                </a:cubicBezTo>
                <a:cubicBezTo>
                  <a:pt x="30055" y="46966"/>
                  <a:pt x="32651" y="46269"/>
                  <a:pt x="35122" y="45129"/>
                </a:cubicBezTo>
                <a:cubicBezTo>
                  <a:pt x="37497" y="44052"/>
                  <a:pt x="39619" y="42564"/>
                  <a:pt x="41360" y="40600"/>
                </a:cubicBezTo>
                <a:cubicBezTo>
                  <a:pt x="43007" y="38795"/>
                  <a:pt x="44337" y="36737"/>
                  <a:pt x="45382" y="34520"/>
                </a:cubicBezTo>
                <a:cubicBezTo>
                  <a:pt x="46934" y="31163"/>
                  <a:pt x="48011" y="27679"/>
                  <a:pt x="48138" y="23943"/>
                </a:cubicBezTo>
                <a:cubicBezTo>
                  <a:pt x="48138" y="23594"/>
                  <a:pt x="48201" y="23309"/>
                  <a:pt x="48581" y="23151"/>
                </a:cubicBezTo>
                <a:cubicBezTo>
                  <a:pt x="48613" y="23151"/>
                  <a:pt x="48613" y="23087"/>
                  <a:pt x="48644" y="22992"/>
                </a:cubicBezTo>
                <a:cubicBezTo>
                  <a:pt x="48549" y="22961"/>
                  <a:pt x="48423" y="22866"/>
                  <a:pt x="48328" y="22802"/>
                </a:cubicBezTo>
                <a:cubicBezTo>
                  <a:pt x="48391" y="22644"/>
                  <a:pt x="48454" y="22486"/>
                  <a:pt x="48518" y="22327"/>
                </a:cubicBezTo>
                <a:lnTo>
                  <a:pt x="48486" y="22359"/>
                </a:lnTo>
                <a:cubicBezTo>
                  <a:pt x="48486" y="22074"/>
                  <a:pt x="48549" y="21789"/>
                  <a:pt x="48201" y="21599"/>
                </a:cubicBezTo>
                <a:cubicBezTo>
                  <a:pt x="48138" y="21567"/>
                  <a:pt x="48138" y="21377"/>
                  <a:pt x="48106" y="21251"/>
                </a:cubicBezTo>
                <a:cubicBezTo>
                  <a:pt x="47916" y="20269"/>
                  <a:pt x="47821" y="19287"/>
                  <a:pt x="47536" y="18337"/>
                </a:cubicBezTo>
                <a:cubicBezTo>
                  <a:pt x="46554" y="14885"/>
                  <a:pt x="45097" y="11655"/>
                  <a:pt x="42849" y="8836"/>
                </a:cubicBezTo>
                <a:cubicBezTo>
                  <a:pt x="41741" y="7411"/>
                  <a:pt x="40410" y="6176"/>
                  <a:pt x="38954" y="5131"/>
                </a:cubicBezTo>
                <a:cubicBezTo>
                  <a:pt x="37529" y="4086"/>
                  <a:pt x="35913" y="3358"/>
                  <a:pt x="34203" y="2788"/>
                </a:cubicBezTo>
                <a:cubicBezTo>
                  <a:pt x="33792" y="2661"/>
                  <a:pt x="33348" y="2566"/>
                  <a:pt x="32905" y="2439"/>
                </a:cubicBezTo>
                <a:cubicBezTo>
                  <a:pt x="32873" y="2471"/>
                  <a:pt x="32873" y="2534"/>
                  <a:pt x="32841" y="2566"/>
                </a:cubicBezTo>
                <a:cubicBezTo>
                  <a:pt x="33253" y="2819"/>
                  <a:pt x="33665" y="3104"/>
                  <a:pt x="34108" y="3294"/>
                </a:cubicBezTo>
                <a:cubicBezTo>
                  <a:pt x="35502" y="3896"/>
                  <a:pt x="36642" y="4846"/>
                  <a:pt x="37814" y="5701"/>
                </a:cubicBezTo>
                <a:cubicBezTo>
                  <a:pt x="38637" y="6271"/>
                  <a:pt x="39397" y="7000"/>
                  <a:pt x="40094" y="7696"/>
                </a:cubicBezTo>
                <a:cubicBezTo>
                  <a:pt x="40759" y="8393"/>
                  <a:pt x="41360" y="9185"/>
                  <a:pt x="41931" y="9945"/>
                </a:cubicBezTo>
                <a:cubicBezTo>
                  <a:pt x="42374" y="10547"/>
                  <a:pt x="42659" y="11212"/>
                  <a:pt x="43071" y="11813"/>
                </a:cubicBezTo>
                <a:cubicBezTo>
                  <a:pt x="44337" y="13840"/>
                  <a:pt x="45129" y="16057"/>
                  <a:pt x="45762" y="18337"/>
                </a:cubicBezTo>
                <a:cubicBezTo>
                  <a:pt x="45889" y="18749"/>
                  <a:pt x="45952" y="19161"/>
                  <a:pt x="46048" y="19541"/>
                </a:cubicBezTo>
                <a:cubicBezTo>
                  <a:pt x="45952" y="19477"/>
                  <a:pt x="45857" y="19414"/>
                  <a:pt x="45699" y="19287"/>
                </a:cubicBezTo>
                <a:cubicBezTo>
                  <a:pt x="45762" y="19477"/>
                  <a:pt x="45794" y="19636"/>
                  <a:pt x="45857" y="19826"/>
                </a:cubicBezTo>
                <a:cubicBezTo>
                  <a:pt x="45952" y="19667"/>
                  <a:pt x="45984" y="19604"/>
                  <a:pt x="46048" y="19541"/>
                </a:cubicBezTo>
                <a:close/>
                <a:moveTo>
                  <a:pt x="22137" y="45857"/>
                </a:moveTo>
                <a:cubicBezTo>
                  <a:pt x="24861" y="45889"/>
                  <a:pt x="27268" y="45636"/>
                  <a:pt x="29643" y="45034"/>
                </a:cubicBezTo>
                <a:cubicBezTo>
                  <a:pt x="32081" y="44432"/>
                  <a:pt x="34362" y="43482"/>
                  <a:pt x="36420" y="42057"/>
                </a:cubicBezTo>
                <a:cubicBezTo>
                  <a:pt x="39080" y="40157"/>
                  <a:pt x="41202" y="37814"/>
                  <a:pt x="42849" y="34963"/>
                </a:cubicBezTo>
                <a:cubicBezTo>
                  <a:pt x="44654" y="31796"/>
                  <a:pt x="45382" y="28408"/>
                  <a:pt x="45034" y="24798"/>
                </a:cubicBezTo>
                <a:cubicBezTo>
                  <a:pt x="44749" y="21631"/>
                  <a:pt x="43957" y="18559"/>
                  <a:pt x="42722" y="15645"/>
                </a:cubicBezTo>
                <a:cubicBezTo>
                  <a:pt x="41297" y="12320"/>
                  <a:pt x="39239" y="9502"/>
                  <a:pt x="36357" y="7285"/>
                </a:cubicBezTo>
                <a:cubicBezTo>
                  <a:pt x="33602" y="5163"/>
                  <a:pt x="30593" y="3548"/>
                  <a:pt x="27236" y="2661"/>
                </a:cubicBezTo>
                <a:cubicBezTo>
                  <a:pt x="25431" y="2186"/>
                  <a:pt x="23626" y="2091"/>
                  <a:pt x="21789" y="2281"/>
                </a:cubicBezTo>
                <a:cubicBezTo>
                  <a:pt x="21029" y="2376"/>
                  <a:pt x="20332" y="2566"/>
                  <a:pt x="19572" y="2503"/>
                </a:cubicBezTo>
                <a:cubicBezTo>
                  <a:pt x="19192" y="2439"/>
                  <a:pt x="18749" y="2661"/>
                  <a:pt x="18369" y="2819"/>
                </a:cubicBezTo>
                <a:cubicBezTo>
                  <a:pt x="17672" y="3136"/>
                  <a:pt x="16975" y="3516"/>
                  <a:pt x="16310" y="3864"/>
                </a:cubicBezTo>
                <a:cubicBezTo>
                  <a:pt x="15329" y="4403"/>
                  <a:pt x="14315" y="4910"/>
                  <a:pt x="13397" y="5543"/>
                </a:cubicBezTo>
                <a:cubicBezTo>
                  <a:pt x="12605" y="6050"/>
                  <a:pt x="11877" y="6651"/>
                  <a:pt x="11180" y="7285"/>
                </a:cubicBezTo>
                <a:cubicBezTo>
                  <a:pt x="10388" y="8013"/>
                  <a:pt x="9596" y="8741"/>
                  <a:pt x="8963" y="9565"/>
                </a:cubicBezTo>
                <a:cubicBezTo>
                  <a:pt x="8108" y="10673"/>
                  <a:pt x="7316" y="11813"/>
                  <a:pt x="6683" y="13048"/>
                </a:cubicBezTo>
                <a:cubicBezTo>
                  <a:pt x="3674" y="18622"/>
                  <a:pt x="2978" y="24608"/>
                  <a:pt x="3991" y="30815"/>
                </a:cubicBezTo>
                <a:cubicBezTo>
                  <a:pt x="4244" y="32208"/>
                  <a:pt x="4751" y="33570"/>
                  <a:pt x="5131" y="34932"/>
                </a:cubicBezTo>
                <a:cubicBezTo>
                  <a:pt x="5289" y="35470"/>
                  <a:pt x="5638" y="35945"/>
                  <a:pt x="5574" y="36547"/>
                </a:cubicBezTo>
                <a:cubicBezTo>
                  <a:pt x="5543" y="36610"/>
                  <a:pt x="5669" y="36800"/>
                  <a:pt x="5701" y="36800"/>
                </a:cubicBezTo>
                <a:cubicBezTo>
                  <a:pt x="6081" y="36737"/>
                  <a:pt x="6113" y="37053"/>
                  <a:pt x="6208" y="37243"/>
                </a:cubicBezTo>
                <a:cubicBezTo>
                  <a:pt x="6968" y="38605"/>
                  <a:pt x="7855" y="39872"/>
                  <a:pt x="8931" y="40980"/>
                </a:cubicBezTo>
                <a:cubicBezTo>
                  <a:pt x="10293" y="42374"/>
                  <a:pt x="11813" y="43451"/>
                  <a:pt x="13587" y="44211"/>
                </a:cubicBezTo>
                <a:cubicBezTo>
                  <a:pt x="16405" y="45414"/>
                  <a:pt x="19382" y="45826"/>
                  <a:pt x="22137" y="45857"/>
                </a:cubicBezTo>
                <a:close/>
                <a:moveTo>
                  <a:pt x="42406" y="13777"/>
                </a:moveTo>
                <a:cubicBezTo>
                  <a:pt x="44116" y="17514"/>
                  <a:pt x="45161" y="21409"/>
                  <a:pt x="45541" y="25463"/>
                </a:cubicBezTo>
                <a:cubicBezTo>
                  <a:pt x="45477" y="21314"/>
                  <a:pt x="44369" y="17419"/>
                  <a:pt x="42406" y="13777"/>
                </a:cubicBezTo>
                <a:close/>
                <a:moveTo>
                  <a:pt x="48423" y="21092"/>
                </a:moveTo>
                <a:cubicBezTo>
                  <a:pt x="48201" y="17387"/>
                  <a:pt x="46903" y="14062"/>
                  <a:pt x="44876" y="10990"/>
                </a:cubicBezTo>
                <a:cubicBezTo>
                  <a:pt x="46618" y="14189"/>
                  <a:pt x="47948" y="17482"/>
                  <a:pt x="48423" y="21092"/>
                </a:cubicBezTo>
                <a:close/>
                <a:moveTo>
                  <a:pt x="856" y="24988"/>
                </a:moveTo>
                <a:cubicBezTo>
                  <a:pt x="507" y="28281"/>
                  <a:pt x="1362" y="33412"/>
                  <a:pt x="2376" y="34552"/>
                </a:cubicBezTo>
                <a:cubicBezTo>
                  <a:pt x="1394" y="31353"/>
                  <a:pt x="729" y="28218"/>
                  <a:pt x="856" y="24988"/>
                </a:cubicBezTo>
                <a:close/>
                <a:moveTo>
                  <a:pt x="47314" y="14220"/>
                </a:moveTo>
                <a:cubicBezTo>
                  <a:pt x="47124" y="13872"/>
                  <a:pt x="46998" y="13618"/>
                  <a:pt x="46903" y="13397"/>
                </a:cubicBezTo>
                <a:cubicBezTo>
                  <a:pt x="46871" y="13713"/>
                  <a:pt x="46808" y="13998"/>
                  <a:pt x="47314" y="14220"/>
                </a:cubicBezTo>
                <a:close/>
                <a:moveTo>
                  <a:pt x="2218" y="32303"/>
                </a:moveTo>
                <a:cubicBezTo>
                  <a:pt x="2249" y="32303"/>
                  <a:pt x="2281" y="32271"/>
                  <a:pt x="2344" y="32271"/>
                </a:cubicBezTo>
                <a:cubicBezTo>
                  <a:pt x="2313" y="32113"/>
                  <a:pt x="2313" y="31955"/>
                  <a:pt x="2281" y="31765"/>
                </a:cubicBezTo>
                <a:cubicBezTo>
                  <a:pt x="2218" y="31796"/>
                  <a:pt x="2186" y="31796"/>
                  <a:pt x="2123" y="31796"/>
                </a:cubicBezTo>
                <a:cubicBezTo>
                  <a:pt x="2154" y="31955"/>
                  <a:pt x="2186" y="32113"/>
                  <a:pt x="2218" y="32303"/>
                </a:cubicBezTo>
                <a:close/>
                <a:moveTo>
                  <a:pt x="43451" y="14347"/>
                </a:moveTo>
                <a:cubicBezTo>
                  <a:pt x="43419" y="14379"/>
                  <a:pt x="43387" y="14410"/>
                  <a:pt x="43324" y="14442"/>
                </a:cubicBezTo>
                <a:cubicBezTo>
                  <a:pt x="43419" y="14537"/>
                  <a:pt x="43514" y="14664"/>
                  <a:pt x="43577" y="14759"/>
                </a:cubicBezTo>
                <a:cubicBezTo>
                  <a:pt x="43609" y="14727"/>
                  <a:pt x="43641" y="14695"/>
                  <a:pt x="43672" y="14695"/>
                </a:cubicBezTo>
                <a:cubicBezTo>
                  <a:pt x="43609" y="14569"/>
                  <a:pt x="43514" y="14474"/>
                  <a:pt x="43451" y="14347"/>
                </a:cubicBezTo>
                <a:close/>
                <a:moveTo>
                  <a:pt x="47853" y="15835"/>
                </a:moveTo>
                <a:cubicBezTo>
                  <a:pt x="47821" y="15835"/>
                  <a:pt x="47789" y="15835"/>
                  <a:pt x="47758" y="15867"/>
                </a:cubicBezTo>
                <a:cubicBezTo>
                  <a:pt x="47789" y="15994"/>
                  <a:pt x="47821" y="16152"/>
                  <a:pt x="47884" y="16310"/>
                </a:cubicBezTo>
                <a:cubicBezTo>
                  <a:pt x="47916" y="16279"/>
                  <a:pt x="47948" y="16279"/>
                  <a:pt x="48011" y="16247"/>
                </a:cubicBezTo>
                <a:cubicBezTo>
                  <a:pt x="47948" y="16120"/>
                  <a:pt x="47916" y="15962"/>
                  <a:pt x="47853" y="15835"/>
                </a:cubicBezTo>
                <a:close/>
                <a:moveTo>
                  <a:pt x="47473" y="14600"/>
                </a:moveTo>
                <a:cubicBezTo>
                  <a:pt x="47409" y="14632"/>
                  <a:pt x="47346" y="14664"/>
                  <a:pt x="47283" y="14695"/>
                </a:cubicBezTo>
                <a:cubicBezTo>
                  <a:pt x="47346" y="14885"/>
                  <a:pt x="47409" y="15044"/>
                  <a:pt x="47473" y="15234"/>
                </a:cubicBezTo>
                <a:cubicBezTo>
                  <a:pt x="47536" y="15202"/>
                  <a:pt x="47599" y="15170"/>
                  <a:pt x="47663" y="15170"/>
                </a:cubicBezTo>
                <a:cubicBezTo>
                  <a:pt x="47599" y="14980"/>
                  <a:pt x="47536" y="14790"/>
                  <a:pt x="47473" y="14600"/>
                </a:cubicBezTo>
                <a:close/>
              </a:path>
            </a:pathLst>
          </a:custGeom>
          <a:solidFill>
            <a:srgbClr val="8A9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43" name="Google Shape;252;p31">
            <a:extLst>
              <a:ext uri="{FF2B5EF4-FFF2-40B4-BE49-F238E27FC236}">
                <a16:creationId xmlns:a16="http://schemas.microsoft.com/office/drawing/2014/main" id="{C157D3B7-E82E-AE10-86DD-B21A3B910E35}"/>
              </a:ext>
            </a:extLst>
          </p:cNvPr>
          <p:cNvSpPr/>
          <p:nvPr/>
        </p:nvSpPr>
        <p:spPr>
          <a:xfrm>
            <a:off x="6442389" y="4606898"/>
            <a:ext cx="64050" cy="60588"/>
          </a:xfrm>
          <a:custGeom>
            <a:avLst/>
            <a:gdLst/>
            <a:ahLst/>
            <a:cxnLst/>
            <a:rect l="l" t="t" r="r" b="b"/>
            <a:pathLst>
              <a:path w="825" h="1584" extrusionOk="0">
                <a:moveTo>
                  <a:pt x="571" y="1520"/>
                </a:moveTo>
                <a:cubicBezTo>
                  <a:pt x="381" y="1014"/>
                  <a:pt x="191" y="507"/>
                  <a:pt x="1" y="0"/>
                </a:cubicBezTo>
                <a:cubicBezTo>
                  <a:pt x="254" y="444"/>
                  <a:pt x="508" y="887"/>
                  <a:pt x="761" y="1330"/>
                </a:cubicBezTo>
                <a:cubicBezTo>
                  <a:pt x="824" y="1425"/>
                  <a:pt x="793" y="1584"/>
                  <a:pt x="571" y="1520"/>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44" name="Google Shape;253;p31">
            <a:extLst>
              <a:ext uri="{FF2B5EF4-FFF2-40B4-BE49-F238E27FC236}">
                <a16:creationId xmlns:a16="http://schemas.microsoft.com/office/drawing/2014/main" id="{18CF5F8E-FD6B-F09D-3CE5-16BC07A61056}"/>
              </a:ext>
            </a:extLst>
          </p:cNvPr>
          <p:cNvSpPr/>
          <p:nvPr/>
        </p:nvSpPr>
        <p:spPr>
          <a:xfrm>
            <a:off x="6575930" y="4935421"/>
            <a:ext cx="64050" cy="45719"/>
          </a:xfrm>
          <a:custGeom>
            <a:avLst/>
            <a:gdLst/>
            <a:ahLst/>
            <a:cxnLst/>
            <a:rect l="l" t="t" r="r" b="b"/>
            <a:pathLst>
              <a:path w="381" h="698" extrusionOk="0">
                <a:moveTo>
                  <a:pt x="381" y="475"/>
                </a:moveTo>
                <a:cubicBezTo>
                  <a:pt x="286" y="570"/>
                  <a:pt x="159" y="697"/>
                  <a:pt x="64" y="507"/>
                </a:cubicBezTo>
                <a:cubicBezTo>
                  <a:pt x="1" y="380"/>
                  <a:pt x="64" y="190"/>
                  <a:pt x="64" y="32"/>
                </a:cubicBezTo>
                <a:cubicBezTo>
                  <a:pt x="96" y="32"/>
                  <a:pt x="159" y="32"/>
                  <a:pt x="191" y="0"/>
                </a:cubicBezTo>
                <a:cubicBezTo>
                  <a:pt x="254" y="159"/>
                  <a:pt x="317" y="349"/>
                  <a:pt x="381" y="507"/>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46" name="Google Shape;277;p31">
            <a:extLst>
              <a:ext uri="{FF2B5EF4-FFF2-40B4-BE49-F238E27FC236}">
                <a16:creationId xmlns:a16="http://schemas.microsoft.com/office/drawing/2014/main" id="{02A77A11-3578-58E8-B9EC-69486304932B}"/>
              </a:ext>
            </a:extLst>
          </p:cNvPr>
          <p:cNvSpPr txBox="1"/>
          <p:nvPr/>
        </p:nvSpPr>
        <p:spPr>
          <a:xfrm>
            <a:off x="5105940" y="4573854"/>
            <a:ext cx="3004030" cy="31174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500">
                <a:latin typeface="Fira Sans Medium"/>
                <a:ea typeface="Fira Sans Medium"/>
                <a:cs typeface="Fira Sans Medium"/>
                <a:sym typeface="Fira Sans Medium"/>
              </a:rPr>
              <a:t>Social network analysis</a:t>
            </a:r>
          </a:p>
        </p:txBody>
      </p:sp>
      <p:sp>
        <p:nvSpPr>
          <p:cNvPr id="50" name="Google Shape;278;p31">
            <a:extLst>
              <a:ext uri="{FF2B5EF4-FFF2-40B4-BE49-F238E27FC236}">
                <a16:creationId xmlns:a16="http://schemas.microsoft.com/office/drawing/2014/main" id="{85CA8BFA-0130-CE56-F498-38DAF33C4F5C}"/>
              </a:ext>
            </a:extLst>
          </p:cNvPr>
          <p:cNvSpPr txBox="1"/>
          <p:nvPr/>
        </p:nvSpPr>
        <p:spPr>
          <a:xfrm>
            <a:off x="5061471" y="4801017"/>
            <a:ext cx="3004030" cy="8512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Roboto"/>
                <a:ea typeface="Roboto"/>
                <a:cs typeface="Roboto"/>
                <a:sym typeface="Roboto"/>
              </a:rPr>
              <a:t>Community Detection</a:t>
            </a:r>
          </a:p>
          <a:p>
            <a:pPr marL="0" lvl="0" indent="0" algn="ctr" rtl="0">
              <a:spcBef>
                <a:spcPts val="0"/>
              </a:spcBef>
              <a:spcAft>
                <a:spcPts val="0"/>
              </a:spcAft>
              <a:buNone/>
            </a:pPr>
            <a:r>
              <a:rPr lang="en-IN" sz="1200">
                <a:latin typeface="Roboto"/>
                <a:ea typeface="Roboto"/>
                <a:cs typeface="Roboto"/>
                <a:sym typeface="Roboto"/>
              </a:rPr>
              <a:t>Trend Analysis</a:t>
            </a:r>
          </a:p>
        </p:txBody>
      </p:sp>
      <p:sp>
        <p:nvSpPr>
          <p:cNvPr id="51" name="Google Shape;251;p31">
            <a:extLst>
              <a:ext uri="{FF2B5EF4-FFF2-40B4-BE49-F238E27FC236}">
                <a16:creationId xmlns:a16="http://schemas.microsoft.com/office/drawing/2014/main" id="{3E354BD4-984F-2CFB-6BA6-B31C98AF3781}"/>
              </a:ext>
            </a:extLst>
          </p:cNvPr>
          <p:cNvSpPr/>
          <p:nvPr/>
        </p:nvSpPr>
        <p:spPr>
          <a:xfrm>
            <a:off x="1195607" y="4494767"/>
            <a:ext cx="3207062" cy="1860688"/>
          </a:xfrm>
          <a:custGeom>
            <a:avLst/>
            <a:gdLst/>
            <a:ahLst/>
            <a:cxnLst/>
            <a:rect l="l" t="t" r="r" b="b"/>
            <a:pathLst>
              <a:path w="49532" h="48645" extrusionOk="0">
                <a:moveTo>
                  <a:pt x="46966" y="12478"/>
                </a:moveTo>
                <a:cubicBezTo>
                  <a:pt x="47124" y="12763"/>
                  <a:pt x="47346" y="13017"/>
                  <a:pt x="47378" y="13302"/>
                </a:cubicBezTo>
                <a:cubicBezTo>
                  <a:pt x="47631" y="14664"/>
                  <a:pt x="48359" y="15867"/>
                  <a:pt x="48676" y="17260"/>
                </a:cubicBezTo>
                <a:cubicBezTo>
                  <a:pt x="48771" y="17102"/>
                  <a:pt x="48803" y="17039"/>
                  <a:pt x="48898" y="16912"/>
                </a:cubicBezTo>
                <a:cubicBezTo>
                  <a:pt x="48993" y="17387"/>
                  <a:pt x="49088" y="17799"/>
                  <a:pt x="49183" y="18210"/>
                </a:cubicBezTo>
                <a:cubicBezTo>
                  <a:pt x="49056" y="18179"/>
                  <a:pt x="48993" y="18179"/>
                  <a:pt x="48771" y="18115"/>
                </a:cubicBezTo>
                <a:cubicBezTo>
                  <a:pt x="48961" y="18432"/>
                  <a:pt x="49088" y="18654"/>
                  <a:pt x="49278" y="19002"/>
                </a:cubicBezTo>
                <a:cubicBezTo>
                  <a:pt x="49246" y="19161"/>
                  <a:pt x="48993" y="19541"/>
                  <a:pt x="49404" y="19857"/>
                </a:cubicBezTo>
                <a:cubicBezTo>
                  <a:pt x="49436" y="19889"/>
                  <a:pt x="49436" y="19952"/>
                  <a:pt x="49436" y="19984"/>
                </a:cubicBezTo>
                <a:cubicBezTo>
                  <a:pt x="49214" y="20364"/>
                  <a:pt x="49531" y="20744"/>
                  <a:pt x="49404" y="21092"/>
                </a:cubicBezTo>
                <a:cubicBezTo>
                  <a:pt x="49246" y="21441"/>
                  <a:pt x="49436" y="21852"/>
                  <a:pt x="49214" y="22232"/>
                </a:cubicBezTo>
                <a:cubicBezTo>
                  <a:pt x="49056" y="22486"/>
                  <a:pt x="49278" y="23626"/>
                  <a:pt x="49436" y="24006"/>
                </a:cubicBezTo>
                <a:cubicBezTo>
                  <a:pt x="49468" y="24101"/>
                  <a:pt x="49436" y="24228"/>
                  <a:pt x="49404" y="24323"/>
                </a:cubicBezTo>
                <a:cubicBezTo>
                  <a:pt x="49404" y="24418"/>
                  <a:pt x="49309" y="24513"/>
                  <a:pt x="49309" y="24639"/>
                </a:cubicBezTo>
                <a:cubicBezTo>
                  <a:pt x="49309" y="24829"/>
                  <a:pt x="49404" y="25019"/>
                  <a:pt x="49373" y="25209"/>
                </a:cubicBezTo>
                <a:cubicBezTo>
                  <a:pt x="49341" y="25336"/>
                  <a:pt x="49183" y="25463"/>
                  <a:pt x="49119" y="25589"/>
                </a:cubicBezTo>
                <a:cubicBezTo>
                  <a:pt x="49088" y="25716"/>
                  <a:pt x="49056" y="25906"/>
                  <a:pt x="49119" y="25969"/>
                </a:cubicBezTo>
                <a:cubicBezTo>
                  <a:pt x="49404" y="26254"/>
                  <a:pt x="49246" y="26571"/>
                  <a:pt x="49183" y="26888"/>
                </a:cubicBezTo>
                <a:cubicBezTo>
                  <a:pt x="49056" y="27394"/>
                  <a:pt x="48898" y="27901"/>
                  <a:pt x="48771" y="28408"/>
                </a:cubicBezTo>
                <a:cubicBezTo>
                  <a:pt x="48708" y="28630"/>
                  <a:pt x="48296" y="28788"/>
                  <a:pt x="48613" y="29073"/>
                </a:cubicBezTo>
                <a:cubicBezTo>
                  <a:pt x="48644" y="29073"/>
                  <a:pt x="48613" y="29168"/>
                  <a:pt x="48613" y="29200"/>
                </a:cubicBezTo>
                <a:cubicBezTo>
                  <a:pt x="48391" y="29485"/>
                  <a:pt x="48423" y="29896"/>
                  <a:pt x="48264" y="30150"/>
                </a:cubicBezTo>
                <a:cubicBezTo>
                  <a:pt x="48043" y="30466"/>
                  <a:pt x="48074" y="30815"/>
                  <a:pt x="47979" y="31100"/>
                </a:cubicBezTo>
                <a:cubicBezTo>
                  <a:pt x="47346" y="32778"/>
                  <a:pt x="46649" y="34393"/>
                  <a:pt x="45762" y="35945"/>
                </a:cubicBezTo>
                <a:cubicBezTo>
                  <a:pt x="44749" y="37750"/>
                  <a:pt x="43641" y="39429"/>
                  <a:pt x="42247" y="40917"/>
                </a:cubicBezTo>
                <a:cubicBezTo>
                  <a:pt x="39460" y="43957"/>
                  <a:pt x="36103" y="46016"/>
                  <a:pt x="32176" y="47251"/>
                </a:cubicBezTo>
                <a:cubicBezTo>
                  <a:pt x="29041" y="48233"/>
                  <a:pt x="25843" y="48644"/>
                  <a:pt x="22549" y="48454"/>
                </a:cubicBezTo>
                <a:cubicBezTo>
                  <a:pt x="19667" y="48296"/>
                  <a:pt x="16912" y="47726"/>
                  <a:pt x="14252" y="46522"/>
                </a:cubicBezTo>
                <a:cubicBezTo>
                  <a:pt x="12478" y="45699"/>
                  <a:pt x="10673" y="44907"/>
                  <a:pt x="8995" y="43831"/>
                </a:cubicBezTo>
                <a:cubicBezTo>
                  <a:pt x="6493" y="42215"/>
                  <a:pt x="4561" y="40062"/>
                  <a:pt x="3136" y="37465"/>
                </a:cubicBezTo>
                <a:cubicBezTo>
                  <a:pt x="951" y="33443"/>
                  <a:pt x="1" y="29136"/>
                  <a:pt x="349" y="24544"/>
                </a:cubicBezTo>
                <a:cubicBezTo>
                  <a:pt x="571" y="21567"/>
                  <a:pt x="1141" y="18622"/>
                  <a:pt x="2218" y="15804"/>
                </a:cubicBezTo>
                <a:cubicBezTo>
                  <a:pt x="3516" y="12510"/>
                  <a:pt x="5353" y="9502"/>
                  <a:pt x="7855" y="6968"/>
                </a:cubicBezTo>
                <a:cubicBezTo>
                  <a:pt x="8456" y="6366"/>
                  <a:pt x="9153" y="5828"/>
                  <a:pt x="9786" y="5258"/>
                </a:cubicBezTo>
                <a:cubicBezTo>
                  <a:pt x="11243" y="3991"/>
                  <a:pt x="12890" y="2978"/>
                  <a:pt x="14632" y="2186"/>
                </a:cubicBezTo>
                <a:cubicBezTo>
                  <a:pt x="16912" y="1109"/>
                  <a:pt x="19319" y="444"/>
                  <a:pt x="21821" y="128"/>
                </a:cubicBezTo>
                <a:cubicBezTo>
                  <a:pt x="22169" y="64"/>
                  <a:pt x="22549" y="64"/>
                  <a:pt x="22929" y="96"/>
                </a:cubicBezTo>
                <a:cubicBezTo>
                  <a:pt x="24164" y="254"/>
                  <a:pt x="25399" y="33"/>
                  <a:pt x="26634" y="33"/>
                </a:cubicBezTo>
                <a:cubicBezTo>
                  <a:pt x="28408" y="1"/>
                  <a:pt x="30150" y="159"/>
                  <a:pt x="31860" y="413"/>
                </a:cubicBezTo>
                <a:cubicBezTo>
                  <a:pt x="33823" y="698"/>
                  <a:pt x="35628" y="1331"/>
                  <a:pt x="37434" y="2123"/>
                </a:cubicBezTo>
                <a:cubicBezTo>
                  <a:pt x="38700" y="2661"/>
                  <a:pt x="39872" y="3358"/>
                  <a:pt x="40917" y="4276"/>
                </a:cubicBezTo>
                <a:cubicBezTo>
                  <a:pt x="41677" y="4910"/>
                  <a:pt x="42437" y="5543"/>
                  <a:pt x="43134" y="6240"/>
                </a:cubicBezTo>
                <a:cubicBezTo>
                  <a:pt x="43514" y="6588"/>
                  <a:pt x="43894" y="7000"/>
                  <a:pt x="44021" y="7538"/>
                </a:cubicBezTo>
                <a:cubicBezTo>
                  <a:pt x="44052" y="7601"/>
                  <a:pt x="44084" y="7728"/>
                  <a:pt x="44147" y="7760"/>
                </a:cubicBezTo>
                <a:cubicBezTo>
                  <a:pt x="45002" y="8171"/>
                  <a:pt x="45256" y="9058"/>
                  <a:pt x="45762" y="9723"/>
                </a:cubicBezTo>
                <a:cubicBezTo>
                  <a:pt x="46048" y="10103"/>
                  <a:pt x="46206" y="10547"/>
                  <a:pt x="46396" y="10958"/>
                </a:cubicBezTo>
                <a:cubicBezTo>
                  <a:pt x="46586" y="11465"/>
                  <a:pt x="46776" y="11972"/>
                  <a:pt x="46966" y="12478"/>
                </a:cubicBezTo>
                <a:close/>
                <a:moveTo>
                  <a:pt x="46048" y="19541"/>
                </a:moveTo>
                <a:cubicBezTo>
                  <a:pt x="46143" y="19921"/>
                  <a:pt x="46238" y="20301"/>
                  <a:pt x="46333" y="20681"/>
                </a:cubicBezTo>
                <a:cubicBezTo>
                  <a:pt x="46428" y="21029"/>
                  <a:pt x="46491" y="21409"/>
                  <a:pt x="46238" y="21757"/>
                </a:cubicBezTo>
                <a:cubicBezTo>
                  <a:pt x="46174" y="21821"/>
                  <a:pt x="46238" y="21979"/>
                  <a:pt x="46238" y="22137"/>
                </a:cubicBezTo>
                <a:cubicBezTo>
                  <a:pt x="46333" y="22011"/>
                  <a:pt x="46396" y="21916"/>
                  <a:pt x="46554" y="21757"/>
                </a:cubicBezTo>
                <a:cubicBezTo>
                  <a:pt x="46649" y="22707"/>
                  <a:pt x="46776" y="23563"/>
                  <a:pt x="46839" y="24418"/>
                </a:cubicBezTo>
                <a:cubicBezTo>
                  <a:pt x="46871" y="24988"/>
                  <a:pt x="46871" y="25589"/>
                  <a:pt x="46903" y="26191"/>
                </a:cubicBezTo>
                <a:cubicBezTo>
                  <a:pt x="46934" y="26571"/>
                  <a:pt x="46808" y="26888"/>
                  <a:pt x="46649" y="27046"/>
                </a:cubicBezTo>
                <a:cubicBezTo>
                  <a:pt x="46681" y="27331"/>
                  <a:pt x="46713" y="27553"/>
                  <a:pt x="46713" y="27743"/>
                </a:cubicBezTo>
                <a:cubicBezTo>
                  <a:pt x="46713" y="28345"/>
                  <a:pt x="46491" y="28915"/>
                  <a:pt x="46364" y="29485"/>
                </a:cubicBezTo>
                <a:cubicBezTo>
                  <a:pt x="46174" y="30498"/>
                  <a:pt x="45826" y="31511"/>
                  <a:pt x="45446" y="32493"/>
                </a:cubicBezTo>
                <a:cubicBezTo>
                  <a:pt x="44686" y="34488"/>
                  <a:pt x="43577" y="36262"/>
                  <a:pt x="42279" y="37940"/>
                </a:cubicBezTo>
                <a:cubicBezTo>
                  <a:pt x="40252" y="40569"/>
                  <a:pt x="37719" y="42596"/>
                  <a:pt x="34805" y="44179"/>
                </a:cubicBezTo>
                <a:cubicBezTo>
                  <a:pt x="32176" y="45604"/>
                  <a:pt x="29358" y="46459"/>
                  <a:pt x="26444" y="46871"/>
                </a:cubicBezTo>
                <a:cubicBezTo>
                  <a:pt x="25494" y="46997"/>
                  <a:pt x="24576" y="47092"/>
                  <a:pt x="23657" y="47219"/>
                </a:cubicBezTo>
                <a:cubicBezTo>
                  <a:pt x="23784" y="47314"/>
                  <a:pt x="23942" y="47346"/>
                  <a:pt x="24101" y="47346"/>
                </a:cubicBezTo>
                <a:cubicBezTo>
                  <a:pt x="25178" y="47314"/>
                  <a:pt x="26254" y="47282"/>
                  <a:pt x="27331" y="47187"/>
                </a:cubicBezTo>
                <a:cubicBezTo>
                  <a:pt x="30055" y="46966"/>
                  <a:pt x="32651" y="46269"/>
                  <a:pt x="35122" y="45129"/>
                </a:cubicBezTo>
                <a:cubicBezTo>
                  <a:pt x="37497" y="44052"/>
                  <a:pt x="39619" y="42564"/>
                  <a:pt x="41360" y="40600"/>
                </a:cubicBezTo>
                <a:cubicBezTo>
                  <a:pt x="43007" y="38795"/>
                  <a:pt x="44337" y="36737"/>
                  <a:pt x="45382" y="34520"/>
                </a:cubicBezTo>
                <a:cubicBezTo>
                  <a:pt x="46934" y="31163"/>
                  <a:pt x="48011" y="27679"/>
                  <a:pt x="48138" y="23943"/>
                </a:cubicBezTo>
                <a:cubicBezTo>
                  <a:pt x="48138" y="23594"/>
                  <a:pt x="48201" y="23309"/>
                  <a:pt x="48581" y="23151"/>
                </a:cubicBezTo>
                <a:cubicBezTo>
                  <a:pt x="48613" y="23151"/>
                  <a:pt x="48613" y="23087"/>
                  <a:pt x="48644" y="22992"/>
                </a:cubicBezTo>
                <a:cubicBezTo>
                  <a:pt x="48549" y="22961"/>
                  <a:pt x="48423" y="22866"/>
                  <a:pt x="48328" y="22802"/>
                </a:cubicBezTo>
                <a:cubicBezTo>
                  <a:pt x="48391" y="22644"/>
                  <a:pt x="48454" y="22486"/>
                  <a:pt x="48518" y="22327"/>
                </a:cubicBezTo>
                <a:lnTo>
                  <a:pt x="48486" y="22359"/>
                </a:lnTo>
                <a:cubicBezTo>
                  <a:pt x="48486" y="22074"/>
                  <a:pt x="48549" y="21789"/>
                  <a:pt x="48201" y="21599"/>
                </a:cubicBezTo>
                <a:cubicBezTo>
                  <a:pt x="48138" y="21567"/>
                  <a:pt x="48138" y="21377"/>
                  <a:pt x="48106" y="21251"/>
                </a:cubicBezTo>
                <a:cubicBezTo>
                  <a:pt x="47916" y="20269"/>
                  <a:pt x="47821" y="19287"/>
                  <a:pt x="47536" y="18337"/>
                </a:cubicBezTo>
                <a:cubicBezTo>
                  <a:pt x="46554" y="14885"/>
                  <a:pt x="45097" y="11655"/>
                  <a:pt x="42849" y="8836"/>
                </a:cubicBezTo>
                <a:cubicBezTo>
                  <a:pt x="41741" y="7411"/>
                  <a:pt x="40410" y="6176"/>
                  <a:pt x="38954" y="5131"/>
                </a:cubicBezTo>
                <a:cubicBezTo>
                  <a:pt x="37529" y="4086"/>
                  <a:pt x="35913" y="3358"/>
                  <a:pt x="34203" y="2788"/>
                </a:cubicBezTo>
                <a:cubicBezTo>
                  <a:pt x="33792" y="2661"/>
                  <a:pt x="33348" y="2566"/>
                  <a:pt x="32905" y="2439"/>
                </a:cubicBezTo>
                <a:cubicBezTo>
                  <a:pt x="32873" y="2471"/>
                  <a:pt x="32873" y="2534"/>
                  <a:pt x="32841" y="2566"/>
                </a:cubicBezTo>
                <a:cubicBezTo>
                  <a:pt x="33253" y="2819"/>
                  <a:pt x="33665" y="3104"/>
                  <a:pt x="34108" y="3294"/>
                </a:cubicBezTo>
                <a:cubicBezTo>
                  <a:pt x="35502" y="3896"/>
                  <a:pt x="36642" y="4846"/>
                  <a:pt x="37814" y="5701"/>
                </a:cubicBezTo>
                <a:cubicBezTo>
                  <a:pt x="38637" y="6271"/>
                  <a:pt x="39397" y="7000"/>
                  <a:pt x="40094" y="7696"/>
                </a:cubicBezTo>
                <a:cubicBezTo>
                  <a:pt x="40759" y="8393"/>
                  <a:pt x="41360" y="9185"/>
                  <a:pt x="41931" y="9945"/>
                </a:cubicBezTo>
                <a:cubicBezTo>
                  <a:pt x="42374" y="10547"/>
                  <a:pt x="42659" y="11212"/>
                  <a:pt x="43071" y="11813"/>
                </a:cubicBezTo>
                <a:cubicBezTo>
                  <a:pt x="44337" y="13840"/>
                  <a:pt x="45129" y="16057"/>
                  <a:pt x="45762" y="18337"/>
                </a:cubicBezTo>
                <a:cubicBezTo>
                  <a:pt x="45889" y="18749"/>
                  <a:pt x="45952" y="19161"/>
                  <a:pt x="46048" y="19541"/>
                </a:cubicBezTo>
                <a:cubicBezTo>
                  <a:pt x="45952" y="19477"/>
                  <a:pt x="45857" y="19414"/>
                  <a:pt x="45699" y="19287"/>
                </a:cubicBezTo>
                <a:cubicBezTo>
                  <a:pt x="45762" y="19477"/>
                  <a:pt x="45794" y="19636"/>
                  <a:pt x="45857" y="19826"/>
                </a:cubicBezTo>
                <a:cubicBezTo>
                  <a:pt x="45952" y="19667"/>
                  <a:pt x="45984" y="19604"/>
                  <a:pt x="46048" y="19541"/>
                </a:cubicBezTo>
                <a:close/>
                <a:moveTo>
                  <a:pt x="22137" y="45857"/>
                </a:moveTo>
                <a:cubicBezTo>
                  <a:pt x="24861" y="45889"/>
                  <a:pt x="27268" y="45636"/>
                  <a:pt x="29643" y="45034"/>
                </a:cubicBezTo>
                <a:cubicBezTo>
                  <a:pt x="32081" y="44432"/>
                  <a:pt x="34362" y="43482"/>
                  <a:pt x="36420" y="42057"/>
                </a:cubicBezTo>
                <a:cubicBezTo>
                  <a:pt x="39080" y="40157"/>
                  <a:pt x="41202" y="37814"/>
                  <a:pt x="42849" y="34963"/>
                </a:cubicBezTo>
                <a:cubicBezTo>
                  <a:pt x="44654" y="31796"/>
                  <a:pt x="45382" y="28408"/>
                  <a:pt x="45034" y="24798"/>
                </a:cubicBezTo>
                <a:cubicBezTo>
                  <a:pt x="44749" y="21631"/>
                  <a:pt x="43957" y="18559"/>
                  <a:pt x="42722" y="15645"/>
                </a:cubicBezTo>
                <a:cubicBezTo>
                  <a:pt x="41297" y="12320"/>
                  <a:pt x="39239" y="9502"/>
                  <a:pt x="36357" y="7285"/>
                </a:cubicBezTo>
                <a:cubicBezTo>
                  <a:pt x="33602" y="5163"/>
                  <a:pt x="30593" y="3548"/>
                  <a:pt x="27236" y="2661"/>
                </a:cubicBezTo>
                <a:cubicBezTo>
                  <a:pt x="25431" y="2186"/>
                  <a:pt x="23626" y="2091"/>
                  <a:pt x="21789" y="2281"/>
                </a:cubicBezTo>
                <a:cubicBezTo>
                  <a:pt x="21029" y="2376"/>
                  <a:pt x="20332" y="2566"/>
                  <a:pt x="19572" y="2503"/>
                </a:cubicBezTo>
                <a:cubicBezTo>
                  <a:pt x="19192" y="2439"/>
                  <a:pt x="18749" y="2661"/>
                  <a:pt x="18369" y="2819"/>
                </a:cubicBezTo>
                <a:cubicBezTo>
                  <a:pt x="17672" y="3136"/>
                  <a:pt x="16975" y="3516"/>
                  <a:pt x="16310" y="3864"/>
                </a:cubicBezTo>
                <a:cubicBezTo>
                  <a:pt x="15329" y="4403"/>
                  <a:pt x="14315" y="4910"/>
                  <a:pt x="13397" y="5543"/>
                </a:cubicBezTo>
                <a:cubicBezTo>
                  <a:pt x="12605" y="6050"/>
                  <a:pt x="11877" y="6651"/>
                  <a:pt x="11180" y="7285"/>
                </a:cubicBezTo>
                <a:cubicBezTo>
                  <a:pt x="10388" y="8013"/>
                  <a:pt x="9596" y="8741"/>
                  <a:pt x="8963" y="9565"/>
                </a:cubicBezTo>
                <a:cubicBezTo>
                  <a:pt x="8108" y="10673"/>
                  <a:pt x="7316" y="11813"/>
                  <a:pt x="6683" y="13048"/>
                </a:cubicBezTo>
                <a:cubicBezTo>
                  <a:pt x="3674" y="18622"/>
                  <a:pt x="2978" y="24608"/>
                  <a:pt x="3991" y="30815"/>
                </a:cubicBezTo>
                <a:cubicBezTo>
                  <a:pt x="4244" y="32208"/>
                  <a:pt x="4751" y="33570"/>
                  <a:pt x="5131" y="34932"/>
                </a:cubicBezTo>
                <a:cubicBezTo>
                  <a:pt x="5289" y="35470"/>
                  <a:pt x="5638" y="35945"/>
                  <a:pt x="5574" y="36547"/>
                </a:cubicBezTo>
                <a:cubicBezTo>
                  <a:pt x="5543" y="36610"/>
                  <a:pt x="5669" y="36800"/>
                  <a:pt x="5701" y="36800"/>
                </a:cubicBezTo>
                <a:cubicBezTo>
                  <a:pt x="6081" y="36737"/>
                  <a:pt x="6113" y="37053"/>
                  <a:pt x="6208" y="37243"/>
                </a:cubicBezTo>
                <a:cubicBezTo>
                  <a:pt x="6968" y="38605"/>
                  <a:pt x="7855" y="39872"/>
                  <a:pt x="8931" y="40980"/>
                </a:cubicBezTo>
                <a:cubicBezTo>
                  <a:pt x="10293" y="42374"/>
                  <a:pt x="11813" y="43451"/>
                  <a:pt x="13587" y="44211"/>
                </a:cubicBezTo>
                <a:cubicBezTo>
                  <a:pt x="16405" y="45414"/>
                  <a:pt x="19382" y="45826"/>
                  <a:pt x="22137" y="45857"/>
                </a:cubicBezTo>
                <a:close/>
                <a:moveTo>
                  <a:pt x="42406" y="13777"/>
                </a:moveTo>
                <a:cubicBezTo>
                  <a:pt x="44116" y="17514"/>
                  <a:pt x="45161" y="21409"/>
                  <a:pt x="45541" y="25463"/>
                </a:cubicBezTo>
                <a:cubicBezTo>
                  <a:pt x="45477" y="21314"/>
                  <a:pt x="44369" y="17419"/>
                  <a:pt x="42406" y="13777"/>
                </a:cubicBezTo>
                <a:close/>
                <a:moveTo>
                  <a:pt x="48423" y="21092"/>
                </a:moveTo>
                <a:cubicBezTo>
                  <a:pt x="48201" y="17387"/>
                  <a:pt x="46903" y="14062"/>
                  <a:pt x="44876" y="10990"/>
                </a:cubicBezTo>
                <a:cubicBezTo>
                  <a:pt x="46618" y="14189"/>
                  <a:pt x="47948" y="17482"/>
                  <a:pt x="48423" y="21092"/>
                </a:cubicBezTo>
                <a:close/>
                <a:moveTo>
                  <a:pt x="856" y="24988"/>
                </a:moveTo>
                <a:cubicBezTo>
                  <a:pt x="507" y="28281"/>
                  <a:pt x="1362" y="33412"/>
                  <a:pt x="2376" y="34552"/>
                </a:cubicBezTo>
                <a:cubicBezTo>
                  <a:pt x="1394" y="31353"/>
                  <a:pt x="729" y="28218"/>
                  <a:pt x="856" y="24988"/>
                </a:cubicBezTo>
                <a:close/>
                <a:moveTo>
                  <a:pt x="47314" y="14220"/>
                </a:moveTo>
                <a:cubicBezTo>
                  <a:pt x="47124" y="13872"/>
                  <a:pt x="46998" y="13618"/>
                  <a:pt x="46903" y="13397"/>
                </a:cubicBezTo>
                <a:cubicBezTo>
                  <a:pt x="46871" y="13713"/>
                  <a:pt x="46808" y="13998"/>
                  <a:pt x="47314" y="14220"/>
                </a:cubicBezTo>
                <a:close/>
                <a:moveTo>
                  <a:pt x="2218" y="32303"/>
                </a:moveTo>
                <a:cubicBezTo>
                  <a:pt x="2249" y="32303"/>
                  <a:pt x="2281" y="32271"/>
                  <a:pt x="2344" y="32271"/>
                </a:cubicBezTo>
                <a:cubicBezTo>
                  <a:pt x="2313" y="32113"/>
                  <a:pt x="2313" y="31955"/>
                  <a:pt x="2281" y="31765"/>
                </a:cubicBezTo>
                <a:cubicBezTo>
                  <a:pt x="2218" y="31796"/>
                  <a:pt x="2186" y="31796"/>
                  <a:pt x="2123" y="31796"/>
                </a:cubicBezTo>
                <a:cubicBezTo>
                  <a:pt x="2154" y="31955"/>
                  <a:pt x="2186" y="32113"/>
                  <a:pt x="2218" y="32303"/>
                </a:cubicBezTo>
                <a:close/>
                <a:moveTo>
                  <a:pt x="43451" y="14347"/>
                </a:moveTo>
                <a:cubicBezTo>
                  <a:pt x="43419" y="14379"/>
                  <a:pt x="43387" y="14410"/>
                  <a:pt x="43324" y="14442"/>
                </a:cubicBezTo>
                <a:cubicBezTo>
                  <a:pt x="43419" y="14537"/>
                  <a:pt x="43514" y="14664"/>
                  <a:pt x="43577" y="14759"/>
                </a:cubicBezTo>
                <a:cubicBezTo>
                  <a:pt x="43609" y="14727"/>
                  <a:pt x="43641" y="14695"/>
                  <a:pt x="43672" y="14695"/>
                </a:cubicBezTo>
                <a:cubicBezTo>
                  <a:pt x="43609" y="14569"/>
                  <a:pt x="43514" y="14474"/>
                  <a:pt x="43451" y="14347"/>
                </a:cubicBezTo>
                <a:close/>
                <a:moveTo>
                  <a:pt x="47853" y="15835"/>
                </a:moveTo>
                <a:cubicBezTo>
                  <a:pt x="47821" y="15835"/>
                  <a:pt x="47789" y="15835"/>
                  <a:pt x="47758" y="15867"/>
                </a:cubicBezTo>
                <a:cubicBezTo>
                  <a:pt x="47789" y="15994"/>
                  <a:pt x="47821" y="16152"/>
                  <a:pt x="47884" y="16310"/>
                </a:cubicBezTo>
                <a:cubicBezTo>
                  <a:pt x="47916" y="16279"/>
                  <a:pt x="47948" y="16279"/>
                  <a:pt x="48011" y="16247"/>
                </a:cubicBezTo>
                <a:cubicBezTo>
                  <a:pt x="47948" y="16120"/>
                  <a:pt x="47916" y="15962"/>
                  <a:pt x="47853" y="15835"/>
                </a:cubicBezTo>
                <a:close/>
                <a:moveTo>
                  <a:pt x="47473" y="14600"/>
                </a:moveTo>
                <a:cubicBezTo>
                  <a:pt x="47409" y="14632"/>
                  <a:pt x="47346" y="14664"/>
                  <a:pt x="47283" y="14695"/>
                </a:cubicBezTo>
                <a:cubicBezTo>
                  <a:pt x="47346" y="14885"/>
                  <a:pt x="47409" y="15044"/>
                  <a:pt x="47473" y="15234"/>
                </a:cubicBezTo>
                <a:cubicBezTo>
                  <a:pt x="47536" y="15202"/>
                  <a:pt x="47599" y="15170"/>
                  <a:pt x="47663" y="15170"/>
                </a:cubicBezTo>
                <a:cubicBezTo>
                  <a:pt x="47599" y="14980"/>
                  <a:pt x="47536" y="14790"/>
                  <a:pt x="47473" y="14600"/>
                </a:cubicBezTo>
                <a:close/>
              </a:path>
            </a:pathLst>
          </a:custGeom>
          <a:solidFill>
            <a:srgbClr val="8A9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52" name="Google Shape;252;p31">
            <a:extLst>
              <a:ext uri="{FF2B5EF4-FFF2-40B4-BE49-F238E27FC236}">
                <a16:creationId xmlns:a16="http://schemas.microsoft.com/office/drawing/2014/main" id="{1C3CAAB0-1F37-8BD8-D829-E5AC1298355F}"/>
              </a:ext>
            </a:extLst>
          </p:cNvPr>
          <p:cNvSpPr/>
          <p:nvPr/>
        </p:nvSpPr>
        <p:spPr>
          <a:xfrm>
            <a:off x="2679666" y="4845286"/>
            <a:ext cx="64050" cy="60588"/>
          </a:xfrm>
          <a:custGeom>
            <a:avLst/>
            <a:gdLst/>
            <a:ahLst/>
            <a:cxnLst/>
            <a:rect l="l" t="t" r="r" b="b"/>
            <a:pathLst>
              <a:path w="825" h="1584" extrusionOk="0">
                <a:moveTo>
                  <a:pt x="571" y="1520"/>
                </a:moveTo>
                <a:cubicBezTo>
                  <a:pt x="381" y="1014"/>
                  <a:pt x="191" y="507"/>
                  <a:pt x="1" y="0"/>
                </a:cubicBezTo>
                <a:cubicBezTo>
                  <a:pt x="254" y="444"/>
                  <a:pt x="508" y="887"/>
                  <a:pt x="761" y="1330"/>
                </a:cubicBezTo>
                <a:cubicBezTo>
                  <a:pt x="824" y="1425"/>
                  <a:pt x="793" y="1584"/>
                  <a:pt x="571" y="1520"/>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53" name="Google Shape;253;p31">
            <a:extLst>
              <a:ext uri="{FF2B5EF4-FFF2-40B4-BE49-F238E27FC236}">
                <a16:creationId xmlns:a16="http://schemas.microsoft.com/office/drawing/2014/main" id="{F7653A3D-4B56-FB38-DCF7-A5C63A842320}"/>
              </a:ext>
            </a:extLst>
          </p:cNvPr>
          <p:cNvSpPr/>
          <p:nvPr/>
        </p:nvSpPr>
        <p:spPr>
          <a:xfrm>
            <a:off x="2735389" y="5193758"/>
            <a:ext cx="64050" cy="45719"/>
          </a:xfrm>
          <a:custGeom>
            <a:avLst/>
            <a:gdLst/>
            <a:ahLst/>
            <a:cxnLst/>
            <a:rect l="l" t="t" r="r" b="b"/>
            <a:pathLst>
              <a:path w="381" h="698" extrusionOk="0">
                <a:moveTo>
                  <a:pt x="381" y="475"/>
                </a:moveTo>
                <a:cubicBezTo>
                  <a:pt x="286" y="570"/>
                  <a:pt x="159" y="697"/>
                  <a:pt x="64" y="507"/>
                </a:cubicBezTo>
                <a:cubicBezTo>
                  <a:pt x="1" y="380"/>
                  <a:pt x="64" y="190"/>
                  <a:pt x="64" y="32"/>
                </a:cubicBezTo>
                <a:cubicBezTo>
                  <a:pt x="96" y="32"/>
                  <a:pt x="159" y="32"/>
                  <a:pt x="191" y="0"/>
                </a:cubicBezTo>
                <a:cubicBezTo>
                  <a:pt x="254" y="159"/>
                  <a:pt x="317" y="349"/>
                  <a:pt x="381" y="507"/>
                </a:cubicBezTo>
                <a:close/>
              </a:path>
            </a:pathLst>
          </a:custGeom>
          <a:solidFill>
            <a:srgbClr val="C2C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54" name="Google Shape;277;p31">
            <a:extLst>
              <a:ext uri="{FF2B5EF4-FFF2-40B4-BE49-F238E27FC236}">
                <a16:creationId xmlns:a16="http://schemas.microsoft.com/office/drawing/2014/main" id="{594ADE1F-69D1-0183-5AC4-D09731C3BBF4}"/>
              </a:ext>
            </a:extLst>
          </p:cNvPr>
          <p:cNvSpPr txBox="1"/>
          <p:nvPr/>
        </p:nvSpPr>
        <p:spPr>
          <a:xfrm>
            <a:off x="1265399" y="4832191"/>
            <a:ext cx="3004030" cy="31174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500" dirty="0">
                <a:latin typeface="Fira Sans Medium"/>
                <a:ea typeface="Fira Sans Medium"/>
                <a:cs typeface="Fira Sans Medium"/>
                <a:sym typeface="Fira Sans Medium"/>
              </a:rPr>
              <a:t>Image and Signal Processing</a:t>
            </a:r>
          </a:p>
        </p:txBody>
      </p:sp>
      <p:sp>
        <p:nvSpPr>
          <p:cNvPr id="55" name="Google Shape;278;p31">
            <a:extLst>
              <a:ext uri="{FF2B5EF4-FFF2-40B4-BE49-F238E27FC236}">
                <a16:creationId xmlns:a16="http://schemas.microsoft.com/office/drawing/2014/main" id="{A9B296D7-AE32-5A07-44EF-68AA4F375880}"/>
              </a:ext>
            </a:extLst>
          </p:cNvPr>
          <p:cNvSpPr txBox="1"/>
          <p:nvPr/>
        </p:nvSpPr>
        <p:spPr>
          <a:xfrm>
            <a:off x="1220930" y="5059354"/>
            <a:ext cx="3004030" cy="8512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Roboto"/>
                <a:ea typeface="Roboto"/>
                <a:cs typeface="Roboto"/>
                <a:sym typeface="Roboto"/>
              </a:rPr>
              <a:t>Image Segmentation</a:t>
            </a:r>
          </a:p>
          <a:p>
            <a:pPr marL="0" lvl="0" indent="0" algn="ctr" rtl="0">
              <a:spcBef>
                <a:spcPts val="0"/>
              </a:spcBef>
              <a:spcAft>
                <a:spcPts val="0"/>
              </a:spcAft>
              <a:buNone/>
            </a:pPr>
            <a:r>
              <a:rPr lang="en-IN" sz="1200">
                <a:latin typeface="Roboto"/>
                <a:ea typeface="Roboto"/>
                <a:cs typeface="Roboto"/>
                <a:sym typeface="Roboto"/>
              </a:rPr>
              <a:t>Signal Segmentation</a:t>
            </a:r>
          </a:p>
        </p:txBody>
      </p:sp>
    </p:spTree>
    <p:extLst>
      <p:ext uri="{BB962C8B-B14F-4D97-AF65-F5344CB8AC3E}">
        <p14:creationId xmlns:p14="http://schemas.microsoft.com/office/powerpoint/2010/main" val="2028778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24291B-7EDA-4E3D-40F5-03FDC22C3364}"/>
              </a:ext>
            </a:extLst>
          </p:cNvPr>
          <p:cNvSpPr>
            <a:spLocks noGrp="1"/>
          </p:cNvSpPr>
          <p:nvPr>
            <p:ph type="body" sz="quarter" idx="13"/>
          </p:nvPr>
        </p:nvSpPr>
        <p:spPr/>
        <p:txBody>
          <a:bodyPr/>
          <a:lstStyle/>
          <a:p>
            <a:pPr marL="457200" indent="-457200">
              <a:lnSpc>
                <a:spcPct val="150000"/>
              </a:lnSpc>
              <a:buFont typeface="+mj-lt"/>
              <a:buAutoNum type="arabicPeriod"/>
            </a:pPr>
            <a:r>
              <a:rPr lang="en-US">
                <a:solidFill>
                  <a:schemeClr val="bg2"/>
                </a:solidFill>
                <a:latin typeface="+mn-lt"/>
              </a:rPr>
              <a:t>Machine Learning: Supervised</a:t>
            </a:r>
          </a:p>
          <a:p>
            <a:pPr marL="457200" indent="-457200">
              <a:lnSpc>
                <a:spcPct val="150000"/>
              </a:lnSpc>
              <a:buFont typeface="+mj-lt"/>
              <a:buAutoNum type="arabicPeriod"/>
            </a:pPr>
            <a:r>
              <a:rPr lang="en-US">
                <a:solidFill>
                  <a:srgbClr val="5583D1"/>
                </a:solidFill>
                <a:latin typeface="+mn-lt"/>
              </a:rPr>
              <a:t>Machine Learning: Un-Supervised &amp; Semi-Supervised</a:t>
            </a:r>
          </a:p>
          <a:p>
            <a:pPr marL="457200" indent="-457200">
              <a:lnSpc>
                <a:spcPct val="150000"/>
              </a:lnSpc>
              <a:buFont typeface="+mj-lt"/>
              <a:buAutoNum type="arabicPeriod"/>
            </a:pPr>
            <a:r>
              <a:rPr lang="en-US">
                <a:solidFill>
                  <a:schemeClr val="bg2"/>
                </a:solidFill>
                <a:latin typeface="+mn-lt"/>
              </a:rPr>
              <a:t>Machine Learning: Reinforcement Learning (RL)</a:t>
            </a:r>
          </a:p>
          <a:p>
            <a:pPr marL="457200" indent="-457200">
              <a:lnSpc>
                <a:spcPct val="150000"/>
              </a:lnSpc>
              <a:buFont typeface="+mj-lt"/>
              <a:buAutoNum type="arabicPeriod"/>
            </a:pPr>
            <a:r>
              <a:rPr lang="en-US">
                <a:solidFill>
                  <a:schemeClr val="bg2"/>
                </a:solidFill>
                <a:latin typeface="+mn-lt"/>
              </a:rPr>
              <a:t>Machine Learning: Dimensionality Reduction </a:t>
            </a:r>
          </a:p>
          <a:p>
            <a:pPr marL="457200" indent="-457200">
              <a:lnSpc>
                <a:spcPct val="150000"/>
              </a:lnSpc>
              <a:buFont typeface="+mj-lt"/>
              <a:buAutoNum type="arabicPeriod"/>
            </a:pPr>
            <a:r>
              <a:rPr lang="en-US">
                <a:solidFill>
                  <a:schemeClr val="bg2"/>
                </a:solidFill>
                <a:latin typeface="+mn-lt"/>
              </a:rPr>
              <a:t>Model Evaluation and Hyperparameter Tuning</a:t>
            </a:r>
          </a:p>
        </p:txBody>
      </p:sp>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5" name="Straight Connector 4">
            <a:extLst>
              <a:ext uri="{FF2B5EF4-FFF2-40B4-BE49-F238E27FC236}">
                <a16:creationId xmlns:a16="http://schemas.microsoft.com/office/drawing/2014/main" id="{25CD5B67-3503-60B5-8469-F3C3191D84D7}"/>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68E25F1-7C84-BF86-14D5-37C1647A403B}"/>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18736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idx="1"/>
          </p:nvPr>
        </p:nvSpPr>
        <p:spPr>
          <a:xfrm>
            <a:off x="256032" y="1271016"/>
            <a:ext cx="9154444" cy="1112301"/>
          </a:xfrm>
        </p:spPr>
        <p:txBody>
          <a:bodyPr vert="horz" lIns="91440" tIns="45720" rIns="91440" bIns="45720" rtlCol="0">
            <a:noAutofit/>
          </a:bodyPr>
          <a:lstStyle/>
          <a:p>
            <a:pPr marL="0" indent="0">
              <a:buNone/>
            </a:pPr>
            <a:r>
              <a:rPr lang="en-US" b="1">
                <a:solidFill>
                  <a:srgbClr val="5583D1"/>
                </a:solidFill>
              </a:rPr>
              <a:t>Introduction to Clustering Algorithms</a:t>
            </a:r>
          </a:p>
          <a:p>
            <a:pPr marL="0" indent="0">
              <a:buNone/>
            </a:pPr>
            <a:r>
              <a:rPr lang="en-US" sz="2400" b="1">
                <a:solidFill>
                  <a:srgbClr val="242424"/>
                </a:solidFill>
                <a:cs typeface="Calibri" panose="020F0502020204030204" pitchFamily="34" charset="0"/>
              </a:rPr>
              <a:t>Challenges of Clustering Algorithms in machine learning</a:t>
            </a:r>
          </a:p>
          <a:p>
            <a:pPr marL="800100" lvl="3" indent="-342900" algn="just">
              <a:lnSpc>
                <a:spcPct val="100000"/>
              </a:lnSpc>
              <a:spcBef>
                <a:spcPts val="1000"/>
              </a:spcBef>
            </a:pPr>
            <a:r>
              <a:rPr lang="en-US" sz="2400">
                <a:solidFill>
                  <a:srgbClr val="242424"/>
                </a:solidFill>
                <a:cs typeface="Calibri" panose="020F0502020204030204" pitchFamily="34" charset="0"/>
              </a:rPr>
              <a:t>Choosing the Right Number of Clusters</a:t>
            </a:r>
          </a:p>
          <a:p>
            <a:pPr marL="800100" lvl="3" indent="-342900" algn="just">
              <a:lnSpc>
                <a:spcPct val="100000"/>
              </a:lnSpc>
              <a:spcBef>
                <a:spcPts val="1000"/>
              </a:spcBef>
            </a:pPr>
            <a:r>
              <a:rPr lang="en-US" sz="2400">
                <a:solidFill>
                  <a:srgbClr val="242424"/>
                </a:solidFill>
                <a:cs typeface="Calibri" panose="020F0502020204030204" pitchFamily="34" charset="0"/>
              </a:rPr>
              <a:t>Handling High-Dimensional Data</a:t>
            </a:r>
          </a:p>
          <a:p>
            <a:pPr marL="800100" lvl="3" indent="-342900" algn="just">
              <a:lnSpc>
                <a:spcPct val="100000"/>
              </a:lnSpc>
              <a:spcBef>
                <a:spcPts val="1000"/>
              </a:spcBef>
            </a:pPr>
            <a:r>
              <a:rPr lang="en-US" sz="2400">
                <a:solidFill>
                  <a:srgbClr val="242424"/>
                </a:solidFill>
                <a:cs typeface="Calibri" panose="020F0502020204030204" pitchFamily="34" charset="0"/>
              </a:rPr>
              <a:t>Sensitivity to Initialization</a:t>
            </a:r>
          </a:p>
          <a:p>
            <a:pPr marL="800100" lvl="3" indent="-342900" algn="just">
              <a:lnSpc>
                <a:spcPct val="100000"/>
              </a:lnSpc>
              <a:spcBef>
                <a:spcPts val="1000"/>
              </a:spcBef>
            </a:pPr>
            <a:r>
              <a:rPr lang="en-US" sz="2400">
                <a:solidFill>
                  <a:srgbClr val="242424"/>
                </a:solidFill>
                <a:cs typeface="Calibri" panose="020F0502020204030204" pitchFamily="34" charset="0"/>
              </a:rPr>
              <a:t>Scalability</a:t>
            </a:r>
          </a:p>
          <a:p>
            <a:pPr marL="800100" lvl="3" indent="-342900" algn="just">
              <a:lnSpc>
                <a:spcPct val="100000"/>
              </a:lnSpc>
              <a:spcBef>
                <a:spcPts val="1000"/>
              </a:spcBef>
            </a:pPr>
            <a:r>
              <a:rPr lang="en-US" sz="2400">
                <a:solidFill>
                  <a:srgbClr val="242424"/>
                </a:solidFill>
                <a:cs typeface="Calibri" panose="020F0502020204030204" pitchFamily="34" charset="0"/>
              </a:rPr>
              <a:t>Handling Non-linear and Non-convex Clusters</a:t>
            </a:r>
          </a:p>
          <a:p>
            <a:pPr marL="800100" lvl="3" indent="-342900" algn="just">
              <a:lnSpc>
                <a:spcPct val="100000"/>
              </a:lnSpc>
              <a:spcBef>
                <a:spcPts val="1000"/>
              </a:spcBef>
            </a:pPr>
            <a:r>
              <a:rPr lang="en-US" sz="2400">
                <a:solidFill>
                  <a:srgbClr val="242424"/>
                </a:solidFill>
                <a:cs typeface="Calibri" panose="020F0502020204030204" pitchFamily="34" charset="0"/>
              </a:rPr>
              <a:t>Dealing with Noise and Outliers</a:t>
            </a:r>
          </a:p>
          <a:p>
            <a:pPr marL="800100" lvl="3" indent="-342900" algn="just">
              <a:lnSpc>
                <a:spcPct val="100000"/>
              </a:lnSpc>
              <a:spcBef>
                <a:spcPts val="1000"/>
              </a:spcBef>
            </a:pPr>
            <a:r>
              <a:rPr lang="en-US" sz="2400">
                <a:solidFill>
                  <a:srgbClr val="242424"/>
                </a:solidFill>
                <a:cs typeface="Calibri" panose="020F0502020204030204" pitchFamily="34" charset="0"/>
              </a:rPr>
              <a:t>Interpretability and Evaluation</a:t>
            </a:r>
          </a:p>
          <a:p>
            <a:pPr marL="800100" lvl="3" indent="-342900" algn="just">
              <a:lnSpc>
                <a:spcPct val="100000"/>
              </a:lnSpc>
              <a:spcBef>
                <a:spcPts val="1000"/>
              </a:spcBef>
            </a:pPr>
            <a:r>
              <a:rPr lang="en-US" sz="2400">
                <a:solidFill>
                  <a:srgbClr val="242424"/>
                </a:solidFill>
                <a:cs typeface="Calibri" panose="020F0502020204030204" pitchFamily="34" charset="0"/>
              </a:rPr>
              <a:t>Handling Categorical and Mixed Data Types</a:t>
            </a:r>
          </a:p>
          <a:p>
            <a:pPr marL="1309687" lvl="1"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45362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wd">
                                    <p:tmAbs val="300"/>
                                  </p:iterate>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wd">
                                    <p:tmAbs val="300"/>
                                  </p:iterate>
                                  <p:childTnLst>
                                    <p:set>
                                      <p:cBhvr>
                                        <p:cTn id="38"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wd">
                                    <p:tmAbs val="300"/>
                                  </p:iterate>
                                  <p:childTnLst>
                                    <p:set>
                                      <p:cBhvr>
                                        <p:cTn id="42"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idx="1"/>
          </p:nvPr>
        </p:nvSpPr>
        <p:spPr>
          <a:xfrm>
            <a:off x="256032" y="1271016"/>
            <a:ext cx="9548368" cy="1112301"/>
          </a:xfrm>
        </p:spPr>
        <p:txBody>
          <a:bodyPr vert="horz" lIns="91440" tIns="45720" rIns="91440" bIns="45720" rtlCol="0">
            <a:noAutofit/>
          </a:bodyPr>
          <a:lstStyle/>
          <a:p>
            <a:pPr marL="0" indent="0">
              <a:buNone/>
            </a:pPr>
            <a:r>
              <a:rPr lang="en-US" b="1">
                <a:solidFill>
                  <a:srgbClr val="5583D1"/>
                </a:solidFill>
              </a:rPr>
              <a:t>Introduction to Clustering Algorithms</a:t>
            </a:r>
          </a:p>
          <a:p>
            <a:pPr marL="0" indent="0">
              <a:buNone/>
            </a:pPr>
            <a:r>
              <a:rPr lang="en-US" sz="2400" b="1">
                <a:solidFill>
                  <a:srgbClr val="242424"/>
                </a:solidFill>
                <a:cs typeface="Calibri" panose="020F0502020204030204" pitchFamily="34" charset="0"/>
              </a:rPr>
              <a:t>Challenges and limitations of Clustering Algorithms in machine learning</a:t>
            </a:r>
          </a:p>
          <a:p>
            <a:pPr marL="800100" lvl="3" indent="-342900" algn="just">
              <a:lnSpc>
                <a:spcPct val="100000"/>
              </a:lnSpc>
              <a:spcBef>
                <a:spcPts val="1000"/>
              </a:spcBef>
            </a:pPr>
            <a:r>
              <a:rPr lang="en-US" sz="2400">
                <a:solidFill>
                  <a:srgbClr val="242424"/>
                </a:solidFill>
                <a:cs typeface="Calibri" panose="020F0502020204030204" pitchFamily="34" charset="0"/>
              </a:rPr>
              <a:t>Choosing the Right Number of Clusters</a:t>
            </a:r>
          </a:p>
          <a:p>
            <a:pPr marL="800100" lvl="3" indent="-342900" algn="just">
              <a:lnSpc>
                <a:spcPct val="100000"/>
              </a:lnSpc>
              <a:spcBef>
                <a:spcPts val="1000"/>
              </a:spcBef>
            </a:pPr>
            <a:r>
              <a:rPr lang="en-US" sz="2400">
                <a:solidFill>
                  <a:srgbClr val="242424"/>
                </a:solidFill>
                <a:cs typeface="Calibri" panose="020F0502020204030204" pitchFamily="34" charset="0"/>
              </a:rPr>
              <a:t>Handling High-Dimensional Data</a:t>
            </a:r>
          </a:p>
          <a:p>
            <a:pPr marL="800100" lvl="3" indent="-342900" algn="just">
              <a:lnSpc>
                <a:spcPct val="100000"/>
              </a:lnSpc>
              <a:spcBef>
                <a:spcPts val="1000"/>
              </a:spcBef>
            </a:pPr>
            <a:r>
              <a:rPr lang="en-US" sz="2400">
                <a:solidFill>
                  <a:srgbClr val="242424"/>
                </a:solidFill>
                <a:cs typeface="Calibri" panose="020F0502020204030204" pitchFamily="34" charset="0"/>
              </a:rPr>
              <a:t>Sensitivity to Initialization</a:t>
            </a:r>
          </a:p>
          <a:p>
            <a:pPr marL="800100" lvl="3" indent="-342900" algn="just">
              <a:lnSpc>
                <a:spcPct val="100000"/>
              </a:lnSpc>
              <a:spcBef>
                <a:spcPts val="1000"/>
              </a:spcBef>
            </a:pPr>
            <a:r>
              <a:rPr lang="en-US" sz="2400">
                <a:solidFill>
                  <a:srgbClr val="242424"/>
                </a:solidFill>
                <a:cs typeface="Calibri" panose="020F0502020204030204" pitchFamily="34" charset="0"/>
              </a:rPr>
              <a:t>Scalability</a:t>
            </a:r>
          </a:p>
          <a:p>
            <a:pPr marL="800100" lvl="3" indent="-342900" algn="just">
              <a:lnSpc>
                <a:spcPct val="100000"/>
              </a:lnSpc>
              <a:spcBef>
                <a:spcPts val="1000"/>
              </a:spcBef>
            </a:pPr>
            <a:r>
              <a:rPr lang="en-US" sz="2400">
                <a:solidFill>
                  <a:srgbClr val="242424"/>
                </a:solidFill>
                <a:cs typeface="Calibri" panose="020F0502020204030204" pitchFamily="34" charset="0"/>
              </a:rPr>
              <a:t>Handling Non-linear and Non-convex Clusters</a:t>
            </a:r>
          </a:p>
          <a:p>
            <a:pPr marL="800100" lvl="3" indent="-342900" algn="just">
              <a:lnSpc>
                <a:spcPct val="100000"/>
              </a:lnSpc>
              <a:spcBef>
                <a:spcPts val="1000"/>
              </a:spcBef>
            </a:pPr>
            <a:r>
              <a:rPr lang="en-US" sz="2400">
                <a:solidFill>
                  <a:srgbClr val="242424"/>
                </a:solidFill>
                <a:cs typeface="Calibri" panose="020F0502020204030204" pitchFamily="34" charset="0"/>
              </a:rPr>
              <a:t>Dealing with Noise and Outliers</a:t>
            </a:r>
          </a:p>
          <a:p>
            <a:pPr marL="800100" lvl="3" indent="-342900" algn="just">
              <a:lnSpc>
                <a:spcPct val="100000"/>
              </a:lnSpc>
              <a:spcBef>
                <a:spcPts val="1000"/>
              </a:spcBef>
            </a:pPr>
            <a:r>
              <a:rPr lang="en-US" sz="2400">
                <a:solidFill>
                  <a:srgbClr val="242424"/>
                </a:solidFill>
                <a:cs typeface="Calibri" panose="020F0502020204030204" pitchFamily="34" charset="0"/>
              </a:rPr>
              <a:t>Interpretability and Evaluation</a:t>
            </a:r>
          </a:p>
          <a:p>
            <a:pPr marL="800100" lvl="3" indent="-342900" algn="just">
              <a:lnSpc>
                <a:spcPct val="100000"/>
              </a:lnSpc>
              <a:spcBef>
                <a:spcPts val="1000"/>
              </a:spcBef>
            </a:pPr>
            <a:r>
              <a:rPr lang="en-US" sz="2400">
                <a:solidFill>
                  <a:srgbClr val="242424"/>
                </a:solidFill>
                <a:cs typeface="Calibri" panose="020F0502020204030204" pitchFamily="34" charset="0"/>
              </a:rPr>
              <a:t>Handling Categorical and Mixed Data Types</a:t>
            </a:r>
          </a:p>
          <a:p>
            <a:pPr marL="1309687" lvl="1"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83714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wd">
                                    <p:tmAbs val="300"/>
                                  </p:iterate>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wd">
                                    <p:tmAbs val="300"/>
                                  </p:iterate>
                                  <p:childTnLst>
                                    <p:set>
                                      <p:cBhvr>
                                        <p:cTn id="38"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wd">
                                    <p:tmAbs val="300"/>
                                  </p:iterate>
                                  <p:childTnLst>
                                    <p:set>
                                      <p:cBhvr>
                                        <p:cTn id="42"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11742791" cy="4997132"/>
          </a:xfrm>
        </p:spPr>
        <p:txBody>
          <a:bodyPr vert="horz" lIns="91440" tIns="45720" rIns="91440" bIns="45720" rtlCol="0">
            <a:noAutofit/>
          </a:bodyPr>
          <a:lstStyle/>
          <a:p>
            <a:pPr marL="0" indent="0">
              <a:buNone/>
            </a:pPr>
            <a:r>
              <a:rPr lang="en-US">
                <a:solidFill>
                  <a:srgbClr val="5583D1"/>
                </a:solidFill>
              </a:rPr>
              <a:t>K-Means Clustering</a:t>
            </a:r>
          </a:p>
          <a:p>
            <a:pPr marL="0" indent="0">
              <a:buNone/>
            </a:pPr>
            <a:r>
              <a:rPr lang="en-US" sz="2400">
                <a:solidFill>
                  <a:schemeClr val="tx1">
                    <a:lumMod val="95000"/>
                    <a:lumOff val="5000"/>
                  </a:schemeClr>
                </a:solidFill>
              </a:rPr>
              <a:t>Introduction to K-Means Clustering</a:t>
            </a:r>
            <a:endParaRPr lang="en-US">
              <a:solidFill>
                <a:srgbClr val="242424"/>
              </a:solidFill>
              <a:cs typeface="Calibri" panose="020F0502020204030204" pitchFamily="34" charset="0"/>
            </a:endParaRPr>
          </a:p>
          <a:p>
            <a:pPr marL="63500" lvl="3" indent="-63500" algn="just">
              <a:lnSpc>
                <a:spcPct val="150000"/>
              </a:lnSpc>
              <a:spcBef>
                <a:spcPts val="1000"/>
              </a:spcBef>
            </a:pPr>
            <a:r>
              <a:rPr lang="en-US" sz="2400">
                <a:solidFill>
                  <a:srgbClr val="242424"/>
                </a:solidFill>
                <a:cs typeface="Calibri" panose="020F0502020204030204" pitchFamily="34" charset="0"/>
              </a:rPr>
              <a:t>It is an iterative algorithm that divides the unlabeled dataset into k different clusters in such a way that each dataset belongs only one group that has similar properties.</a:t>
            </a:r>
          </a:p>
          <a:p>
            <a:pPr marL="63500" lvl="3" indent="-63500" algn="just">
              <a:lnSpc>
                <a:spcPct val="150000"/>
              </a:lnSpc>
              <a:spcBef>
                <a:spcPts val="1000"/>
              </a:spcBef>
            </a:pPr>
            <a:r>
              <a:rPr lang="en-US" sz="2400">
                <a:solidFill>
                  <a:srgbClr val="242424"/>
                </a:solidFill>
                <a:cs typeface="Calibri" panose="020F0502020204030204" pitchFamily="34" charset="0"/>
              </a:rPr>
              <a:t>Main tasks</a:t>
            </a:r>
          </a:p>
          <a:p>
            <a:pPr marL="520700" lvl="5" indent="-63500" algn="just">
              <a:lnSpc>
                <a:spcPct val="150000"/>
              </a:lnSpc>
              <a:spcBef>
                <a:spcPts val="1000"/>
              </a:spcBef>
            </a:pPr>
            <a:r>
              <a:rPr lang="en-US" sz="2400">
                <a:solidFill>
                  <a:srgbClr val="242424"/>
                </a:solidFill>
                <a:cs typeface="Calibri" panose="020F0502020204030204" pitchFamily="34" charset="0"/>
              </a:rPr>
              <a:t>Determines the best value for K center points or centroids by an iterative process.</a:t>
            </a:r>
          </a:p>
          <a:p>
            <a:pPr marL="520700" lvl="5" indent="-63500" algn="just">
              <a:lnSpc>
                <a:spcPct val="150000"/>
              </a:lnSpc>
              <a:spcBef>
                <a:spcPts val="1000"/>
              </a:spcBef>
            </a:pPr>
            <a:r>
              <a:rPr lang="en-US" sz="2400">
                <a:solidFill>
                  <a:srgbClr val="242424"/>
                </a:solidFill>
                <a:cs typeface="Calibri" panose="020F0502020204030204" pitchFamily="34" charset="0"/>
              </a:rPr>
              <a:t>Assigns each data point to its closest k-center. Those data points which are near to the particular k-center, create a cluster.</a:t>
            </a:r>
          </a:p>
          <a:p>
            <a:pPr marL="2681287" lvl="4" indent="-342900" algn="just">
              <a:lnSpc>
                <a:spcPct val="150000"/>
              </a:lnSpc>
              <a:spcBef>
                <a:spcPts val="1000"/>
              </a:spcBef>
            </a:pPr>
            <a:endParaRPr lang="en-US">
              <a:solidFill>
                <a:srgbClr val="242424"/>
              </a:solidFill>
              <a:cs typeface="Calibri" panose="020F0502020204030204" pitchFamily="34" charset="0"/>
            </a:endParaRPr>
          </a:p>
          <a:p>
            <a:pPr marL="2681287" lvl="4" indent="-342900" algn="just">
              <a:lnSpc>
                <a:spcPct val="150000"/>
              </a:lnSpc>
              <a:spcBef>
                <a:spcPts val="1000"/>
              </a:spcBef>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59624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E493C6-8099-0A33-0D72-4FA2FAB36629}"/>
              </a:ext>
            </a:extLst>
          </p:cNvPr>
          <p:cNvSpPr>
            <a:spLocks noGrp="1"/>
          </p:cNvSpPr>
          <p:nvPr>
            <p:ph type="body" sz="quarter" idx="13"/>
          </p:nvPr>
        </p:nvSpPr>
        <p:spPr>
          <a:xfrm>
            <a:off x="255996" y="593487"/>
            <a:ext cx="10624338" cy="444565"/>
          </a:xfrm>
        </p:spPr>
        <p:txBody>
          <a:bodyPr/>
          <a:lstStyle/>
          <a:p>
            <a:pPr marL="0" indent="0">
              <a:buNone/>
            </a:pPr>
            <a:r>
              <a:rPr lang="en-US" sz="2400" dirty="0"/>
              <a:t>K-Means Clustering is an Unsupervised Learning algorithm, which groups the unlabeled dataset into different clusters. Here K defines the number of pre-defined clusters that need to be created in the process, as if K=2, there will be two clusters, and for K=3, there will be three clusters, and so on.</a:t>
            </a:r>
          </a:p>
          <a:p>
            <a:endParaRPr lang="en-US" sz="2400" dirty="0"/>
          </a:p>
          <a:p>
            <a:r>
              <a:rPr lang="en-US" sz="2400" dirty="0"/>
              <a:t>It is an iterative algorithm that divides the unlabeled dataset into k different clusters in such a way that each dataset belongs only one group that has similar properties.</a:t>
            </a:r>
          </a:p>
          <a:p>
            <a:r>
              <a:rPr lang="en-US" sz="2400" dirty="0"/>
              <a:t>It allows us to cluster the data into different groups and a convenient way to discover the categories of groups in the unlabeled dataset on its own without the need for any training.</a:t>
            </a:r>
          </a:p>
          <a:p>
            <a:endParaRPr lang="en-US" sz="2400" dirty="0"/>
          </a:p>
          <a:p>
            <a:r>
              <a:rPr lang="en-US" sz="2400" dirty="0"/>
              <a:t>It is a centroid-based algorithm, where each cluster is associated with a centroid. The main aim of this algorithm is to minimize the sum of distances between the data point and their corresponding clusters.</a:t>
            </a:r>
            <a:endParaRPr lang="en-IN" sz="2400" dirty="0"/>
          </a:p>
        </p:txBody>
      </p:sp>
    </p:spTree>
    <p:extLst>
      <p:ext uri="{BB962C8B-B14F-4D97-AF65-F5344CB8AC3E}">
        <p14:creationId xmlns:p14="http://schemas.microsoft.com/office/powerpoint/2010/main" val="3284435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1BF543-EA57-6883-353C-EAC9579CD6EE}"/>
              </a:ext>
            </a:extLst>
          </p:cNvPr>
          <p:cNvSpPr>
            <a:spLocks noGrp="1"/>
          </p:cNvSpPr>
          <p:nvPr>
            <p:ph type="body" sz="quarter" idx="15"/>
          </p:nvPr>
        </p:nvSpPr>
        <p:spPr/>
        <p:txBody>
          <a:bodyPr/>
          <a:lstStyle/>
          <a:p>
            <a:pPr algn="just"/>
            <a:r>
              <a:rPr lang="en-US" dirty="0"/>
              <a:t>The algorithm takes the unlabeled dataset as input, divides the dataset into k-number of clusters, and repeats the process until it does not find the best clusters. The value of k should be predetermined in this algorithm.</a:t>
            </a:r>
          </a:p>
          <a:p>
            <a:pPr algn="just"/>
            <a:endParaRPr lang="en-US" dirty="0"/>
          </a:p>
          <a:p>
            <a:pPr algn="just"/>
            <a:r>
              <a:rPr lang="en-US" dirty="0"/>
              <a:t>The k-means clustering algorithm mainly performs two tasks:</a:t>
            </a:r>
          </a:p>
          <a:p>
            <a:pPr algn="just"/>
            <a:endParaRPr lang="en-US" dirty="0"/>
          </a:p>
          <a:p>
            <a:pPr algn="just"/>
            <a:r>
              <a:rPr lang="en-US" dirty="0"/>
              <a:t>Determines the best value for K center points or centroids by an iterative process.</a:t>
            </a:r>
          </a:p>
          <a:p>
            <a:pPr algn="just"/>
            <a:r>
              <a:rPr lang="en-US" dirty="0"/>
              <a:t>Assigns each data point to its closest k-center. Those data points which are near to the particular k-center, create a cluster.</a:t>
            </a:r>
          </a:p>
          <a:p>
            <a:pPr algn="just"/>
            <a:r>
              <a:rPr lang="en-US" dirty="0"/>
              <a:t>Hence each cluster has datapoints with some commonalities, and it is away from other clusters.</a:t>
            </a:r>
            <a:endParaRPr lang="en-IN" dirty="0"/>
          </a:p>
        </p:txBody>
      </p:sp>
    </p:spTree>
    <p:extLst>
      <p:ext uri="{BB962C8B-B14F-4D97-AF65-F5344CB8AC3E}">
        <p14:creationId xmlns:p14="http://schemas.microsoft.com/office/powerpoint/2010/main" val="2754756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489604-F16A-A0D6-9DE7-86815D01CD0C}"/>
              </a:ext>
            </a:extLst>
          </p:cNvPr>
          <p:cNvPicPr>
            <a:picLocks noChangeAspect="1"/>
          </p:cNvPicPr>
          <p:nvPr/>
        </p:nvPicPr>
        <p:blipFill>
          <a:blip r:embed="rId2"/>
          <a:stretch>
            <a:fillRect/>
          </a:stretch>
        </p:blipFill>
        <p:spPr>
          <a:xfrm>
            <a:off x="1416106" y="2104840"/>
            <a:ext cx="8653052" cy="3327772"/>
          </a:xfrm>
          <a:prstGeom prst="rect">
            <a:avLst/>
          </a:prstGeom>
        </p:spPr>
      </p:pic>
    </p:spTree>
    <p:extLst>
      <p:ext uri="{BB962C8B-B14F-4D97-AF65-F5344CB8AC3E}">
        <p14:creationId xmlns:p14="http://schemas.microsoft.com/office/powerpoint/2010/main" val="120164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6"/>
            <a:ext cx="11742791" cy="5251131"/>
          </a:xfrm>
        </p:spPr>
        <p:txBody>
          <a:bodyPr vert="horz" lIns="91440" tIns="45720" rIns="91440" bIns="45720" rtlCol="0">
            <a:noAutofit/>
          </a:bodyPr>
          <a:lstStyle/>
          <a:p>
            <a:pPr marL="0" indent="0">
              <a:buNone/>
            </a:pPr>
            <a:r>
              <a:rPr lang="en-US" dirty="0">
                <a:solidFill>
                  <a:srgbClr val="5583D1"/>
                </a:solidFill>
              </a:rPr>
              <a:t>K-Means Clustering</a:t>
            </a:r>
          </a:p>
          <a:p>
            <a:pPr marL="0" indent="0">
              <a:buNone/>
            </a:pPr>
            <a:r>
              <a:rPr lang="en-US" sz="2400" dirty="0">
                <a:solidFill>
                  <a:schemeClr val="tx1">
                    <a:lumMod val="95000"/>
                    <a:lumOff val="5000"/>
                  </a:schemeClr>
                </a:solidFill>
              </a:rPr>
              <a:t>Introduction to K-Means Clustering</a:t>
            </a:r>
            <a:endParaRPr lang="en-US" sz="2400" dirty="0">
              <a:solidFill>
                <a:srgbClr val="242424"/>
              </a:solidFill>
            </a:endParaRPr>
          </a:p>
          <a:p>
            <a:pPr marL="63500" lvl="2" indent="0" algn="just">
              <a:lnSpc>
                <a:spcPct val="150000"/>
              </a:lnSpc>
              <a:spcBef>
                <a:spcPts val="1000"/>
              </a:spcBef>
            </a:pPr>
            <a:r>
              <a:rPr lang="en-US" sz="2400" dirty="0">
                <a:solidFill>
                  <a:srgbClr val="242424"/>
                </a:solidFill>
                <a:cs typeface="Calibri" panose="020F0502020204030204" pitchFamily="34" charset="0"/>
              </a:rPr>
              <a:t>K-Means Algorithm Working</a:t>
            </a:r>
          </a:p>
          <a:p>
            <a:pPr marL="977900" lvl="5" indent="0" algn="just">
              <a:lnSpc>
                <a:spcPct val="100000"/>
              </a:lnSpc>
              <a:spcBef>
                <a:spcPts val="1000"/>
              </a:spcBef>
              <a:buFont typeface="+mj-lt"/>
              <a:buAutoNum type="arabicPeriod"/>
            </a:pPr>
            <a:r>
              <a:rPr lang="en-US" sz="2400" dirty="0">
                <a:solidFill>
                  <a:srgbClr val="242424"/>
                </a:solidFill>
                <a:cs typeface="Calibri" panose="020F0502020204030204" pitchFamily="34" charset="0"/>
              </a:rPr>
              <a:t>Select the number K to decide the number of clusters.(this is our work to decide)</a:t>
            </a:r>
          </a:p>
          <a:p>
            <a:pPr marL="977900" lvl="5" indent="0" algn="just">
              <a:lnSpc>
                <a:spcPct val="100000"/>
              </a:lnSpc>
              <a:spcBef>
                <a:spcPts val="1000"/>
              </a:spcBef>
              <a:buFont typeface="+mj-lt"/>
              <a:buAutoNum type="arabicPeriod"/>
            </a:pPr>
            <a:endParaRPr lang="en-US" dirty="0">
              <a:solidFill>
                <a:srgbClr val="242424"/>
              </a:solidFill>
              <a:cs typeface="Calibri" panose="020F0502020204030204" pitchFamily="34" charset="0"/>
            </a:endParaRPr>
          </a:p>
          <a:p>
            <a:pPr marL="2338387" lvl="4" indent="0" algn="just">
              <a:lnSpc>
                <a:spcPct val="150000"/>
              </a:lnSpc>
              <a:spcBef>
                <a:spcPts val="1000"/>
              </a:spcBef>
              <a:buNone/>
            </a:pPr>
            <a:endParaRPr lang="en-US" dirty="0">
              <a:solidFill>
                <a:srgbClr val="242424"/>
              </a:solidFill>
              <a:cs typeface="Calibri" panose="020F0502020204030204" pitchFamily="34" charset="0"/>
            </a:endParaRPr>
          </a:p>
          <a:p>
            <a:pPr marL="2681287" lvl="4" indent="-342900" algn="just">
              <a:lnSpc>
                <a:spcPct val="150000"/>
              </a:lnSpc>
              <a:spcBef>
                <a:spcPts val="1000"/>
              </a:spcBef>
            </a:pPr>
            <a:endParaRPr lang="en-US" dirty="0">
              <a:solidFill>
                <a:srgbClr val="242424"/>
              </a:solidFill>
              <a:cs typeface="Calibri" panose="020F0502020204030204" pitchFamily="34" charset="0"/>
            </a:endParaRPr>
          </a:p>
          <a:p>
            <a:pPr marL="2224087" lvl="3" indent="-342900" algn="just">
              <a:lnSpc>
                <a:spcPct val="150000"/>
              </a:lnSpc>
              <a:spcBef>
                <a:spcPts val="1000"/>
              </a:spcBef>
            </a:pPr>
            <a:endParaRPr lang="en-US" dirty="0">
              <a:solidFill>
                <a:srgbClr val="242424"/>
              </a:solidFill>
              <a:cs typeface="Calibri" panose="020F0502020204030204" pitchFamily="34" charset="0"/>
            </a:endParaRPr>
          </a:p>
          <a:p>
            <a:pPr marL="1766887" lvl="2" indent="-342900" algn="just">
              <a:lnSpc>
                <a:spcPct val="150000"/>
              </a:lnSpc>
              <a:spcBef>
                <a:spcPts val="1000"/>
              </a:spcBef>
            </a:pPr>
            <a:endParaRPr lang="en-US" dirty="0">
              <a:solidFill>
                <a:srgbClr val="242424"/>
              </a:solidFill>
              <a:cs typeface="Calibri" panose="020F0502020204030204" pitchFamily="34" charset="0"/>
            </a:endParaRPr>
          </a:p>
          <a:p>
            <a:pPr lvl="4"/>
            <a:endParaRPr lang="en-US" dirty="0"/>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pic>
        <p:nvPicPr>
          <p:cNvPr id="6" name="Picture 5">
            <a:extLst>
              <a:ext uri="{FF2B5EF4-FFF2-40B4-BE49-F238E27FC236}">
                <a16:creationId xmlns:a16="http://schemas.microsoft.com/office/drawing/2014/main" id="{21D2038D-8CD4-4B78-1DDC-D3EDCB555820}"/>
              </a:ext>
            </a:extLst>
          </p:cNvPr>
          <p:cNvPicPr>
            <a:picLocks noChangeAspect="1"/>
          </p:cNvPicPr>
          <p:nvPr/>
        </p:nvPicPr>
        <p:blipFill>
          <a:blip r:embed="rId3"/>
          <a:stretch>
            <a:fillRect/>
          </a:stretch>
        </p:blipFill>
        <p:spPr>
          <a:xfrm>
            <a:off x="1763341" y="3429000"/>
            <a:ext cx="3991999" cy="2380129"/>
          </a:xfrm>
          <a:prstGeom prst="rect">
            <a:avLst/>
          </a:prstGeom>
        </p:spPr>
      </p:pic>
    </p:spTree>
    <p:extLst>
      <p:ext uri="{BB962C8B-B14F-4D97-AF65-F5344CB8AC3E}">
        <p14:creationId xmlns:p14="http://schemas.microsoft.com/office/powerpoint/2010/main" val="1764332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DEBADB-A7DE-C41D-7292-F2F636F484BE}"/>
              </a:ext>
            </a:extLst>
          </p:cNvPr>
          <p:cNvSpPr>
            <a:spLocks noGrp="1"/>
          </p:cNvSpPr>
          <p:nvPr>
            <p:ph type="body" sz="quarter" idx="13"/>
          </p:nvPr>
        </p:nvSpPr>
        <p:spPr/>
        <p:txBody>
          <a:bodyPr/>
          <a:lstStyle/>
          <a:p>
            <a:r>
              <a:rPr lang="en-US" dirty="0"/>
              <a:t>Select random K points or centroids. (It can be other from the input dataset).</a:t>
            </a:r>
          </a:p>
          <a:p>
            <a:endParaRPr lang="en-US" dirty="0"/>
          </a:p>
          <a:p>
            <a:endParaRPr lang="en-IN" dirty="0"/>
          </a:p>
        </p:txBody>
      </p:sp>
      <p:pic>
        <p:nvPicPr>
          <p:cNvPr id="5" name="Picture 4">
            <a:extLst>
              <a:ext uri="{FF2B5EF4-FFF2-40B4-BE49-F238E27FC236}">
                <a16:creationId xmlns:a16="http://schemas.microsoft.com/office/drawing/2014/main" id="{318F89A5-B8FF-9CF9-E8AD-B3750A72A8DB}"/>
              </a:ext>
            </a:extLst>
          </p:cNvPr>
          <p:cNvPicPr>
            <a:picLocks noChangeAspect="1"/>
          </p:cNvPicPr>
          <p:nvPr/>
        </p:nvPicPr>
        <p:blipFill>
          <a:blip r:embed="rId2"/>
          <a:stretch>
            <a:fillRect/>
          </a:stretch>
        </p:blipFill>
        <p:spPr>
          <a:xfrm>
            <a:off x="753019" y="2097096"/>
            <a:ext cx="4615047" cy="2797633"/>
          </a:xfrm>
          <a:prstGeom prst="rect">
            <a:avLst/>
          </a:prstGeom>
        </p:spPr>
      </p:pic>
    </p:spTree>
    <p:extLst>
      <p:ext uri="{BB962C8B-B14F-4D97-AF65-F5344CB8AC3E}">
        <p14:creationId xmlns:p14="http://schemas.microsoft.com/office/powerpoint/2010/main" val="1592853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FDDC1-84DF-B8DE-7C8A-B68AD24DC74D}"/>
              </a:ext>
            </a:extLst>
          </p:cNvPr>
          <p:cNvSpPr>
            <a:spLocks noGrp="1"/>
          </p:cNvSpPr>
          <p:nvPr>
            <p:ph idx="1"/>
          </p:nvPr>
        </p:nvSpPr>
        <p:spPr>
          <a:xfrm>
            <a:off x="451360" y="587743"/>
            <a:ext cx="11004446" cy="4795008"/>
          </a:xfrm>
        </p:spPr>
        <p:txBody>
          <a:bodyPr/>
          <a:lstStyle/>
          <a:p>
            <a:r>
              <a:rPr lang="en-US" dirty="0"/>
              <a:t>Assign each data point to their closest centroid, form the predefined K clusters.</a:t>
            </a:r>
          </a:p>
          <a:p>
            <a:pPr marL="0" indent="0" algn="just">
              <a:buNone/>
            </a:pPr>
            <a:r>
              <a:rPr lang="en-US" dirty="0">
                <a:solidFill>
                  <a:schemeClr val="accent1"/>
                </a:solidFill>
              </a:rPr>
              <a:t>That means all data points should be assign one cluster on the basis of   centroid using Euclidean distance.</a:t>
            </a:r>
          </a:p>
          <a:p>
            <a:pPr marL="0" indent="0" algn="just">
              <a:buNone/>
            </a:pPr>
            <a:r>
              <a:rPr lang="en-US" dirty="0">
                <a:solidFill>
                  <a:schemeClr val="accent1"/>
                </a:solidFill>
              </a:rPr>
              <a:t>We will measure distance of each datapoint from all the three centroids and wherever distance is minimum will assign that data point to same cluster.</a:t>
            </a:r>
          </a:p>
          <a:p>
            <a:endParaRPr lang="en-IN" dirty="0"/>
          </a:p>
        </p:txBody>
      </p:sp>
      <p:pic>
        <p:nvPicPr>
          <p:cNvPr id="5" name="Picture 4">
            <a:extLst>
              <a:ext uri="{FF2B5EF4-FFF2-40B4-BE49-F238E27FC236}">
                <a16:creationId xmlns:a16="http://schemas.microsoft.com/office/drawing/2014/main" id="{79722531-4A55-9D2B-6F1C-D69D915E8656}"/>
              </a:ext>
            </a:extLst>
          </p:cNvPr>
          <p:cNvPicPr>
            <a:picLocks noChangeAspect="1"/>
          </p:cNvPicPr>
          <p:nvPr/>
        </p:nvPicPr>
        <p:blipFill>
          <a:blip r:embed="rId2"/>
          <a:stretch>
            <a:fillRect/>
          </a:stretch>
        </p:blipFill>
        <p:spPr>
          <a:xfrm>
            <a:off x="307030" y="3603813"/>
            <a:ext cx="4972744" cy="2915321"/>
          </a:xfrm>
          <a:prstGeom prst="rect">
            <a:avLst/>
          </a:prstGeom>
        </p:spPr>
      </p:pic>
      <p:pic>
        <p:nvPicPr>
          <p:cNvPr id="7" name="Picture 6">
            <a:extLst>
              <a:ext uri="{FF2B5EF4-FFF2-40B4-BE49-F238E27FC236}">
                <a16:creationId xmlns:a16="http://schemas.microsoft.com/office/drawing/2014/main" id="{D2A51B7C-0332-E85A-247E-2CE53B3C5FC9}"/>
              </a:ext>
            </a:extLst>
          </p:cNvPr>
          <p:cNvPicPr>
            <a:picLocks noChangeAspect="1"/>
          </p:cNvPicPr>
          <p:nvPr/>
        </p:nvPicPr>
        <p:blipFill>
          <a:blip r:embed="rId3"/>
          <a:stretch>
            <a:fillRect/>
          </a:stretch>
        </p:blipFill>
        <p:spPr>
          <a:xfrm>
            <a:off x="5571375" y="3603813"/>
            <a:ext cx="5115639" cy="2915321"/>
          </a:xfrm>
          <a:prstGeom prst="rect">
            <a:avLst/>
          </a:prstGeom>
        </p:spPr>
      </p:pic>
    </p:spTree>
    <p:extLst>
      <p:ext uri="{BB962C8B-B14F-4D97-AF65-F5344CB8AC3E}">
        <p14:creationId xmlns:p14="http://schemas.microsoft.com/office/powerpoint/2010/main" val="1803119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C8236-EC09-49AB-0BF5-88EA3B1D7F1B}"/>
              </a:ext>
            </a:extLst>
          </p:cNvPr>
          <p:cNvSpPr>
            <a:spLocks noGrp="1"/>
          </p:cNvSpPr>
          <p:nvPr>
            <p:ph idx="1"/>
          </p:nvPr>
        </p:nvSpPr>
        <p:spPr/>
        <p:txBody>
          <a:bodyPr>
            <a:normAutofit fontScale="85000" lnSpcReduction="10000"/>
          </a:bodyPr>
          <a:lstStyle/>
          <a:p>
            <a:r>
              <a:rPr lang="en-US" dirty="0"/>
              <a:t>So basically we have created clusters. Now we will calculate new centroids. We know centroid is at the center of any cluster.</a:t>
            </a:r>
          </a:p>
          <a:p>
            <a:r>
              <a:rPr lang="en-US" dirty="0"/>
              <a:t>So suppose if we want to find out centroid of blue cluster ,then we will calculate </a:t>
            </a:r>
            <a:r>
              <a:rPr lang="en-US" dirty="0" err="1"/>
              <a:t>cgpa</a:t>
            </a:r>
            <a:r>
              <a:rPr lang="en-US" dirty="0"/>
              <a:t> mean and IQ mean of all blue data points, that will be our centroid</a:t>
            </a:r>
          </a:p>
          <a:p>
            <a:endParaRPr lang="en-US" dirty="0"/>
          </a:p>
          <a:p>
            <a:endParaRPr lang="en-US" dirty="0"/>
          </a:p>
          <a:p>
            <a:endParaRPr lang="en-US" dirty="0"/>
          </a:p>
          <a:p>
            <a:endParaRPr lang="en-US" dirty="0"/>
          </a:p>
          <a:p>
            <a:endParaRPr lang="en-US" dirty="0"/>
          </a:p>
          <a:p>
            <a:r>
              <a:rPr lang="en-US" dirty="0"/>
              <a:t>Same we will repeat for red and green as well  </a:t>
            </a:r>
          </a:p>
          <a:p>
            <a:endParaRPr lang="en-US" dirty="0"/>
          </a:p>
          <a:p>
            <a:r>
              <a:rPr lang="en-US" dirty="0"/>
              <a:t>Calculate the variance and place a new centroid of each cluster </a:t>
            </a:r>
          </a:p>
          <a:p>
            <a:endParaRPr lang="en-IN" dirty="0"/>
          </a:p>
        </p:txBody>
      </p:sp>
      <p:pic>
        <p:nvPicPr>
          <p:cNvPr id="5" name="Picture 4">
            <a:extLst>
              <a:ext uri="{FF2B5EF4-FFF2-40B4-BE49-F238E27FC236}">
                <a16:creationId xmlns:a16="http://schemas.microsoft.com/office/drawing/2014/main" id="{D787D001-E74A-AE2F-2560-85EDE5D07C03}"/>
              </a:ext>
            </a:extLst>
          </p:cNvPr>
          <p:cNvPicPr>
            <a:picLocks noChangeAspect="1"/>
          </p:cNvPicPr>
          <p:nvPr/>
        </p:nvPicPr>
        <p:blipFill>
          <a:blip r:embed="rId2"/>
          <a:stretch>
            <a:fillRect/>
          </a:stretch>
        </p:blipFill>
        <p:spPr>
          <a:xfrm>
            <a:off x="1015680" y="2625514"/>
            <a:ext cx="4972744" cy="1927494"/>
          </a:xfrm>
          <a:prstGeom prst="rect">
            <a:avLst/>
          </a:prstGeom>
        </p:spPr>
      </p:pic>
      <p:pic>
        <p:nvPicPr>
          <p:cNvPr id="7" name="Picture 6">
            <a:extLst>
              <a:ext uri="{FF2B5EF4-FFF2-40B4-BE49-F238E27FC236}">
                <a16:creationId xmlns:a16="http://schemas.microsoft.com/office/drawing/2014/main" id="{B46603A6-CFE1-DFE2-6652-E2DE608C036D}"/>
              </a:ext>
            </a:extLst>
          </p:cNvPr>
          <p:cNvPicPr>
            <a:picLocks noChangeAspect="1"/>
          </p:cNvPicPr>
          <p:nvPr/>
        </p:nvPicPr>
        <p:blipFill>
          <a:blip r:embed="rId3"/>
          <a:stretch>
            <a:fillRect/>
          </a:stretch>
        </p:blipFill>
        <p:spPr>
          <a:xfrm>
            <a:off x="7498080" y="2721685"/>
            <a:ext cx="3995589" cy="2743103"/>
          </a:xfrm>
          <a:prstGeom prst="rect">
            <a:avLst/>
          </a:prstGeom>
        </p:spPr>
      </p:pic>
    </p:spTree>
    <p:extLst>
      <p:ext uri="{BB962C8B-B14F-4D97-AF65-F5344CB8AC3E}">
        <p14:creationId xmlns:p14="http://schemas.microsoft.com/office/powerpoint/2010/main" val="3099939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357350" y="3044279"/>
            <a:ext cx="106243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5" name="Straight Connector 4">
            <a:extLst>
              <a:ext uri="{FF2B5EF4-FFF2-40B4-BE49-F238E27FC236}">
                <a16:creationId xmlns:a16="http://schemas.microsoft.com/office/drawing/2014/main" id="{25CD5B67-3503-60B5-8469-F3C3191D84D7}"/>
              </a:ext>
            </a:extLst>
          </p:cNvPr>
          <p:cNvCxnSpPr>
            <a:cxnSpLocks/>
          </p:cNvCxnSpPr>
          <p:nvPr/>
        </p:nvCxnSpPr>
        <p:spPr>
          <a:xfrm>
            <a:off x="807510" y="3948936"/>
            <a:ext cx="97240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DD20BD9-672A-E58D-371D-DA04E432222F}"/>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174509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524AB8-0D57-E4C8-BD97-0374F87CECC1}"/>
              </a:ext>
            </a:extLst>
          </p:cNvPr>
          <p:cNvSpPr>
            <a:spLocks noGrp="1"/>
          </p:cNvSpPr>
          <p:nvPr>
            <p:ph idx="1"/>
          </p:nvPr>
        </p:nvSpPr>
        <p:spPr/>
        <p:txBody>
          <a:bodyPr/>
          <a:lstStyle/>
          <a:p>
            <a:endParaRPr lang="en-US" dirty="0"/>
          </a:p>
          <a:p>
            <a:endParaRPr lang="en-US" dirty="0"/>
          </a:p>
          <a:p>
            <a:r>
              <a:rPr lang="en-US" dirty="0"/>
              <a:t>Repeat the third steps, reassign each datapoint to the nearest new centroid</a:t>
            </a:r>
          </a:p>
          <a:p>
            <a:r>
              <a:rPr lang="en-US" dirty="0"/>
              <a:t>If any reassignment occurs, then go to step-4 else go to FINISH.</a:t>
            </a:r>
          </a:p>
          <a:p>
            <a:r>
              <a:rPr lang="en-US" dirty="0"/>
              <a:t>The model is ready</a:t>
            </a:r>
          </a:p>
          <a:p>
            <a:endParaRPr lang="en-IN" dirty="0"/>
          </a:p>
        </p:txBody>
      </p:sp>
    </p:spTree>
    <p:extLst>
      <p:ext uri="{BB962C8B-B14F-4D97-AF65-F5344CB8AC3E}">
        <p14:creationId xmlns:p14="http://schemas.microsoft.com/office/powerpoint/2010/main" val="2056039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11742791" cy="1745934"/>
          </a:xfrm>
        </p:spPr>
        <p:txBody>
          <a:bodyPr vert="horz" lIns="91440" tIns="45720" rIns="91440" bIns="45720" rtlCol="0">
            <a:noAutofit/>
          </a:bodyPr>
          <a:lstStyle/>
          <a:p>
            <a:pPr marL="0" indent="0">
              <a:buNone/>
            </a:pPr>
            <a:r>
              <a:rPr lang="en-US">
                <a:solidFill>
                  <a:srgbClr val="5583D1"/>
                </a:solidFill>
              </a:rPr>
              <a:t>K-Means Clustering</a:t>
            </a:r>
          </a:p>
          <a:p>
            <a:pPr marL="0" indent="0">
              <a:buNone/>
            </a:pPr>
            <a:r>
              <a:rPr lang="en-US" sz="2400">
                <a:solidFill>
                  <a:schemeClr val="tx1">
                    <a:lumMod val="95000"/>
                    <a:lumOff val="5000"/>
                  </a:schemeClr>
                </a:solidFill>
              </a:rPr>
              <a:t>Introduction to K-Means Clustering</a:t>
            </a:r>
            <a:endParaRPr lang="en-US" sz="2400">
              <a:solidFill>
                <a:srgbClr val="242424"/>
              </a:solidFill>
            </a:endParaRPr>
          </a:p>
          <a:p>
            <a:pPr marL="0" indent="0">
              <a:buNone/>
            </a:pPr>
            <a:r>
              <a:rPr lang="en-US" sz="2400">
                <a:solidFill>
                  <a:srgbClr val="242424"/>
                </a:solidFill>
                <a:cs typeface="Calibri" panose="020F0502020204030204" pitchFamily="34" charset="0"/>
              </a:rPr>
              <a:t>K-Means Algorithm Working</a:t>
            </a:r>
          </a:p>
          <a:p>
            <a:pPr marL="1423987" lvl="2" indent="0" algn="just">
              <a:lnSpc>
                <a:spcPct val="150000"/>
              </a:lnSpc>
              <a:spcBef>
                <a:spcPts val="1000"/>
              </a:spcBef>
              <a:buNone/>
            </a:pPr>
            <a:endParaRPr lang="en-US">
              <a:solidFill>
                <a:srgbClr val="242424"/>
              </a:solidFill>
              <a:cs typeface="Calibri" panose="020F0502020204030204" pitchFamily="34" charset="0"/>
            </a:endParaRPr>
          </a:p>
          <a:p>
            <a:pPr marL="2338387" lvl="4" indent="0" algn="just">
              <a:lnSpc>
                <a:spcPct val="150000"/>
              </a:lnSpc>
              <a:spcBef>
                <a:spcPts val="1000"/>
              </a:spcBef>
              <a:buNone/>
            </a:pPr>
            <a:endParaRPr lang="en-US">
              <a:solidFill>
                <a:srgbClr val="242424"/>
              </a:solidFill>
              <a:cs typeface="Calibri" panose="020F0502020204030204" pitchFamily="34" charset="0"/>
            </a:endParaRPr>
          </a:p>
          <a:p>
            <a:pPr marL="2681287" lvl="4" indent="-342900" algn="just">
              <a:lnSpc>
                <a:spcPct val="150000"/>
              </a:lnSpc>
              <a:spcBef>
                <a:spcPts val="1000"/>
              </a:spcBef>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35" name="Group 34">
            <a:extLst>
              <a:ext uri="{FF2B5EF4-FFF2-40B4-BE49-F238E27FC236}">
                <a16:creationId xmlns:a16="http://schemas.microsoft.com/office/drawing/2014/main" id="{8128C349-A0FB-FED9-48AC-D33BE50A9C5A}"/>
              </a:ext>
            </a:extLst>
          </p:cNvPr>
          <p:cNvGrpSpPr/>
          <p:nvPr/>
        </p:nvGrpSpPr>
        <p:grpSpPr>
          <a:xfrm>
            <a:off x="1922379" y="2931407"/>
            <a:ext cx="9812421" cy="3424048"/>
            <a:chOff x="601579" y="1498847"/>
            <a:chExt cx="11261294" cy="4336422"/>
          </a:xfrm>
        </p:grpSpPr>
        <p:pic>
          <p:nvPicPr>
            <p:cNvPr id="5" name="Picture 4">
              <a:extLst>
                <a:ext uri="{FF2B5EF4-FFF2-40B4-BE49-F238E27FC236}">
                  <a16:creationId xmlns:a16="http://schemas.microsoft.com/office/drawing/2014/main" id="{6859C762-E976-1E97-CDCE-45CF4460B788}"/>
                </a:ext>
              </a:extLst>
            </p:cNvPr>
            <p:cNvPicPr>
              <a:picLocks noChangeAspect="1"/>
            </p:cNvPicPr>
            <p:nvPr/>
          </p:nvPicPr>
          <p:blipFill>
            <a:blip r:embed="rId3"/>
            <a:stretch>
              <a:fillRect/>
            </a:stretch>
          </p:blipFill>
          <p:spPr>
            <a:xfrm>
              <a:off x="747712" y="1571021"/>
              <a:ext cx="1822313" cy="1808747"/>
            </a:xfrm>
            <a:prstGeom prst="rect">
              <a:avLst/>
            </a:prstGeom>
          </p:spPr>
        </p:pic>
        <p:pic>
          <p:nvPicPr>
            <p:cNvPr id="6" name="Picture 5">
              <a:extLst>
                <a:ext uri="{FF2B5EF4-FFF2-40B4-BE49-F238E27FC236}">
                  <a16:creationId xmlns:a16="http://schemas.microsoft.com/office/drawing/2014/main" id="{17B83302-10AD-EB3B-3EF6-F440FDCEBB8A}"/>
                </a:ext>
              </a:extLst>
            </p:cNvPr>
            <p:cNvPicPr>
              <a:picLocks noChangeAspect="1"/>
            </p:cNvPicPr>
            <p:nvPr/>
          </p:nvPicPr>
          <p:blipFill>
            <a:blip r:embed="rId4"/>
            <a:stretch>
              <a:fillRect/>
            </a:stretch>
          </p:blipFill>
          <p:spPr>
            <a:xfrm>
              <a:off x="3012580" y="1571021"/>
              <a:ext cx="1920367" cy="1906071"/>
            </a:xfrm>
            <a:prstGeom prst="rect">
              <a:avLst/>
            </a:prstGeom>
          </p:spPr>
        </p:pic>
        <p:pic>
          <p:nvPicPr>
            <p:cNvPr id="7" name="Picture 2" descr="K-Means Clustering Algorithm">
              <a:extLst>
                <a:ext uri="{FF2B5EF4-FFF2-40B4-BE49-F238E27FC236}">
                  <a16:creationId xmlns:a16="http://schemas.microsoft.com/office/drawing/2014/main" id="{E88FDE70-E166-E781-4194-C5932ECD5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454" y="1498848"/>
              <a:ext cx="1967739" cy="19530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K-Means Clustering Algorithm">
              <a:extLst>
                <a:ext uri="{FF2B5EF4-FFF2-40B4-BE49-F238E27FC236}">
                  <a16:creationId xmlns:a16="http://schemas.microsoft.com/office/drawing/2014/main" id="{CD4067BD-BDD5-130D-9D2B-17C71965FD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6376" y="1498847"/>
              <a:ext cx="1967739" cy="19530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K-Means Clustering Algorithm">
              <a:extLst>
                <a:ext uri="{FF2B5EF4-FFF2-40B4-BE49-F238E27FC236}">
                  <a16:creationId xmlns:a16="http://schemas.microsoft.com/office/drawing/2014/main" id="{8AB0A4B3-D8AC-A70A-91A0-4E061B0671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9298" y="1499949"/>
              <a:ext cx="2063575" cy="20482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K-Means Clustering Algorithm">
              <a:extLst>
                <a:ext uri="{FF2B5EF4-FFF2-40B4-BE49-F238E27FC236}">
                  <a16:creationId xmlns:a16="http://schemas.microsoft.com/office/drawing/2014/main" id="{FC9016F4-3E17-401F-81BA-7256F32B03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9297" y="3679892"/>
              <a:ext cx="2063575" cy="20482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K-Means Clustering Algorithm">
              <a:extLst>
                <a:ext uri="{FF2B5EF4-FFF2-40B4-BE49-F238E27FC236}">
                  <a16:creationId xmlns:a16="http://schemas.microsoft.com/office/drawing/2014/main" id="{C9A43444-6AB2-F2D4-ECFD-D5CD7249E7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457" y="3605503"/>
              <a:ext cx="2063575" cy="20482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K-Means Clustering Algorithm">
              <a:extLst>
                <a:ext uri="{FF2B5EF4-FFF2-40B4-BE49-F238E27FC236}">
                  <a16:creationId xmlns:a16="http://schemas.microsoft.com/office/drawing/2014/main" id="{01A1A74D-FAE1-A1C6-C43B-2C2C9EB9E1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7488" y="3648455"/>
              <a:ext cx="1977024" cy="19623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K-Means Clustering Algorithm">
              <a:extLst>
                <a:ext uri="{FF2B5EF4-FFF2-40B4-BE49-F238E27FC236}">
                  <a16:creationId xmlns:a16="http://schemas.microsoft.com/office/drawing/2014/main" id="{4A486E6A-881D-5A9B-8FB1-511633E65C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05652" y="3732235"/>
              <a:ext cx="2128204" cy="18355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K-Means Clustering Algorithm">
              <a:extLst>
                <a:ext uri="{FF2B5EF4-FFF2-40B4-BE49-F238E27FC236}">
                  <a16:creationId xmlns:a16="http://schemas.microsoft.com/office/drawing/2014/main" id="{E32520D2-FB3B-BD50-17DF-4961338215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579" y="3605503"/>
              <a:ext cx="2275140" cy="196230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01C63755-6A59-8478-9371-9B62B7F83B15}"/>
                </a:ext>
              </a:extLst>
            </p:cNvPr>
            <p:cNvCxnSpPr/>
            <p:nvPr/>
          </p:nvCxnSpPr>
          <p:spPr>
            <a:xfrm>
              <a:off x="2370221" y="2646947"/>
              <a:ext cx="4812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FFD2E8C-5678-31FF-205E-72FEC09693C8}"/>
                </a:ext>
              </a:extLst>
            </p:cNvPr>
            <p:cNvCxnSpPr/>
            <p:nvPr/>
          </p:nvCxnSpPr>
          <p:spPr>
            <a:xfrm>
              <a:off x="4592191" y="2642936"/>
              <a:ext cx="4812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620C8C4-77B5-3538-0272-B10D2E8BCCE3}"/>
                </a:ext>
              </a:extLst>
            </p:cNvPr>
            <p:cNvCxnSpPr/>
            <p:nvPr/>
          </p:nvCxnSpPr>
          <p:spPr>
            <a:xfrm>
              <a:off x="6800561" y="2622883"/>
              <a:ext cx="4812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414A4F-12C5-1BD6-4852-61C1B4809AC8}"/>
                </a:ext>
              </a:extLst>
            </p:cNvPr>
            <p:cNvCxnSpPr/>
            <p:nvPr/>
          </p:nvCxnSpPr>
          <p:spPr>
            <a:xfrm>
              <a:off x="9065939" y="2570745"/>
              <a:ext cx="4812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1F31616-41DE-3443-5E86-E9DD211CAB3B}"/>
                </a:ext>
              </a:extLst>
            </p:cNvPr>
            <p:cNvCxnSpPr>
              <a:cxnSpLocks/>
            </p:cNvCxnSpPr>
            <p:nvPr/>
          </p:nvCxnSpPr>
          <p:spPr>
            <a:xfrm>
              <a:off x="10349821" y="3429000"/>
              <a:ext cx="0" cy="3032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4993C0B-F475-DF88-B151-97AE29E59105}"/>
                </a:ext>
              </a:extLst>
            </p:cNvPr>
            <p:cNvCxnSpPr>
              <a:cxnSpLocks/>
            </p:cNvCxnSpPr>
            <p:nvPr/>
          </p:nvCxnSpPr>
          <p:spPr>
            <a:xfrm flipH="1">
              <a:off x="9239685" y="4586657"/>
              <a:ext cx="5596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CBE9074-2232-8CFE-2A32-6DE97C75BD47}"/>
                </a:ext>
              </a:extLst>
            </p:cNvPr>
            <p:cNvCxnSpPr>
              <a:cxnSpLocks/>
            </p:cNvCxnSpPr>
            <p:nvPr/>
          </p:nvCxnSpPr>
          <p:spPr>
            <a:xfrm flipH="1">
              <a:off x="6800561" y="4585272"/>
              <a:ext cx="5596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4167C1F-C541-C5B9-FFC6-7E0B80EFC265}"/>
                </a:ext>
              </a:extLst>
            </p:cNvPr>
            <p:cNvCxnSpPr>
              <a:cxnSpLocks/>
            </p:cNvCxnSpPr>
            <p:nvPr/>
          </p:nvCxnSpPr>
          <p:spPr>
            <a:xfrm flipH="1">
              <a:off x="4553016" y="4588480"/>
              <a:ext cx="5596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82A01C2-5F28-9933-1F5F-5D0202F09F6D}"/>
                </a:ext>
              </a:extLst>
            </p:cNvPr>
            <p:cNvCxnSpPr>
              <a:cxnSpLocks/>
            </p:cNvCxnSpPr>
            <p:nvPr/>
          </p:nvCxnSpPr>
          <p:spPr>
            <a:xfrm flipH="1">
              <a:off x="2317107" y="4592128"/>
              <a:ext cx="5596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D71852FF-2B43-D5DD-2EB4-2EF6E5CA94BF}"/>
                </a:ext>
              </a:extLst>
            </p:cNvPr>
            <p:cNvSpPr txBox="1"/>
            <p:nvPr/>
          </p:nvSpPr>
          <p:spPr>
            <a:xfrm>
              <a:off x="5622413" y="3195102"/>
              <a:ext cx="711200" cy="369332"/>
            </a:xfrm>
            <a:prstGeom prst="rect">
              <a:avLst/>
            </a:prstGeom>
            <a:noFill/>
          </p:spPr>
          <p:txBody>
            <a:bodyPr wrap="square" rtlCol="0">
              <a:spAutoFit/>
            </a:bodyPr>
            <a:lstStyle/>
            <a:p>
              <a:r>
                <a:rPr lang="en-IN"/>
                <a:t>Fig 3</a:t>
              </a:r>
            </a:p>
          </p:txBody>
        </p:sp>
        <p:sp>
          <p:nvSpPr>
            <p:cNvPr id="26" name="TextBox 25">
              <a:extLst>
                <a:ext uri="{FF2B5EF4-FFF2-40B4-BE49-F238E27FC236}">
                  <a16:creationId xmlns:a16="http://schemas.microsoft.com/office/drawing/2014/main" id="{3A936D00-669D-0C65-7C51-D352210EF0EC}"/>
                </a:ext>
              </a:extLst>
            </p:cNvPr>
            <p:cNvSpPr txBox="1"/>
            <p:nvPr/>
          </p:nvSpPr>
          <p:spPr>
            <a:xfrm>
              <a:off x="1383549" y="3151580"/>
              <a:ext cx="711200" cy="369332"/>
            </a:xfrm>
            <a:prstGeom prst="rect">
              <a:avLst/>
            </a:prstGeom>
            <a:noFill/>
          </p:spPr>
          <p:txBody>
            <a:bodyPr wrap="square" rtlCol="0">
              <a:spAutoFit/>
            </a:bodyPr>
            <a:lstStyle/>
            <a:p>
              <a:r>
                <a:rPr lang="en-IN"/>
                <a:t>Fig 1</a:t>
              </a:r>
            </a:p>
          </p:txBody>
        </p:sp>
        <p:sp>
          <p:nvSpPr>
            <p:cNvPr id="27" name="TextBox 26">
              <a:extLst>
                <a:ext uri="{FF2B5EF4-FFF2-40B4-BE49-F238E27FC236}">
                  <a16:creationId xmlns:a16="http://schemas.microsoft.com/office/drawing/2014/main" id="{CAC80B4F-175A-5EE8-BF1B-D8049FEB3CC7}"/>
                </a:ext>
              </a:extLst>
            </p:cNvPr>
            <p:cNvSpPr txBox="1"/>
            <p:nvPr/>
          </p:nvSpPr>
          <p:spPr>
            <a:xfrm>
              <a:off x="3560403" y="3151580"/>
              <a:ext cx="711200" cy="369332"/>
            </a:xfrm>
            <a:prstGeom prst="rect">
              <a:avLst/>
            </a:prstGeom>
            <a:noFill/>
          </p:spPr>
          <p:txBody>
            <a:bodyPr wrap="square" rtlCol="0">
              <a:spAutoFit/>
            </a:bodyPr>
            <a:lstStyle/>
            <a:p>
              <a:r>
                <a:rPr lang="en-IN"/>
                <a:t>Fig 2</a:t>
              </a:r>
            </a:p>
          </p:txBody>
        </p:sp>
        <p:sp>
          <p:nvSpPr>
            <p:cNvPr id="28" name="TextBox 27">
              <a:extLst>
                <a:ext uri="{FF2B5EF4-FFF2-40B4-BE49-F238E27FC236}">
                  <a16:creationId xmlns:a16="http://schemas.microsoft.com/office/drawing/2014/main" id="{BEB1374E-17AF-CB10-C676-2450ED400C4A}"/>
                </a:ext>
              </a:extLst>
            </p:cNvPr>
            <p:cNvSpPr txBox="1"/>
            <p:nvPr/>
          </p:nvSpPr>
          <p:spPr>
            <a:xfrm>
              <a:off x="8000451" y="3195102"/>
              <a:ext cx="711200" cy="369332"/>
            </a:xfrm>
            <a:prstGeom prst="rect">
              <a:avLst/>
            </a:prstGeom>
            <a:noFill/>
          </p:spPr>
          <p:txBody>
            <a:bodyPr wrap="square" rtlCol="0">
              <a:spAutoFit/>
            </a:bodyPr>
            <a:lstStyle/>
            <a:p>
              <a:r>
                <a:rPr lang="en-IN"/>
                <a:t>Fig 4</a:t>
              </a:r>
            </a:p>
          </p:txBody>
        </p:sp>
        <p:sp>
          <p:nvSpPr>
            <p:cNvPr id="29" name="TextBox 28">
              <a:extLst>
                <a:ext uri="{FF2B5EF4-FFF2-40B4-BE49-F238E27FC236}">
                  <a16:creationId xmlns:a16="http://schemas.microsoft.com/office/drawing/2014/main" id="{0F1D58BD-09BA-4533-F766-7C590A02C23F}"/>
                </a:ext>
              </a:extLst>
            </p:cNvPr>
            <p:cNvSpPr txBox="1"/>
            <p:nvPr/>
          </p:nvSpPr>
          <p:spPr>
            <a:xfrm>
              <a:off x="10349821" y="3193236"/>
              <a:ext cx="711200" cy="369332"/>
            </a:xfrm>
            <a:prstGeom prst="rect">
              <a:avLst/>
            </a:prstGeom>
            <a:noFill/>
          </p:spPr>
          <p:txBody>
            <a:bodyPr wrap="square" rtlCol="0">
              <a:spAutoFit/>
            </a:bodyPr>
            <a:lstStyle/>
            <a:p>
              <a:r>
                <a:rPr lang="en-IN"/>
                <a:t>Fig 5</a:t>
              </a:r>
            </a:p>
          </p:txBody>
        </p:sp>
        <p:sp>
          <p:nvSpPr>
            <p:cNvPr id="30" name="TextBox 29">
              <a:extLst>
                <a:ext uri="{FF2B5EF4-FFF2-40B4-BE49-F238E27FC236}">
                  <a16:creationId xmlns:a16="http://schemas.microsoft.com/office/drawing/2014/main" id="{66A411E3-D938-6ED2-BF8F-B02BD4EBA1A6}"/>
                </a:ext>
              </a:extLst>
            </p:cNvPr>
            <p:cNvSpPr txBox="1"/>
            <p:nvPr/>
          </p:nvSpPr>
          <p:spPr>
            <a:xfrm>
              <a:off x="1355497" y="5305116"/>
              <a:ext cx="739252" cy="369332"/>
            </a:xfrm>
            <a:prstGeom prst="rect">
              <a:avLst/>
            </a:prstGeom>
            <a:noFill/>
          </p:spPr>
          <p:txBody>
            <a:bodyPr wrap="square" rtlCol="0">
              <a:spAutoFit/>
            </a:bodyPr>
            <a:lstStyle/>
            <a:p>
              <a:r>
                <a:rPr lang="en-IN"/>
                <a:t>Fig 10</a:t>
              </a:r>
            </a:p>
          </p:txBody>
        </p:sp>
        <p:sp>
          <p:nvSpPr>
            <p:cNvPr id="31" name="TextBox 30">
              <a:extLst>
                <a:ext uri="{FF2B5EF4-FFF2-40B4-BE49-F238E27FC236}">
                  <a16:creationId xmlns:a16="http://schemas.microsoft.com/office/drawing/2014/main" id="{1E5F27E1-12E9-3924-DE5F-20B113CF2BB3}"/>
                </a:ext>
              </a:extLst>
            </p:cNvPr>
            <p:cNvSpPr txBox="1"/>
            <p:nvPr/>
          </p:nvSpPr>
          <p:spPr>
            <a:xfrm>
              <a:off x="10349821" y="5465937"/>
              <a:ext cx="711200" cy="369332"/>
            </a:xfrm>
            <a:prstGeom prst="rect">
              <a:avLst/>
            </a:prstGeom>
            <a:noFill/>
          </p:spPr>
          <p:txBody>
            <a:bodyPr wrap="square" rtlCol="0">
              <a:spAutoFit/>
            </a:bodyPr>
            <a:lstStyle/>
            <a:p>
              <a:r>
                <a:rPr lang="en-IN"/>
                <a:t>Fig 6</a:t>
              </a:r>
            </a:p>
          </p:txBody>
        </p:sp>
        <p:sp>
          <p:nvSpPr>
            <p:cNvPr id="32" name="TextBox 31">
              <a:extLst>
                <a:ext uri="{FF2B5EF4-FFF2-40B4-BE49-F238E27FC236}">
                  <a16:creationId xmlns:a16="http://schemas.microsoft.com/office/drawing/2014/main" id="{293D5CDE-D4C6-97F0-8F2C-31CB2DD45586}"/>
                </a:ext>
              </a:extLst>
            </p:cNvPr>
            <p:cNvSpPr txBox="1"/>
            <p:nvPr/>
          </p:nvSpPr>
          <p:spPr>
            <a:xfrm>
              <a:off x="8000451" y="5359153"/>
              <a:ext cx="711200" cy="369332"/>
            </a:xfrm>
            <a:prstGeom prst="rect">
              <a:avLst/>
            </a:prstGeom>
            <a:noFill/>
          </p:spPr>
          <p:txBody>
            <a:bodyPr wrap="square" rtlCol="0">
              <a:spAutoFit/>
            </a:bodyPr>
            <a:lstStyle/>
            <a:p>
              <a:r>
                <a:rPr lang="en-IN"/>
                <a:t>Fig 7</a:t>
              </a:r>
            </a:p>
          </p:txBody>
        </p:sp>
        <p:sp>
          <p:nvSpPr>
            <p:cNvPr id="33" name="TextBox 32">
              <a:extLst>
                <a:ext uri="{FF2B5EF4-FFF2-40B4-BE49-F238E27FC236}">
                  <a16:creationId xmlns:a16="http://schemas.microsoft.com/office/drawing/2014/main" id="{802C37B5-D122-D91E-B6BD-5EDB4A70EBE9}"/>
                </a:ext>
              </a:extLst>
            </p:cNvPr>
            <p:cNvSpPr txBox="1"/>
            <p:nvPr/>
          </p:nvSpPr>
          <p:spPr>
            <a:xfrm>
              <a:off x="5777834" y="5290292"/>
              <a:ext cx="711200" cy="369332"/>
            </a:xfrm>
            <a:prstGeom prst="rect">
              <a:avLst/>
            </a:prstGeom>
            <a:noFill/>
          </p:spPr>
          <p:txBody>
            <a:bodyPr wrap="square" rtlCol="0">
              <a:spAutoFit/>
            </a:bodyPr>
            <a:lstStyle/>
            <a:p>
              <a:r>
                <a:rPr lang="en-IN"/>
                <a:t>Fig 8</a:t>
              </a:r>
            </a:p>
          </p:txBody>
        </p:sp>
        <p:sp>
          <p:nvSpPr>
            <p:cNvPr id="34" name="TextBox 33">
              <a:extLst>
                <a:ext uri="{FF2B5EF4-FFF2-40B4-BE49-F238E27FC236}">
                  <a16:creationId xmlns:a16="http://schemas.microsoft.com/office/drawing/2014/main" id="{0A9399E0-9002-10A1-7A94-936656C937F4}"/>
                </a:ext>
              </a:extLst>
            </p:cNvPr>
            <p:cNvSpPr txBox="1"/>
            <p:nvPr/>
          </p:nvSpPr>
          <p:spPr>
            <a:xfrm>
              <a:off x="3551709" y="5302095"/>
              <a:ext cx="711200" cy="369332"/>
            </a:xfrm>
            <a:prstGeom prst="rect">
              <a:avLst/>
            </a:prstGeom>
            <a:noFill/>
          </p:spPr>
          <p:txBody>
            <a:bodyPr wrap="square" rtlCol="0">
              <a:spAutoFit/>
            </a:bodyPr>
            <a:lstStyle/>
            <a:p>
              <a:r>
                <a:rPr lang="en-IN"/>
                <a:t>Fig 9</a:t>
              </a:r>
            </a:p>
          </p:txBody>
        </p:sp>
      </p:grpSp>
    </p:spTree>
    <p:extLst>
      <p:ext uri="{BB962C8B-B14F-4D97-AF65-F5344CB8AC3E}">
        <p14:creationId xmlns:p14="http://schemas.microsoft.com/office/powerpoint/2010/main" val="2203751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9" y="1271586"/>
            <a:ext cx="8542972" cy="5362885"/>
          </a:xfrm>
        </p:spPr>
        <p:txBody>
          <a:bodyPr vert="horz" lIns="91440" tIns="45720" rIns="91440" bIns="45720" rtlCol="0">
            <a:noAutofit/>
          </a:bodyPr>
          <a:lstStyle/>
          <a:p>
            <a:pPr marL="0" indent="0">
              <a:buNone/>
            </a:pPr>
            <a:r>
              <a:rPr lang="en-US">
                <a:solidFill>
                  <a:srgbClr val="5583D1"/>
                </a:solidFill>
              </a:rPr>
              <a:t>K-Means Clustering</a:t>
            </a:r>
          </a:p>
          <a:p>
            <a:pPr marL="0" indent="0">
              <a:buNone/>
            </a:pPr>
            <a:r>
              <a:rPr lang="en-US" sz="2400">
                <a:solidFill>
                  <a:srgbClr val="242424"/>
                </a:solidFill>
                <a:cs typeface="Calibri" panose="020F0502020204030204" pitchFamily="34" charset="0"/>
              </a:rPr>
              <a:t>Advantages of K-Means Clustering</a:t>
            </a:r>
          </a:p>
          <a:p>
            <a:pPr marL="457200" lvl="6" indent="0" algn="just">
              <a:lnSpc>
                <a:spcPct val="100000"/>
              </a:lnSpc>
              <a:spcBef>
                <a:spcPts val="1000"/>
              </a:spcBef>
              <a:buFont typeface="+mj-lt"/>
              <a:buAutoNum type="arabicPeriod"/>
            </a:pPr>
            <a:r>
              <a:rPr lang="en-US" sz="2400">
                <a:solidFill>
                  <a:srgbClr val="242424"/>
                </a:solidFill>
                <a:cs typeface="Calibri" panose="020F0502020204030204" pitchFamily="34" charset="0"/>
              </a:rPr>
              <a:t>Simplicity and Ease of Implementation</a:t>
            </a:r>
          </a:p>
          <a:p>
            <a:pPr marL="457200" lvl="6" indent="0" algn="just">
              <a:lnSpc>
                <a:spcPct val="100000"/>
              </a:lnSpc>
              <a:spcBef>
                <a:spcPts val="1000"/>
              </a:spcBef>
              <a:buFont typeface="+mj-lt"/>
              <a:buAutoNum type="arabicPeriod"/>
            </a:pPr>
            <a:r>
              <a:rPr lang="en-US" sz="2400">
                <a:solidFill>
                  <a:srgbClr val="242424"/>
                </a:solidFill>
                <a:cs typeface="Calibri" panose="020F0502020204030204" pitchFamily="34" charset="0"/>
              </a:rPr>
              <a:t> Computational Efficiency</a:t>
            </a:r>
          </a:p>
          <a:p>
            <a:pPr marL="457200" lvl="6" indent="0" algn="just">
              <a:lnSpc>
                <a:spcPct val="100000"/>
              </a:lnSpc>
              <a:spcBef>
                <a:spcPts val="1000"/>
              </a:spcBef>
              <a:buFont typeface="+mj-lt"/>
              <a:buAutoNum type="arabicPeriod"/>
            </a:pPr>
            <a:r>
              <a:rPr lang="en-US" sz="2400">
                <a:solidFill>
                  <a:srgbClr val="242424"/>
                </a:solidFill>
                <a:cs typeface="Calibri" panose="020F0502020204030204" pitchFamily="34" charset="0"/>
              </a:rPr>
              <a:t>Scalability</a:t>
            </a:r>
          </a:p>
          <a:p>
            <a:pPr marL="457200" lvl="6" indent="0" algn="just">
              <a:lnSpc>
                <a:spcPct val="100000"/>
              </a:lnSpc>
              <a:spcBef>
                <a:spcPts val="1000"/>
              </a:spcBef>
              <a:buFont typeface="+mj-lt"/>
              <a:buAutoNum type="arabicPeriod"/>
            </a:pPr>
            <a:r>
              <a:rPr lang="en-US" sz="2400">
                <a:solidFill>
                  <a:srgbClr val="242424"/>
                </a:solidFill>
                <a:cs typeface="Calibri" panose="020F0502020204030204" pitchFamily="34" charset="0"/>
              </a:rPr>
              <a:t>Adaptability to Different Data Types</a:t>
            </a:r>
          </a:p>
          <a:p>
            <a:pPr marL="457200" lvl="6" indent="0" algn="just">
              <a:lnSpc>
                <a:spcPct val="100000"/>
              </a:lnSpc>
              <a:spcBef>
                <a:spcPts val="1000"/>
              </a:spcBef>
              <a:buFont typeface="+mj-lt"/>
              <a:buAutoNum type="arabicPeriod"/>
            </a:pPr>
            <a:r>
              <a:rPr lang="en-US" sz="2400">
                <a:solidFill>
                  <a:srgbClr val="242424"/>
                </a:solidFill>
                <a:cs typeface="Calibri" panose="020F0502020204030204" pitchFamily="34" charset="0"/>
              </a:rPr>
              <a:t>Convergence and Deterministic Nature</a:t>
            </a:r>
          </a:p>
          <a:p>
            <a:pPr marL="457200" lvl="6" indent="0" algn="just">
              <a:lnSpc>
                <a:spcPct val="100000"/>
              </a:lnSpc>
              <a:spcBef>
                <a:spcPts val="1000"/>
              </a:spcBef>
              <a:buFont typeface="+mj-lt"/>
              <a:buAutoNum type="arabicPeriod"/>
            </a:pPr>
            <a:r>
              <a:rPr lang="en-US" sz="2400">
                <a:solidFill>
                  <a:srgbClr val="242424"/>
                </a:solidFill>
                <a:cs typeface="Calibri" panose="020F0502020204030204" pitchFamily="34" charset="0"/>
              </a:rPr>
              <a:t>Interpretability</a:t>
            </a:r>
          </a:p>
          <a:p>
            <a:pPr marL="457200" lvl="6" indent="0" algn="just">
              <a:lnSpc>
                <a:spcPct val="100000"/>
              </a:lnSpc>
              <a:spcBef>
                <a:spcPts val="1000"/>
              </a:spcBef>
              <a:buFont typeface="+mj-lt"/>
              <a:buAutoNum type="arabicPeriod"/>
            </a:pPr>
            <a:r>
              <a:rPr lang="en-US" sz="2400">
                <a:solidFill>
                  <a:srgbClr val="242424"/>
                </a:solidFill>
                <a:cs typeface="Calibri" panose="020F0502020204030204" pitchFamily="34" charset="0"/>
              </a:rPr>
              <a:t>Versatility in Applications</a:t>
            </a:r>
          </a:p>
          <a:p>
            <a:pPr marL="2681287" lvl="4" indent="-342900" algn="just">
              <a:lnSpc>
                <a:spcPct val="150000"/>
              </a:lnSpc>
              <a:spcBef>
                <a:spcPts val="1000"/>
              </a:spcBef>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034849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wd">
                                    <p:tmAbs val="300"/>
                                  </p:iterate>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wd">
                                    <p:tmAbs val="300"/>
                                  </p:iterate>
                                  <p:childTnLst>
                                    <p:set>
                                      <p:cBhvr>
                                        <p:cTn id="38"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9" y="1271586"/>
            <a:ext cx="8542972" cy="5362885"/>
          </a:xfrm>
        </p:spPr>
        <p:txBody>
          <a:bodyPr vert="horz" lIns="91440" tIns="45720" rIns="91440" bIns="45720" rtlCol="0">
            <a:noAutofit/>
          </a:bodyPr>
          <a:lstStyle/>
          <a:p>
            <a:pPr marL="0" indent="0">
              <a:buNone/>
            </a:pPr>
            <a:r>
              <a:rPr lang="en-US" dirty="0">
                <a:solidFill>
                  <a:srgbClr val="5583D1"/>
                </a:solidFill>
              </a:rPr>
              <a:t>K-Means Clustering</a:t>
            </a:r>
          </a:p>
          <a:p>
            <a:pPr marL="0" indent="0">
              <a:buNone/>
            </a:pPr>
            <a:r>
              <a:rPr lang="en-US" sz="2400" dirty="0">
                <a:solidFill>
                  <a:srgbClr val="242424"/>
                </a:solidFill>
                <a:cs typeface="Calibri" panose="020F0502020204030204" pitchFamily="34" charset="0"/>
              </a:rPr>
              <a:t>Limitations of K-Means Clustering</a:t>
            </a:r>
          </a:p>
          <a:p>
            <a:pPr marL="457200" lvl="6" indent="0" algn="just">
              <a:lnSpc>
                <a:spcPct val="100000"/>
              </a:lnSpc>
              <a:spcBef>
                <a:spcPts val="1000"/>
              </a:spcBef>
              <a:buFont typeface="+mj-lt"/>
              <a:buAutoNum type="arabicPeriod"/>
            </a:pPr>
            <a:r>
              <a:rPr lang="en-US" sz="2400" dirty="0">
                <a:solidFill>
                  <a:srgbClr val="242424"/>
                </a:solidFill>
                <a:cs typeface="Calibri" panose="020F0502020204030204" pitchFamily="34" charset="0"/>
              </a:rPr>
              <a:t>Need to Specify Number of Clusters</a:t>
            </a:r>
          </a:p>
          <a:p>
            <a:pPr marL="457200" lvl="6" indent="0" algn="just">
              <a:lnSpc>
                <a:spcPct val="100000"/>
              </a:lnSpc>
              <a:spcBef>
                <a:spcPts val="1000"/>
              </a:spcBef>
              <a:buFont typeface="+mj-lt"/>
              <a:buAutoNum type="arabicPeriod"/>
            </a:pPr>
            <a:r>
              <a:rPr lang="en-US" sz="2400" dirty="0">
                <a:solidFill>
                  <a:srgbClr val="242424"/>
                </a:solidFill>
                <a:cs typeface="Calibri" panose="020F0502020204030204" pitchFamily="34" charset="0"/>
              </a:rPr>
              <a:t>Sensitivity to Initial Centroids</a:t>
            </a:r>
          </a:p>
          <a:p>
            <a:pPr marL="457200" lvl="6" indent="0" algn="just">
              <a:lnSpc>
                <a:spcPct val="100000"/>
              </a:lnSpc>
              <a:spcBef>
                <a:spcPts val="1000"/>
              </a:spcBef>
              <a:buFont typeface="+mj-lt"/>
              <a:buAutoNum type="arabicPeriod"/>
            </a:pPr>
            <a:r>
              <a:rPr lang="en-US" sz="2400" dirty="0">
                <a:solidFill>
                  <a:srgbClr val="242424"/>
                </a:solidFill>
                <a:cs typeface="Calibri" panose="020F0502020204030204" pitchFamily="34" charset="0"/>
              </a:rPr>
              <a:t>Assumption of Spherical Clusters</a:t>
            </a:r>
          </a:p>
          <a:p>
            <a:pPr marL="457200" lvl="6" indent="0" algn="just">
              <a:lnSpc>
                <a:spcPct val="100000"/>
              </a:lnSpc>
              <a:spcBef>
                <a:spcPts val="1000"/>
              </a:spcBef>
              <a:buFont typeface="+mj-lt"/>
              <a:buAutoNum type="arabicPeriod"/>
            </a:pPr>
            <a:r>
              <a:rPr lang="en-US" sz="2400" dirty="0">
                <a:solidFill>
                  <a:srgbClr val="242424"/>
                </a:solidFill>
                <a:cs typeface="Calibri" panose="020F0502020204030204" pitchFamily="34" charset="0"/>
              </a:rPr>
              <a:t>Sensitivity to Outliers and Noise</a:t>
            </a:r>
          </a:p>
          <a:p>
            <a:pPr marL="457200" lvl="6" indent="0" algn="just">
              <a:lnSpc>
                <a:spcPct val="100000"/>
              </a:lnSpc>
              <a:spcBef>
                <a:spcPts val="1000"/>
              </a:spcBef>
              <a:buFont typeface="+mj-lt"/>
              <a:buAutoNum type="arabicPeriod"/>
            </a:pPr>
            <a:r>
              <a:rPr lang="en-US" sz="2400" dirty="0">
                <a:solidFill>
                  <a:srgbClr val="242424"/>
                </a:solidFill>
                <a:cs typeface="Calibri" panose="020F0502020204030204" pitchFamily="34" charset="0"/>
              </a:rPr>
              <a:t>Scalability Issues with Large Datasets</a:t>
            </a:r>
          </a:p>
          <a:p>
            <a:pPr marL="457200" lvl="6" indent="0" algn="just">
              <a:lnSpc>
                <a:spcPct val="100000"/>
              </a:lnSpc>
              <a:spcBef>
                <a:spcPts val="1000"/>
              </a:spcBef>
              <a:buFont typeface="+mj-lt"/>
              <a:buAutoNum type="arabicPeriod"/>
            </a:pPr>
            <a:r>
              <a:rPr lang="en-US" sz="2400" dirty="0">
                <a:solidFill>
                  <a:srgbClr val="242424"/>
                </a:solidFill>
                <a:cs typeface="Calibri" panose="020F0502020204030204" pitchFamily="34" charset="0"/>
              </a:rPr>
              <a:t>Handling High-Dimensional Data</a:t>
            </a:r>
          </a:p>
          <a:p>
            <a:pPr marL="457200" lvl="6" indent="0" algn="just">
              <a:lnSpc>
                <a:spcPct val="100000"/>
              </a:lnSpc>
              <a:spcBef>
                <a:spcPts val="1000"/>
              </a:spcBef>
              <a:buFont typeface="+mj-lt"/>
              <a:buAutoNum type="arabicPeriod"/>
            </a:pPr>
            <a:r>
              <a:rPr lang="en-US" sz="2400" dirty="0">
                <a:solidFill>
                  <a:srgbClr val="242424"/>
                </a:solidFill>
                <a:cs typeface="Calibri" panose="020F0502020204030204" pitchFamily="34" charset="0"/>
              </a:rPr>
              <a:t>Dependence on Euclidean Distance</a:t>
            </a:r>
          </a:p>
          <a:p>
            <a:pPr marL="1766887" lvl="2" indent="-342900" algn="just">
              <a:lnSpc>
                <a:spcPct val="150000"/>
              </a:lnSpc>
              <a:spcBef>
                <a:spcPts val="1000"/>
              </a:spcBef>
            </a:pPr>
            <a:endParaRPr lang="en-US" dirty="0">
              <a:solidFill>
                <a:srgbClr val="242424"/>
              </a:solidFill>
              <a:cs typeface="Calibri" panose="020F0502020204030204" pitchFamily="34" charset="0"/>
            </a:endParaRPr>
          </a:p>
          <a:p>
            <a:pPr lvl="4"/>
            <a:endParaRPr lang="en-US" dirty="0"/>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1524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E1030-8B1B-6209-E921-983587D9E7D3}"/>
              </a:ext>
            </a:extLst>
          </p:cNvPr>
          <p:cNvSpPr>
            <a:spLocks noGrp="1"/>
          </p:cNvSpPr>
          <p:nvPr>
            <p:ph type="body" sz="quarter" idx="13"/>
          </p:nvPr>
        </p:nvSpPr>
        <p:spPr/>
        <p:txBody>
          <a:bodyPr/>
          <a:lstStyle/>
          <a:p>
            <a:pPr algn="just"/>
            <a:r>
              <a:rPr lang="en-US" dirty="0"/>
              <a:t>Why the Spherical Cluster Assumption </a:t>
            </a:r>
            <a:r>
              <a:rPr lang="en-US" dirty="0" err="1"/>
              <a:t>Matters:Cluster</a:t>
            </a:r>
            <a:r>
              <a:rPr lang="en-US" dirty="0"/>
              <a:t> Assignment: K-means assigns each data point to the nearest cluster centroid. If clusters are spherical, this assignment makes intuitive sense because points near a centroid are closer in Euclidean distance than points far away. In practice, this means that clusters will be separated neatly along circular or spherical </a:t>
            </a:r>
            <a:r>
              <a:rPr lang="en-US" dirty="0" err="1"/>
              <a:t>boundaries.Convergence</a:t>
            </a:r>
            <a:r>
              <a:rPr lang="en-US" dirty="0"/>
              <a:t>: K-means works by iteratively updating the centroids and assigning points to the closest centroid. The spherical cluster assumption ensures that K-means converges to a solution where centroids are near the center of clusters with roughly circular shapes</a:t>
            </a:r>
            <a:endParaRPr lang="en-IN" dirty="0"/>
          </a:p>
        </p:txBody>
      </p:sp>
      <p:sp>
        <p:nvSpPr>
          <p:cNvPr id="3" name="Text Placeholder 2">
            <a:extLst>
              <a:ext uri="{FF2B5EF4-FFF2-40B4-BE49-F238E27FC236}">
                <a16:creationId xmlns:a16="http://schemas.microsoft.com/office/drawing/2014/main" id="{70121124-D9A9-871B-0E74-2468BA160B80}"/>
              </a:ext>
            </a:extLst>
          </p:cNvPr>
          <p:cNvSpPr>
            <a:spLocks noGrp="1"/>
          </p:cNvSpPr>
          <p:nvPr>
            <p:ph type="body" sz="quarter" idx="15"/>
          </p:nvPr>
        </p:nvSpPr>
        <p:spPr/>
        <p:txBody>
          <a:bodyPr/>
          <a:lstStyle/>
          <a:p>
            <a:endParaRPr lang="en-IN"/>
          </a:p>
        </p:txBody>
      </p:sp>
    </p:spTree>
    <p:extLst>
      <p:ext uri="{BB962C8B-B14F-4D97-AF65-F5344CB8AC3E}">
        <p14:creationId xmlns:p14="http://schemas.microsoft.com/office/powerpoint/2010/main" val="3779284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4E11C1-94D4-AFF8-3AE2-78B8B0821071}"/>
              </a:ext>
            </a:extLst>
          </p:cNvPr>
          <p:cNvSpPr>
            <a:spLocks noGrp="1"/>
          </p:cNvSpPr>
          <p:nvPr>
            <p:ph type="body" sz="quarter" idx="13"/>
          </p:nvPr>
        </p:nvSpPr>
        <p:spPr/>
        <p:txBody>
          <a:bodyPr/>
          <a:lstStyle/>
          <a:p>
            <a:r>
              <a:rPr lang="en-US" dirty="0"/>
              <a:t>Different Evaluation Metrics for Clustering</a:t>
            </a:r>
            <a:endParaRPr lang="en-IN" dirty="0"/>
          </a:p>
        </p:txBody>
      </p:sp>
      <p:sp>
        <p:nvSpPr>
          <p:cNvPr id="5" name="TextBox 4">
            <a:extLst>
              <a:ext uri="{FF2B5EF4-FFF2-40B4-BE49-F238E27FC236}">
                <a16:creationId xmlns:a16="http://schemas.microsoft.com/office/drawing/2014/main" id="{568E04BD-4D7F-F830-CB69-FA8BD2B2959E}"/>
              </a:ext>
            </a:extLst>
          </p:cNvPr>
          <p:cNvSpPr txBox="1"/>
          <p:nvPr/>
        </p:nvSpPr>
        <p:spPr>
          <a:xfrm>
            <a:off x="346935" y="1715784"/>
            <a:ext cx="11400416" cy="5847755"/>
          </a:xfrm>
          <a:prstGeom prst="rect">
            <a:avLst/>
          </a:prstGeom>
          <a:noFill/>
        </p:spPr>
        <p:txBody>
          <a:bodyPr wrap="square">
            <a:spAutoFit/>
          </a:bodyPr>
          <a:lstStyle/>
          <a:p>
            <a:r>
              <a:rPr lang="en-US" dirty="0"/>
              <a:t>When it comes to evaluating how well your clustering algorithm is working, there are a few key metrics that can help you get a clearer picture of your results. Here’s a rundown of the most useful ones:</a:t>
            </a:r>
          </a:p>
          <a:p>
            <a:pPr algn="l">
              <a:lnSpc>
                <a:spcPts val="1950"/>
              </a:lnSpc>
              <a:spcBef>
                <a:spcPts val="2400"/>
              </a:spcBef>
              <a:spcAft>
                <a:spcPts val="1800"/>
              </a:spcAft>
              <a:buFont typeface="Arial" panose="020B0604020202020204" pitchFamily="34" charset="0"/>
              <a:buChar char="•"/>
            </a:pPr>
            <a:r>
              <a:rPr lang="en-US" b="0" i="0" dirty="0">
                <a:solidFill>
                  <a:srgbClr val="272C37"/>
                </a:solidFill>
                <a:effectLst/>
                <a:latin typeface="Roboto" panose="02000000000000000000" pitchFamily="2" charset="0"/>
              </a:rPr>
              <a:t>Silhouette Analysis</a:t>
            </a:r>
          </a:p>
          <a:p>
            <a:pPr algn="just">
              <a:lnSpc>
                <a:spcPts val="1950"/>
              </a:lnSpc>
              <a:spcAft>
                <a:spcPts val="1950"/>
              </a:spcAft>
            </a:pPr>
            <a:r>
              <a:rPr lang="en-US" b="0" i="0" dirty="0">
                <a:solidFill>
                  <a:srgbClr val="51565E"/>
                </a:solidFill>
                <a:effectLst/>
                <a:latin typeface="Roboto" panose="02000000000000000000" pitchFamily="2" charset="0"/>
              </a:rPr>
              <a:t>Silhouette analysis is like a report card for your clusters. It measures how well each data point fits into its own cluster compared to other clusters. A high silhouette score means that your points are snugly fitting into their clusters and are quite distinct from points in other clusters. Imagine a score close to 1 as a sign that your clusters are well-defined and separated. Conversely, a score close to 0 indicates some overlap, and a negative score suggests that the clustering might need some work.</a:t>
            </a:r>
          </a:p>
          <a:p>
            <a:pPr algn="l">
              <a:lnSpc>
                <a:spcPts val="1950"/>
              </a:lnSpc>
              <a:spcBef>
                <a:spcPts val="2400"/>
              </a:spcBef>
              <a:spcAft>
                <a:spcPts val="1800"/>
              </a:spcAft>
              <a:buFont typeface="Arial" panose="020B0604020202020204" pitchFamily="34" charset="0"/>
              <a:buChar char="•"/>
            </a:pPr>
            <a:r>
              <a:rPr lang="en-US" b="0" i="0" dirty="0">
                <a:solidFill>
                  <a:srgbClr val="272C37"/>
                </a:solidFill>
                <a:effectLst/>
                <a:latin typeface="Roboto" panose="02000000000000000000" pitchFamily="2" charset="0"/>
              </a:rPr>
              <a:t>Inertia</a:t>
            </a:r>
          </a:p>
          <a:p>
            <a:pPr algn="l">
              <a:lnSpc>
                <a:spcPts val="1950"/>
              </a:lnSpc>
              <a:spcAft>
                <a:spcPts val="1950"/>
              </a:spcAft>
            </a:pPr>
            <a:r>
              <a:rPr lang="en-US" b="0" i="0" dirty="0">
                <a:solidFill>
                  <a:srgbClr val="51565E"/>
                </a:solidFill>
                <a:effectLst/>
                <a:latin typeface="Roboto" panose="02000000000000000000" pitchFamily="2" charset="0"/>
              </a:rPr>
              <a:t>Inertia is a bit like a gauge of how tightly packed your data points are within each cluster. It calculates the sum of squared distances from each point to the cluster's center (or centroid). Think of it as measuring how snugly the points are huddled together. Lower inertia means that points are closer to the centroid and to each other, which generally indicates that your clusters are well-formed</a:t>
            </a:r>
          </a:p>
          <a:p>
            <a:pPr algn="just">
              <a:lnSpc>
                <a:spcPts val="1950"/>
              </a:lnSpc>
              <a:spcAft>
                <a:spcPts val="1950"/>
              </a:spcAft>
            </a:pPr>
            <a:endParaRPr lang="en-US" b="0" i="0" dirty="0">
              <a:solidFill>
                <a:srgbClr val="51565E"/>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3791077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8D7578-C484-D79D-05E0-62A34D62C08C}"/>
              </a:ext>
            </a:extLst>
          </p:cNvPr>
          <p:cNvSpPr>
            <a:spLocks noGrp="1"/>
          </p:cNvSpPr>
          <p:nvPr>
            <p:ph type="body" sz="quarter" idx="15"/>
          </p:nvPr>
        </p:nvSpPr>
        <p:spPr>
          <a:xfrm>
            <a:off x="255996" y="629525"/>
            <a:ext cx="5187373" cy="444565"/>
          </a:xfrm>
        </p:spPr>
        <p:txBody>
          <a:bodyPr/>
          <a:lstStyle/>
          <a:p>
            <a:r>
              <a:rPr lang="en-US" sz="2400" dirty="0"/>
              <a:t>How Does K-Means Clustering Work?</a:t>
            </a:r>
            <a:endParaRPr lang="en-IN" sz="2400" dirty="0"/>
          </a:p>
        </p:txBody>
      </p:sp>
      <p:pic>
        <p:nvPicPr>
          <p:cNvPr id="5" name="Picture 4">
            <a:extLst>
              <a:ext uri="{FF2B5EF4-FFF2-40B4-BE49-F238E27FC236}">
                <a16:creationId xmlns:a16="http://schemas.microsoft.com/office/drawing/2014/main" id="{C4E7D7E3-B3A3-C29D-8F53-AF7C19C1FE35}"/>
              </a:ext>
            </a:extLst>
          </p:cNvPr>
          <p:cNvPicPr>
            <a:picLocks noChangeAspect="1"/>
          </p:cNvPicPr>
          <p:nvPr/>
        </p:nvPicPr>
        <p:blipFill>
          <a:blip r:embed="rId2"/>
          <a:stretch>
            <a:fillRect/>
          </a:stretch>
        </p:blipFill>
        <p:spPr>
          <a:xfrm>
            <a:off x="-102536" y="1074090"/>
            <a:ext cx="5438330" cy="5154385"/>
          </a:xfrm>
          <a:prstGeom prst="rect">
            <a:avLst/>
          </a:prstGeom>
        </p:spPr>
      </p:pic>
      <p:sp>
        <p:nvSpPr>
          <p:cNvPr id="7" name="TextBox 6">
            <a:extLst>
              <a:ext uri="{FF2B5EF4-FFF2-40B4-BE49-F238E27FC236}">
                <a16:creationId xmlns:a16="http://schemas.microsoft.com/office/drawing/2014/main" id="{00E67BB2-D95C-9C65-E1FB-D68F4D3C29E6}"/>
              </a:ext>
            </a:extLst>
          </p:cNvPr>
          <p:cNvSpPr txBox="1"/>
          <p:nvPr/>
        </p:nvSpPr>
        <p:spPr>
          <a:xfrm>
            <a:off x="5260489" y="272555"/>
            <a:ext cx="6802971" cy="6996787"/>
          </a:xfrm>
          <a:prstGeom prst="rect">
            <a:avLst/>
          </a:prstGeom>
          <a:noFill/>
        </p:spPr>
        <p:txBody>
          <a:bodyPr wrap="square">
            <a:spAutoFit/>
          </a:bodyPr>
          <a:lstStyle/>
          <a:p>
            <a:r>
              <a:rPr lang="en-US" sz="1600" dirty="0"/>
              <a:t>The goal of the K-Means algorithm is to find clusters in the given input data. There are a couple of ways to accomplish this. We can use the trial and error method by specifying the value of K (e.g., 3,4, 5). As we progress, we keep changing the value until we get the best clusters</a:t>
            </a:r>
          </a:p>
          <a:p>
            <a:pPr algn="l">
              <a:lnSpc>
                <a:spcPts val="1950"/>
              </a:lnSpc>
              <a:spcAft>
                <a:spcPts val="1950"/>
              </a:spcAft>
            </a:pPr>
            <a:r>
              <a:rPr lang="en-US" sz="1600" b="0" i="0" dirty="0">
                <a:solidFill>
                  <a:srgbClr val="51565E"/>
                </a:solidFill>
                <a:effectLst/>
                <a:latin typeface="Roboto" panose="02000000000000000000" pitchFamily="2" charset="0"/>
              </a:rPr>
              <a:t>Another method is to use the Elbow technique to determine the value of K. </a:t>
            </a:r>
          </a:p>
          <a:p>
            <a:pPr algn="l">
              <a:lnSpc>
                <a:spcPts val="1950"/>
              </a:lnSpc>
              <a:spcAft>
                <a:spcPts val="1950"/>
              </a:spcAft>
            </a:pPr>
            <a:r>
              <a:rPr lang="en-US" sz="1600" b="0" i="0" dirty="0">
                <a:solidFill>
                  <a:srgbClr val="51565E"/>
                </a:solidFill>
                <a:effectLst/>
                <a:latin typeface="Roboto" panose="02000000000000000000" pitchFamily="2" charset="0"/>
              </a:rPr>
              <a:t>Once we get the K's value, the system will assign that many centroids randomly and measure the distance of each of the data points from these centroids. Accordingly, it assigns those points to the corresponding centroid from which the distance is minimum. So each data point will be assigned to the centroid, which is closest to it. Thereby we have a K number of initial clusters.</a:t>
            </a:r>
          </a:p>
          <a:p>
            <a:pPr algn="l">
              <a:lnSpc>
                <a:spcPts val="1950"/>
              </a:lnSpc>
              <a:spcAft>
                <a:spcPts val="1950"/>
              </a:spcAft>
            </a:pPr>
            <a:r>
              <a:rPr lang="en-US" sz="1600" b="0" i="0" dirty="0">
                <a:solidFill>
                  <a:srgbClr val="51565E"/>
                </a:solidFill>
                <a:effectLst/>
                <a:latin typeface="Roboto" panose="02000000000000000000" pitchFamily="2" charset="0"/>
              </a:rPr>
              <a:t>It calculates the new centroid position for the newly formed clusters. The centroid's position moves compared to the randomly allocated one.</a:t>
            </a:r>
          </a:p>
          <a:p>
            <a:pPr algn="l">
              <a:lnSpc>
                <a:spcPts val="1950"/>
              </a:lnSpc>
              <a:spcAft>
                <a:spcPts val="1950"/>
              </a:spcAft>
            </a:pPr>
            <a:r>
              <a:rPr lang="en-US" sz="1600" b="0" i="0" dirty="0">
                <a:solidFill>
                  <a:srgbClr val="51565E"/>
                </a:solidFill>
                <a:effectLst/>
                <a:latin typeface="Roboto" panose="02000000000000000000" pitchFamily="2" charset="0"/>
              </a:rPr>
              <a:t>Once again, the distance of each point is measured from this new centroid point. If required, the data points are relocated to the new centroids, and the mean position or the new centroid is calculated once again. </a:t>
            </a:r>
          </a:p>
          <a:p>
            <a:pPr algn="l">
              <a:lnSpc>
                <a:spcPts val="1950"/>
              </a:lnSpc>
              <a:spcAft>
                <a:spcPts val="1950"/>
              </a:spcAft>
            </a:pPr>
            <a:r>
              <a:rPr lang="en-US" sz="1600" b="0" i="0" dirty="0">
                <a:solidFill>
                  <a:srgbClr val="51565E"/>
                </a:solidFill>
                <a:effectLst/>
                <a:latin typeface="Roboto" panose="02000000000000000000" pitchFamily="2" charset="0"/>
              </a:rPr>
              <a:t>If the centroid moves, the iteration continues indicating no convergence. But once the centroid stops moving (which means that the clustering process has converged), it will reflect the </a:t>
            </a:r>
            <a:r>
              <a:rPr lang="en-US" b="0" i="0" dirty="0">
                <a:solidFill>
                  <a:srgbClr val="51565E"/>
                </a:solidFill>
                <a:effectLst/>
                <a:latin typeface="Roboto" panose="02000000000000000000" pitchFamily="2" charset="0"/>
              </a:rPr>
              <a:t>result.</a:t>
            </a:r>
          </a:p>
          <a:p>
            <a:endParaRPr lang="en-IN" dirty="0"/>
          </a:p>
        </p:txBody>
      </p:sp>
    </p:spTree>
    <p:extLst>
      <p:ext uri="{BB962C8B-B14F-4D97-AF65-F5344CB8AC3E}">
        <p14:creationId xmlns:p14="http://schemas.microsoft.com/office/powerpoint/2010/main" val="2969623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D58758-C024-A9E8-BF22-CBF2E221FD03}"/>
              </a:ext>
            </a:extLst>
          </p:cNvPr>
          <p:cNvSpPr>
            <a:spLocks noGrp="1"/>
          </p:cNvSpPr>
          <p:nvPr>
            <p:ph type="body" sz="quarter" idx="15"/>
          </p:nvPr>
        </p:nvSpPr>
        <p:spPr/>
        <p:txBody>
          <a:bodyPr/>
          <a:lstStyle/>
          <a:p>
            <a:pPr algn="just"/>
            <a:r>
              <a:rPr lang="en-US" dirty="0"/>
              <a:t>We have a data set for a grocery shop, and we want to find out how many clusters this has to be spread across. To find the optimum number of clusters, we break it down into the following steps:</a:t>
            </a:r>
            <a:endParaRPr lang="en-IN" dirty="0"/>
          </a:p>
        </p:txBody>
      </p:sp>
      <p:pic>
        <p:nvPicPr>
          <p:cNvPr id="5" name="Picture 4">
            <a:extLst>
              <a:ext uri="{FF2B5EF4-FFF2-40B4-BE49-F238E27FC236}">
                <a16:creationId xmlns:a16="http://schemas.microsoft.com/office/drawing/2014/main" id="{35EA8534-7F1F-360C-EFE2-65DB40B234F6}"/>
              </a:ext>
            </a:extLst>
          </p:cNvPr>
          <p:cNvPicPr>
            <a:picLocks noChangeAspect="1"/>
          </p:cNvPicPr>
          <p:nvPr/>
        </p:nvPicPr>
        <p:blipFill>
          <a:blip r:embed="rId2"/>
          <a:stretch>
            <a:fillRect/>
          </a:stretch>
        </p:blipFill>
        <p:spPr>
          <a:xfrm>
            <a:off x="742133" y="2006921"/>
            <a:ext cx="10747033" cy="3962953"/>
          </a:xfrm>
          <a:prstGeom prst="rect">
            <a:avLst/>
          </a:prstGeom>
        </p:spPr>
      </p:pic>
    </p:spTree>
    <p:extLst>
      <p:ext uri="{BB962C8B-B14F-4D97-AF65-F5344CB8AC3E}">
        <p14:creationId xmlns:p14="http://schemas.microsoft.com/office/powerpoint/2010/main" val="312303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13CAF8-D969-F44C-9FB4-8564D1B9354E}"/>
              </a:ext>
            </a:extLst>
          </p:cNvPr>
          <p:cNvPicPr>
            <a:picLocks noChangeAspect="1"/>
          </p:cNvPicPr>
          <p:nvPr/>
        </p:nvPicPr>
        <p:blipFill>
          <a:blip r:embed="rId2"/>
          <a:stretch>
            <a:fillRect/>
          </a:stretch>
        </p:blipFill>
        <p:spPr>
          <a:xfrm>
            <a:off x="753034" y="1118865"/>
            <a:ext cx="10962043" cy="4620270"/>
          </a:xfrm>
          <a:prstGeom prst="rect">
            <a:avLst/>
          </a:prstGeom>
        </p:spPr>
      </p:pic>
    </p:spTree>
    <p:extLst>
      <p:ext uri="{BB962C8B-B14F-4D97-AF65-F5344CB8AC3E}">
        <p14:creationId xmlns:p14="http://schemas.microsoft.com/office/powerpoint/2010/main" val="2863516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897F65-974D-338E-E74A-D2278BF6582C}"/>
              </a:ext>
            </a:extLst>
          </p:cNvPr>
          <p:cNvPicPr>
            <a:picLocks noChangeAspect="1"/>
          </p:cNvPicPr>
          <p:nvPr/>
        </p:nvPicPr>
        <p:blipFill>
          <a:blip r:embed="rId2"/>
          <a:stretch>
            <a:fillRect/>
          </a:stretch>
        </p:blipFill>
        <p:spPr>
          <a:xfrm>
            <a:off x="2786231" y="422795"/>
            <a:ext cx="7905967" cy="5668166"/>
          </a:xfrm>
          <a:prstGeom prst="rect">
            <a:avLst/>
          </a:prstGeom>
        </p:spPr>
      </p:pic>
    </p:spTree>
    <p:extLst>
      <p:ext uri="{BB962C8B-B14F-4D97-AF65-F5344CB8AC3E}">
        <p14:creationId xmlns:p14="http://schemas.microsoft.com/office/powerpoint/2010/main" val="279076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7114041" cy="4476067"/>
          </a:xfrm>
        </p:spPr>
        <p:txBody>
          <a:bodyPr/>
          <a:lstStyle/>
          <a:p>
            <a:pPr marL="0" indent="0">
              <a:lnSpc>
                <a:spcPct val="100000"/>
              </a:lnSpc>
              <a:buNone/>
            </a:pPr>
            <a:r>
              <a:rPr lang="en-US">
                <a:solidFill>
                  <a:srgbClr val="5583D1"/>
                </a:solidFill>
              </a:rPr>
              <a:t>Introduction to Unsupervised Learning</a:t>
            </a:r>
          </a:p>
          <a:p>
            <a:pPr marL="0" indent="0">
              <a:lnSpc>
                <a:spcPct val="100000"/>
              </a:lnSpc>
              <a:buNone/>
            </a:pPr>
            <a:r>
              <a:rPr lang="en-US" sz="2400">
                <a:solidFill>
                  <a:srgbClr val="242424"/>
                </a:solidFill>
              </a:rPr>
              <a:t>Definition and purpose of Unsupervised Learning</a:t>
            </a:r>
          </a:p>
          <a:p>
            <a:pPr lvl="1">
              <a:lnSpc>
                <a:spcPct val="150000"/>
              </a:lnSpc>
            </a:pPr>
            <a:r>
              <a:rPr lang="en-US" b="0">
                <a:solidFill>
                  <a:srgbClr val="242424"/>
                </a:solidFill>
              </a:rPr>
              <a:t>Trains models on unlabeled data</a:t>
            </a:r>
          </a:p>
          <a:p>
            <a:pPr lvl="1">
              <a:lnSpc>
                <a:spcPct val="150000"/>
              </a:lnSpc>
            </a:pPr>
            <a:r>
              <a:rPr lang="en-US" b="0">
                <a:solidFill>
                  <a:srgbClr val="242424"/>
                </a:solidFill>
              </a:rPr>
              <a:t>Identify patterns without supervision</a:t>
            </a:r>
          </a:p>
          <a:p>
            <a:pPr lvl="1">
              <a:lnSpc>
                <a:spcPct val="150000"/>
              </a:lnSpc>
            </a:pPr>
            <a:r>
              <a:rPr lang="en-US" b="0">
                <a:solidFill>
                  <a:srgbClr val="242424"/>
                </a:solidFill>
              </a:rPr>
              <a:t>Uncover the underlying structure of data, group it by similarities</a:t>
            </a:r>
          </a:p>
          <a:p>
            <a:pPr lvl="1">
              <a:lnSpc>
                <a:spcPct val="150000"/>
              </a:lnSpc>
            </a:pPr>
            <a:r>
              <a:rPr lang="en-US" b="0">
                <a:solidFill>
                  <a:srgbClr val="242424"/>
                </a:solidFill>
              </a:rPr>
              <a:t>Often used for exploratory data analysis and preprocessing</a:t>
            </a:r>
          </a:p>
          <a:p>
            <a:pPr marL="1766887" lvl="1" indent="-342900" algn="just">
              <a:lnSpc>
                <a:spcPct val="150000"/>
              </a:lnSpc>
            </a:pPr>
            <a:endParaRPr lang="en-US" sz="2000" b="0">
              <a:solidFill>
                <a:srgbClr val="242424"/>
              </a:solidFill>
              <a:latin typeface="+mn-lt"/>
            </a:endParaRPr>
          </a:p>
        </p:txBody>
      </p:sp>
      <p:pic>
        <p:nvPicPr>
          <p:cNvPr id="7" name="Picture 2" descr="Supervised vs Unsupervised Learning - Javatpoint">
            <a:extLst>
              <a:ext uri="{FF2B5EF4-FFF2-40B4-BE49-F238E27FC236}">
                <a16:creationId xmlns:a16="http://schemas.microsoft.com/office/drawing/2014/main" id="{5E498DA9-10AF-0DFC-02EA-A5F854493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185" y="2114244"/>
            <a:ext cx="4311457" cy="2980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29F151-6FDF-C229-CC0E-A9E4F2C893B9}"/>
              </a:ext>
            </a:extLst>
          </p:cNvPr>
          <p:cNvSpPr txBox="1"/>
          <p:nvPr/>
        </p:nvSpPr>
        <p:spPr>
          <a:xfrm>
            <a:off x="7688485" y="5062304"/>
            <a:ext cx="3916590" cy="369332"/>
          </a:xfrm>
          <a:prstGeom prst="rect">
            <a:avLst/>
          </a:prstGeom>
          <a:noFill/>
        </p:spPr>
        <p:txBody>
          <a:bodyPr wrap="square">
            <a:spAutoFit/>
          </a:bodyPr>
          <a:lstStyle/>
          <a:p>
            <a:r>
              <a:rPr lang="en-IN" b="0" i="1">
                <a:solidFill>
                  <a:srgbClr val="383838"/>
                </a:solidFill>
                <a:effectLst/>
                <a:highlight>
                  <a:srgbClr val="FFFFFF"/>
                </a:highlight>
                <a:latin typeface="Inter"/>
              </a:rPr>
              <a:t>Source </a:t>
            </a:r>
            <a:r>
              <a:rPr lang="en-IN" i="1">
                <a:solidFill>
                  <a:srgbClr val="383838"/>
                </a:solidFill>
                <a:highlight>
                  <a:srgbClr val="FFFFFF"/>
                </a:highlight>
                <a:latin typeface="Inter"/>
              </a:rPr>
              <a:t>: https://www.javatpoint.com</a:t>
            </a:r>
          </a:p>
        </p:txBody>
      </p:sp>
      <p:sp>
        <p:nvSpPr>
          <p:cNvPr id="2" name="TextBox 1">
            <a:extLst>
              <a:ext uri="{FF2B5EF4-FFF2-40B4-BE49-F238E27FC236}">
                <a16:creationId xmlns:a16="http://schemas.microsoft.com/office/drawing/2014/main" id="{6C2F3DD3-50B5-9ED3-2B90-B85DC8AAA68E}"/>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37758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6A1A14-EA5C-5841-FFA7-828784933AF6}"/>
              </a:ext>
            </a:extLst>
          </p:cNvPr>
          <p:cNvPicPr>
            <a:picLocks noChangeAspect="1"/>
          </p:cNvPicPr>
          <p:nvPr/>
        </p:nvPicPr>
        <p:blipFill>
          <a:blip r:embed="rId2"/>
          <a:stretch>
            <a:fillRect/>
          </a:stretch>
        </p:blipFill>
        <p:spPr>
          <a:xfrm>
            <a:off x="1031779" y="606710"/>
            <a:ext cx="9499957" cy="3502712"/>
          </a:xfrm>
          <a:prstGeom prst="rect">
            <a:avLst/>
          </a:prstGeom>
        </p:spPr>
      </p:pic>
    </p:spTree>
    <p:extLst>
      <p:ext uri="{BB962C8B-B14F-4D97-AF65-F5344CB8AC3E}">
        <p14:creationId xmlns:p14="http://schemas.microsoft.com/office/powerpoint/2010/main" val="2009899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A3932A-528F-2CC0-0F5E-618435D31240}"/>
              </a:ext>
            </a:extLst>
          </p:cNvPr>
          <p:cNvPicPr>
            <a:picLocks noChangeAspect="1"/>
          </p:cNvPicPr>
          <p:nvPr/>
        </p:nvPicPr>
        <p:blipFill>
          <a:blip r:embed="rId2"/>
          <a:stretch>
            <a:fillRect/>
          </a:stretch>
        </p:blipFill>
        <p:spPr>
          <a:xfrm>
            <a:off x="882127" y="947391"/>
            <a:ext cx="9897035" cy="4963218"/>
          </a:xfrm>
          <a:prstGeom prst="rect">
            <a:avLst/>
          </a:prstGeom>
        </p:spPr>
      </p:pic>
    </p:spTree>
    <p:extLst>
      <p:ext uri="{BB962C8B-B14F-4D97-AF65-F5344CB8AC3E}">
        <p14:creationId xmlns:p14="http://schemas.microsoft.com/office/powerpoint/2010/main" val="1631154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272B15-2442-B4BC-82AC-04B262ADBB18}"/>
              </a:ext>
            </a:extLst>
          </p:cNvPr>
          <p:cNvPicPr>
            <a:picLocks noChangeAspect="1"/>
          </p:cNvPicPr>
          <p:nvPr/>
        </p:nvPicPr>
        <p:blipFill>
          <a:blip r:embed="rId2"/>
          <a:stretch>
            <a:fillRect/>
          </a:stretch>
        </p:blipFill>
        <p:spPr>
          <a:xfrm>
            <a:off x="1893346" y="1247886"/>
            <a:ext cx="9025665" cy="4916245"/>
          </a:xfrm>
          <a:prstGeom prst="rect">
            <a:avLst/>
          </a:prstGeom>
        </p:spPr>
      </p:pic>
    </p:spTree>
    <p:extLst>
      <p:ext uri="{BB962C8B-B14F-4D97-AF65-F5344CB8AC3E}">
        <p14:creationId xmlns:p14="http://schemas.microsoft.com/office/powerpoint/2010/main" val="1090896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10808651" cy="3097211"/>
          </a:xfrm>
        </p:spPr>
        <p:txBody>
          <a:bodyPr vert="horz" lIns="91440" tIns="45720" rIns="91440" bIns="45720" rtlCol="0">
            <a:noAutofit/>
          </a:bodyPr>
          <a:lstStyle/>
          <a:p>
            <a:pPr marL="0" indent="0">
              <a:buNone/>
            </a:pPr>
            <a:r>
              <a:rPr lang="en-US">
                <a:solidFill>
                  <a:srgbClr val="5583D1"/>
                </a:solidFill>
              </a:rPr>
              <a:t>K-Means Clustering</a:t>
            </a:r>
          </a:p>
          <a:p>
            <a:pPr marL="0" indent="0">
              <a:buNone/>
            </a:pPr>
            <a:r>
              <a:rPr lang="en-US" sz="2400">
                <a:solidFill>
                  <a:srgbClr val="242424"/>
                </a:solidFill>
                <a:cs typeface="Calibri" panose="020F0502020204030204" pitchFamily="34" charset="0"/>
              </a:rPr>
              <a:t>Lab:  Implement K-Means Clustering on ABC dataset</a:t>
            </a:r>
          </a:p>
          <a:p>
            <a:pPr lvl="4"/>
            <a:endParaRPr lang="en-US">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248B1223-A82F-C02A-48FC-1230F08BD80A}"/>
              </a:ext>
            </a:extLst>
          </p:cNvPr>
          <p:cNvSpPr txBox="1"/>
          <p:nvPr/>
        </p:nvSpPr>
        <p:spPr>
          <a:xfrm>
            <a:off x="255996" y="2297707"/>
            <a:ext cx="11741817" cy="3373359"/>
          </a:xfrm>
          <a:prstGeom prst="rect">
            <a:avLst/>
          </a:prstGeom>
          <a:noFill/>
        </p:spPr>
        <p:txBody>
          <a:bodyPr wrap="square" rtlCol="0">
            <a:spAutoFit/>
          </a:bodyPr>
          <a:lstStyle/>
          <a:p>
            <a:pPr algn="just">
              <a:lnSpc>
                <a:spcPct val="150000"/>
              </a:lnSpc>
            </a:pPr>
            <a:r>
              <a:rPr lang="en-US" b="1"/>
              <a:t>Problem Statement:</a:t>
            </a:r>
          </a:p>
          <a:p>
            <a:pPr algn="just">
              <a:lnSpc>
                <a:spcPct val="150000"/>
              </a:lnSpc>
            </a:pPr>
            <a:r>
              <a:rPr lang="en-US"/>
              <a:t>A mall wants to better understand its customer base and tailor its marketing strategies to different customer segments. use the K-means clustering algorithm to segment its customers into distinct groups based on their characteristics and spending behavior.</a:t>
            </a:r>
          </a:p>
          <a:p>
            <a:pPr algn="just">
              <a:lnSpc>
                <a:spcPct val="150000"/>
              </a:lnSpc>
            </a:pPr>
            <a:endParaRPr lang="en-US" b="1"/>
          </a:p>
          <a:p>
            <a:pPr algn="just">
              <a:lnSpc>
                <a:spcPct val="150000"/>
              </a:lnSpc>
            </a:pPr>
            <a:r>
              <a:rPr lang="en-US" b="1"/>
              <a:t>Objective:</a:t>
            </a:r>
          </a:p>
          <a:p>
            <a:pPr algn="just">
              <a:lnSpc>
                <a:spcPct val="150000"/>
              </a:lnSpc>
            </a:pPr>
            <a:r>
              <a:rPr lang="en-US"/>
              <a:t>To utilize the K-means clustering algorithm to segment the customer base of a mall into distinct groups based on their demographic characteristics and spending behavior based on “</a:t>
            </a:r>
            <a:r>
              <a:rPr lang="en-IN" i="0">
                <a:solidFill>
                  <a:srgbClr val="202124"/>
                </a:solidFill>
                <a:effectLst/>
                <a:highlight>
                  <a:srgbClr val="FFFFFF"/>
                </a:highlight>
                <a:latin typeface="Inter"/>
              </a:rPr>
              <a:t>Mall_Customers.csv”.</a:t>
            </a:r>
          </a:p>
        </p:txBody>
      </p:sp>
    </p:spTree>
    <p:extLst>
      <p:ext uri="{BB962C8B-B14F-4D97-AF65-F5344CB8AC3E}">
        <p14:creationId xmlns:p14="http://schemas.microsoft.com/office/powerpoint/2010/main" val="380782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A296038-F0BD-11BC-83E0-2128F4530883}"/>
              </a:ext>
            </a:extLst>
          </p:cNvPr>
          <p:cNvSpPr txBox="1">
            <a:spLocks/>
          </p:cNvSpPr>
          <p:nvPr/>
        </p:nvSpPr>
        <p:spPr>
          <a:xfrm>
            <a:off x="255996" y="1281026"/>
            <a:ext cx="10624338" cy="444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rgbClr val="0070C0"/>
                </a:solidFill>
                <a:latin typeface="Frutiger 45 bold"/>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5583D1"/>
                </a:solidFill>
              </a:rPr>
              <a:t>K-Means Clustering</a:t>
            </a:r>
          </a:p>
          <a:p>
            <a:pPr marL="0" indent="0">
              <a:buNone/>
            </a:pPr>
            <a:r>
              <a:rPr lang="en-US" sz="2400">
                <a:solidFill>
                  <a:srgbClr val="242424"/>
                </a:solidFill>
                <a:cs typeface="Calibri" panose="020F0502020204030204" pitchFamily="34" charset="0"/>
              </a:rPr>
              <a:t>Lab:  Implement K-Means Clustering on ABC dataset</a:t>
            </a:r>
          </a:p>
          <a:p>
            <a:pPr lvl="4"/>
            <a:endParaRPr lang="en-US">
              <a:solidFill>
                <a:srgbClr val="242424"/>
              </a:solidFill>
            </a:endParaRPr>
          </a:p>
        </p:txBody>
      </p:sp>
      <p:sp>
        <p:nvSpPr>
          <p:cNvPr id="9" name="TextBox 8">
            <a:extLst>
              <a:ext uri="{FF2B5EF4-FFF2-40B4-BE49-F238E27FC236}">
                <a16:creationId xmlns:a16="http://schemas.microsoft.com/office/drawing/2014/main" id="{138A7E08-5CC7-B5F1-43BE-448BB20263D6}"/>
              </a:ext>
            </a:extLst>
          </p:cNvPr>
          <p:cNvSpPr txBox="1"/>
          <p:nvPr/>
        </p:nvSpPr>
        <p:spPr>
          <a:xfrm>
            <a:off x="255996" y="2297707"/>
            <a:ext cx="11680008" cy="5450851"/>
          </a:xfrm>
          <a:prstGeom prst="rect">
            <a:avLst/>
          </a:prstGeom>
          <a:noFill/>
        </p:spPr>
        <p:txBody>
          <a:bodyPr wrap="square" rtlCol="0">
            <a:spAutoFit/>
          </a:bodyPr>
          <a:lstStyle/>
          <a:p>
            <a:pPr algn="just">
              <a:lnSpc>
                <a:spcPct val="150000"/>
              </a:lnSpc>
            </a:pPr>
            <a:r>
              <a:rPr lang="en-US" b="1"/>
              <a:t>Steps:</a:t>
            </a:r>
          </a:p>
          <a:p>
            <a:pPr marL="361950" indent="354013" algn="just" defTabSz="1165225">
              <a:lnSpc>
                <a:spcPct val="150000"/>
              </a:lnSpc>
              <a:buFont typeface="+mj-lt"/>
              <a:buAutoNum type="arabicPeriod"/>
            </a:pPr>
            <a:r>
              <a:rPr lang="en-IN" b="1"/>
              <a:t>Data Collection and Exploration</a:t>
            </a:r>
          </a:p>
          <a:p>
            <a:pPr marL="361950" indent="354013" algn="just" defTabSz="1165225">
              <a:lnSpc>
                <a:spcPct val="150000"/>
              </a:lnSpc>
            </a:pPr>
            <a:r>
              <a:rPr lang="en-IN"/>
              <a:t>	Load the dataset</a:t>
            </a:r>
            <a:r>
              <a:rPr lang="en-US"/>
              <a:t> and identify the key features and target variable.</a:t>
            </a:r>
          </a:p>
          <a:p>
            <a:pPr marL="361950" indent="354013" algn="just" defTabSz="1165225">
              <a:lnSpc>
                <a:spcPct val="150000"/>
              </a:lnSpc>
              <a:buFont typeface="+mj-lt"/>
              <a:buAutoNum type="arabicPeriod" startAt="2"/>
            </a:pPr>
            <a:r>
              <a:rPr lang="en-IN" b="1"/>
              <a:t>Data Preprocessing</a:t>
            </a:r>
            <a:endParaRPr lang="en-US" b="1"/>
          </a:p>
          <a:p>
            <a:pPr marL="361950" indent="354013" algn="just" defTabSz="1165225">
              <a:lnSpc>
                <a:spcPct val="150000"/>
              </a:lnSpc>
            </a:pPr>
            <a:r>
              <a:rPr lang="en-US"/>
              <a:t>	Clean and prepare the data for modeling.</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US"/>
              <a:t>		Handle missing values</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US"/>
              <a:t>		</a:t>
            </a:r>
            <a:r>
              <a:rPr lang="en-IN"/>
              <a:t>Encode categorical variables</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IN"/>
              <a:t>		Normalize numerical features</a:t>
            </a:r>
          </a:p>
          <a:p>
            <a:pPr marL="361950" indent="354013" algn="just" defTabSz="1165225">
              <a:lnSpc>
                <a:spcPct val="150000"/>
              </a:lnSpc>
              <a:buAutoNum type="arabicPeriod" startAt="3"/>
            </a:pPr>
            <a:r>
              <a:rPr lang="en-IN" b="1"/>
              <a:t>Feature Engineering</a:t>
            </a:r>
            <a:endParaRPr lang="en-IN"/>
          </a:p>
          <a:p>
            <a:pPr marL="361950" indent="354013" algn="just" defTabSz="1165225">
              <a:lnSpc>
                <a:spcPct val="150000"/>
              </a:lnSpc>
            </a:pPr>
            <a:r>
              <a:rPr lang="en-IN"/>
              <a:t>	</a:t>
            </a:r>
            <a:r>
              <a:rPr lang="en-US"/>
              <a:t>Create additional features to improve the predictive power of the model.</a:t>
            </a:r>
          </a:p>
          <a:p>
            <a:pPr marL="1703388" indent="-285750" algn="just" defTabSz="358775">
              <a:lnSpc>
                <a:spcPct val="150000"/>
              </a:lnSpc>
              <a:buFont typeface="Wingdings" panose="05000000000000000000" pitchFamily="2" charset="2"/>
              <a:buChar char="Ø"/>
              <a:tabLst>
                <a:tab pos="1792288" algn="l"/>
              </a:tabLst>
            </a:pPr>
            <a:endParaRPr lang="en-IN"/>
          </a:p>
          <a:p>
            <a:pPr marL="342900" indent="-342900" algn="just">
              <a:lnSpc>
                <a:spcPct val="150000"/>
              </a:lnSpc>
              <a:buFont typeface="Arial" panose="020B0604020202020204" pitchFamily="34" charset="0"/>
              <a:buChar char="•"/>
            </a:pPr>
            <a:endParaRPr lang="en-US"/>
          </a:p>
          <a:p>
            <a:pPr algn="just">
              <a:lnSpc>
                <a:spcPct val="150000"/>
              </a:lnSpc>
            </a:pPr>
            <a:endParaRPr lang="en-IN" b="1"/>
          </a:p>
        </p:txBody>
      </p:sp>
      <p:sp>
        <p:nvSpPr>
          <p:cNvPr id="8" name="TextBox 7">
            <a:extLst>
              <a:ext uri="{FF2B5EF4-FFF2-40B4-BE49-F238E27FC236}">
                <a16:creationId xmlns:a16="http://schemas.microsoft.com/office/drawing/2014/main" id="{58FEA178-6D0B-6611-7E54-1984148D3E87}"/>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10" name="Straight Connector 9">
            <a:extLst>
              <a:ext uri="{FF2B5EF4-FFF2-40B4-BE49-F238E27FC236}">
                <a16:creationId xmlns:a16="http://schemas.microsoft.com/office/drawing/2014/main" id="{1E7398EE-00F9-F1A3-7B28-C57BDA529DFB}"/>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271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EEFCCE7-8B9F-7834-1C21-92345930428D}"/>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38A7E08-5CC7-B5F1-43BE-448BB20263D6}"/>
              </a:ext>
            </a:extLst>
          </p:cNvPr>
          <p:cNvSpPr txBox="1"/>
          <p:nvPr/>
        </p:nvSpPr>
        <p:spPr>
          <a:xfrm>
            <a:off x="255996" y="2297707"/>
            <a:ext cx="11680008" cy="4142801"/>
          </a:xfrm>
          <a:prstGeom prst="rect">
            <a:avLst/>
          </a:prstGeom>
          <a:noFill/>
        </p:spPr>
        <p:txBody>
          <a:bodyPr wrap="square" rtlCol="0">
            <a:spAutoFit/>
          </a:bodyPr>
          <a:lstStyle/>
          <a:p>
            <a:pPr algn="just">
              <a:lnSpc>
                <a:spcPct val="150000"/>
              </a:lnSpc>
            </a:pPr>
            <a:r>
              <a:rPr lang="en-US" b="1"/>
              <a:t>Steps:</a:t>
            </a:r>
          </a:p>
          <a:p>
            <a:pPr marL="704850" indent="-342900" algn="just">
              <a:lnSpc>
                <a:spcPct val="150000"/>
              </a:lnSpc>
              <a:buFont typeface="+mj-lt"/>
              <a:buAutoNum type="arabicPeriod" startAt="4"/>
            </a:pPr>
            <a:r>
              <a:rPr lang="en-IN" b="1"/>
              <a:t>Implementing K-Means Clustering</a:t>
            </a:r>
            <a:r>
              <a:rPr lang="en-US" b="1"/>
              <a:t>	</a:t>
            </a:r>
          </a:p>
          <a:p>
            <a:pPr marL="2795587" lvl="5" indent="0" algn="just">
              <a:lnSpc>
                <a:spcPct val="100000"/>
              </a:lnSpc>
              <a:spcBef>
                <a:spcPts val="1000"/>
              </a:spcBef>
              <a:buNone/>
            </a:pPr>
            <a:r>
              <a:rPr lang="en-US" i="1">
                <a:solidFill>
                  <a:srgbClr val="0070C0"/>
                </a:solidFill>
              </a:rPr>
              <a:t>from </a:t>
            </a:r>
            <a:r>
              <a:rPr lang="en-US" i="1" err="1">
                <a:solidFill>
                  <a:srgbClr val="0070C0"/>
                </a:solidFill>
              </a:rPr>
              <a:t>sklearn.cluster</a:t>
            </a:r>
            <a:r>
              <a:rPr lang="en-US" i="1">
                <a:solidFill>
                  <a:srgbClr val="0070C0"/>
                </a:solidFill>
              </a:rPr>
              <a:t> import </a:t>
            </a:r>
            <a:r>
              <a:rPr lang="en-US" i="1" err="1">
                <a:solidFill>
                  <a:srgbClr val="0070C0"/>
                </a:solidFill>
              </a:rPr>
              <a:t>KMeans</a:t>
            </a:r>
            <a:endParaRPr lang="en-US" i="1">
              <a:solidFill>
                <a:srgbClr val="0070C0"/>
              </a:solidFill>
            </a:endParaRPr>
          </a:p>
          <a:p>
            <a:pPr marL="2338387" lvl="4" indent="0" algn="just">
              <a:lnSpc>
                <a:spcPct val="100000"/>
              </a:lnSpc>
              <a:spcBef>
                <a:spcPts val="1000"/>
              </a:spcBef>
              <a:buNone/>
            </a:pPr>
            <a:r>
              <a:rPr lang="en-US" i="1">
                <a:solidFill>
                  <a:srgbClr val="0070C0"/>
                </a:solidFill>
                <a:cs typeface="Calibri" panose="020F0502020204030204" pitchFamily="34" charset="0"/>
              </a:rPr>
              <a:t>	algorithm = (</a:t>
            </a:r>
            <a:r>
              <a:rPr lang="en-US" i="1" err="1">
                <a:solidFill>
                  <a:srgbClr val="0070C0"/>
                </a:solidFill>
                <a:cs typeface="Calibri" panose="020F0502020204030204" pitchFamily="34" charset="0"/>
              </a:rPr>
              <a:t>KMeans</a:t>
            </a:r>
            <a:r>
              <a:rPr lang="en-US" i="1">
                <a:solidFill>
                  <a:srgbClr val="0070C0"/>
                </a:solidFill>
                <a:cs typeface="Calibri" panose="020F0502020204030204" pitchFamily="34" charset="0"/>
              </a:rPr>
              <a:t>(</a:t>
            </a:r>
            <a:r>
              <a:rPr lang="en-US" i="1" err="1">
                <a:solidFill>
                  <a:srgbClr val="0070C0"/>
                </a:solidFill>
                <a:cs typeface="Calibri" panose="020F0502020204030204" pitchFamily="34" charset="0"/>
              </a:rPr>
              <a:t>n_clusters</a:t>
            </a:r>
            <a:r>
              <a:rPr lang="en-US" i="1">
                <a:solidFill>
                  <a:srgbClr val="0070C0"/>
                </a:solidFill>
                <a:cs typeface="Calibri" panose="020F0502020204030204" pitchFamily="34" charset="0"/>
              </a:rPr>
              <a:t> = 4 ,</a:t>
            </a:r>
            <a:r>
              <a:rPr lang="en-US" i="1" err="1">
                <a:solidFill>
                  <a:srgbClr val="0070C0"/>
                </a:solidFill>
                <a:cs typeface="Calibri" panose="020F0502020204030204" pitchFamily="34" charset="0"/>
              </a:rPr>
              <a:t>init</a:t>
            </a:r>
            <a:r>
              <a:rPr lang="en-US" i="1">
                <a:solidFill>
                  <a:srgbClr val="0070C0"/>
                </a:solidFill>
                <a:cs typeface="Calibri" panose="020F0502020204030204" pitchFamily="34" charset="0"/>
              </a:rPr>
              <a:t>='k-means++', </a:t>
            </a:r>
            <a:r>
              <a:rPr lang="en-US" i="1" err="1">
                <a:solidFill>
                  <a:srgbClr val="0070C0"/>
                </a:solidFill>
                <a:cs typeface="Calibri" panose="020F0502020204030204" pitchFamily="34" charset="0"/>
              </a:rPr>
              <a:t>n_init</a:t>
            </a:r>
            <a:r>
              <a:rPr lang="en-US" i="1">
                <a:solidFill>
                  <a:srgbClr val="0070C0"/>
                </a:solidFill>
                <a:cs typeface="Calibri" panose="020F0502020204030204" pitchFamily="34" charset="0"/>
              </a:rPr>
              <a:t> = 10 ,</a:t>
            </a:r>
            <a:r>
              <a:rPr lang="en-US" i="1" err="1">
                <a:solidFill>
                  <a:srgbClr val="0070C0"/>
                </a:solidFill>
                <a:cs typeface="Calibri" panose="020F0502020204030204" pitchFamily="34" charset="0"/>
              </a:rPr>
              <a:t>max_iter</a:t>
            </a:r>
            <a:r>
              <a:rPr lang="en-US" i="1">
                <a:solidFill>
                  <a:srgbClr val="0070C0"/>
                </a:solidFill>
                <a:cs typeface="Calibri" panose="020F0502020204030204" pitchFamily="34" charset="0"/>
              </a:rPr>
              <a:t>=300, </a:t>
            </a:r>
          </a:p>
          <a:p>
            <a:pPr marL="2338387" lvl="4" indent="0" algn="just">
              <a:lnSpc>
                <a:spcPct val="100000"/>
              </a:lnSpc>
              <a:spcBef>
                <a:spcPts val="1000"/>
              </a:spcBef>
              <a:buNone/>
            </a:pPr>
            <a:r>
              <a:rPr lang="en-US" i="1">
                <a:solidFill>
                  <a:srgbClr val="0070C0"/>
                </a:solidFill>
                <a:cs typeface="Calibri" panose="020F0502020204030204" pitchFamily="34" charset="0"/>
              </a:rPr>
              <a:t>                        	</a:t>
            </a:r>
            <a:r>
              <a:rPr lang="en-US" i="1" err="1">
                <a:solidFill>
                  <a:srgbClr val="0070C0"/>
                </a:solidFill>
                <a:cs typeface="Calibri" panose="020F0502020204030204" pitchFamily="34" charset="0"/>
              </a:rPr>
              <a:t>tol</a:t>
            </a:r>
            <a:r>
              <a:rPr lang="en-US" i="1">
                <a:solidFill>
                  <a:srgbClr val="0070C0"/>
                </a:solidFill>
                <a:cs typeface="Calibri" panose="020F0502020204030204" pitchFamily="34" charset="0"/>
              </a:rPr>
              <a:t>=0.0001,  </a:t>
            </a:r>
            <a:r>
              <a:rPr lang="en-US" i="1" err="1">
                <a:solidFill>
                  <a:srgbClr val="0070C0"/>
                </a:solidFill>
                <a:cs typeface="Calibri" panose="020F0502020204030204" pitchFamily="34" charset="0"/>
              </a:rPr>
              <a:t>random_state</a:t>
            </a:r>
            <a:r>
              <a:rPr lang="en-US" i="1">
                <a:solidFill>
                  <a:srgbClr val="0070C0"/>
                </a:solidFill>
                <a:cs typeface="Calibri" panose="020F0502020204030204" pitchFamily="34" charset="0"/>
              </a:rPr>
              <a:t>= 111  , algorithm='</a:t>
            </a:r>
            <a:r>
              <a:rPr lang="en-US" i="1" err="1">
                <a:solidFill>
                  <a:srgbClr val="0070C0"/>
                </a:solidFill>
                <a:cs typeface="Calibri" panose="020F0502020204030204" pitchFamily="34" charset="0"/>
              </a:rPr>
              <a:t>elkan</a:t>
            </a:r>
            <a:r>
              <a:rPr lang="en-US" i="1">
                <a:solidFill>
                  <a:srgbClr val="0070C0"/>
                </a:solidFill>
                <a:cs typeface="Calibri" panose="020F0502020204030204" pitchFamily="34" charset="0"/>
              </a:rPr>
              <a:t>’) )</a:t>
            </a:r>
          </a:p>
          <a:p>
            <a:pPr marL="2795587" lvl="5" algn="just">
              <a:spcBef>
                <a:spcPts val="1000"/>
              </a:spcBef>
            </a:pPr>
            <a:r>
              <a:rPr lang="en-US" i="1" err="1">
                <a:solidFill>
                  <a:srgbClr val="0070C0"/>
                </a:solidFill>
                <a:cs typeface="Calibri" panose="020F0502020204030204" pitchFamily="34" charset="0"/>
              </a:rPr>
              <a:t>algorithm.fit</a:t>
            </a:r>
            <a:r>
              <a:rPr lang="en-US" i="1">
                <a:solidFill>
                  <a:srgbClr val="0070C0"/>
                </a:solidFill>
                <a:cs typeface="Calibri" panose="020F0502020204030204" pitchFamily="34" charset="0"/>
              </a:rPr>
              <a:t>(X1)</a:t>
            </a:r>
          </a:p>
          <a:p>
            <a:pPr marL="2795587" lvl="5" algn="just">
              <a:spcBef>
                <a:spcPts val="1000"/>
              </a:spcBef>
            </a:pPr>
            <a:r>
              <a:rPr lang="en-US" i="1">
                <a:solidFill>
                  <a:srgbClr val="0070C0"/>
                </a:solidFill>
                <a:cs typeface="Calibri" panose="020F0502020204030204" pitchFamily="34" charset="0"/>
              </a:rPr>
              <a:t>labels1 = </a:t>
            </a:r>
            <a:r>
              <a:rPr lang="en-US" i="1" err="1">
                <a:solidFill>
                  <a:srgbClr val="0070C0"/>
                </a:solidFill>
                <a:cs typeface="Calibri" panose="020F0502020204030204" pitchFamily="34" charset="0"/>
              </a:rPr>
              <a:t>algorithm.labels</a:t>
            </a:r>
            <a:r>
              <a:rPr lang="en-US" i="1">
                <a:solidFill>
                  <a:srgbClr val="0070C0"/>
                </a:solidFill>
                <a:cs typeface="Calibri" panose="020F0502020204030204" pitchFamily="34" charset="0"/>
              </a:rPr>
              <a:t>_</a:t>
            </a:r>
          </a:p>
          <a:p>
            <a:pPr marL="2795587" lvl="5" algn="just">
              <a:spcBef>
                <a:spcPts val="1000"/>
              </a:spcBef>
            </a:pPr>
            <a:r>
              <a:rPr lang="en-US" i="1">
                <a:solidFill>
                  <a:srgbClr val="0070C0"/>
                </a:solidFill>
                <a:cs typeface="Calibri" panose="020F0502020204030204" pitchFamily="34" charset="0"/>
              </a:rPr>
              <a:t>centroids1 = </a:t>
            </a:r>
            <a:r>
              <a:rPr lang="en-US" i="1" err="1">
                <a:solidFill>
                  <a:srgbClr val="0070C0"/>
                </a:solidFill>
                <a:cs typeface="Calibri" panose="020F0502020204030204" pitchFamily="34" charset="0"/>
              </a:rPr>
              <a:t>algorithm.cluster_centers</a:t>
            </a:r>
            <a:r>
              <a:rPr lang="en-US" i="1">
                <a:solidFill>
                  <a:srgbClr val="0070C0"/>
                </a:solidFill>
                <a:cs typeface="Calibri" panose="020F0502020204030204" pitchFamily="34" charset="0"/>
              </a:rPr>
              <a:t>_</a:t>
            </a:r>
          </a:p>
          <a:p>
            <a:pPr marL="2338387" lvl="4" indent="0" algn="just">
              <a:lnSpc>
                <a:spcPct val="100000"/>
              </a:lnSpc>
              <a:spcBef>
                <a:spcPts val="1000"/>
              </a:spcBef>
              <a:buNone/>
            </a:pPr>
            <a:endParaRPr lang="en-US" i="1">
              <a:solidFill>
                <a:srgbClr val="0070C0"/>
              </a:solidFill>
              <a:cs typeface="Calibri" panose="020F0502020204030204" pitchFamily="34" charset="0"/>
            </a:endParaRPr>
          </a:p>
          <a:p>
            <a:pPr marL="819150" lvl="1" indent="538163" algn="just">
              <a:lnSpc>
                <a:spcPct val="150000"/>
              </a:lnSpc>
            </a:pPr>
            <a:r>
              <a:rPr lang="en-US" b="1"/>
              <a:t>	</a:t>
            </a:r>
            <a:endParaRPr lang="en-IN" b="1"/>
          </a:p>
        </p:txBody>
      </p:sp>
      <p:sp>
        <p:nvSpPr>
          <p:cNvPr id="8" name="Text Placeholder 1">
            <a:extLst>
              <a:ext uri="{FF2B5EF4-FFF2-40B4-BE49-F238E27FC236}">
                <a16:creationId xmlns:a16="http://schemas.microsoft.com/office/drawing/2014/main" id="{0EC9BDA8-698B-FB1D-5229-4C9528E2E442}"/>
              </a:ext>
            </a:extLst>
          </p:cNvPr>
          <p:cNvSpPr txBox="1">
            <a:spLocks/>
          </p:cNvSpPr>
          <p:nvPr/>
        </p:nvSpPr>
        <p:spPr>
          <a:xfrm>
            <a:off x="255996" y="1281026"/>
            <a:ext cx="10624338" cy="444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rgbClr val="0070C0"/>
                </a:solidFill>
                <a:latin typeface="Frutiger 45 bold"/>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5583D1"/>
                </a:solidFill>
              </a:rPr>
              <a:t>K-Means Clustering</a:t>
            </a:r>
          </a:p>
          <a:p>
            <a:pPr marL="0" indent="0">
              <a:buNone/>
            </a:pPr>
            <a:r>
              <a:rPr lang="en-US" sz="2400">
                <a:solidFill>
                  <a:srgbClr val="242424"/>
                </a:solidFill>
                <a:cs typeface="Calibri" panose="020F0502020204030204" pitchFamily="34" charset="0"/>
              </a:rPr>
              <a:t>Lab:  Implement K-Means Clustering on ABC dataset</a:t>
            </a:r>
          </a:p>
          <a:p>
            <a:pPr lvl="4"/>
            <a:endParaRPr lang="en-US">
              <a:solidFill>
                <a:srgbClr val="242424"/>
              </a:solidFill>
            </a:endParaRPr>
          </a:p>
        </p:txBody>
      </p:sp>
      <p:sp>
        <p:nvSpPr>
          <p:cNvPr id="10" name="TextBox 9">
            <a:extLst>
              <a:ext uri="{FF2B5EF4-FFF2-40B4-BE49-F238E27FC236}">
                <a16:creationId xmlns:a16="http://schemas.microsoft.com/office/drawing/2014/main" id="{FCDCE2D2-ED70-2C74-310B-BAC789F3A774}"/>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spTree>
    <p:extLst>
      <p:ext uri="{BB962C8B-B14F-4D97-AF65-F5344CB8AC3E}">
        <p14:creationId xmlns:p14="http://schemas.microsoft.com/office/powerpoint/2010/main" val="4138057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EEFCCE7-8B9F-7834-1C21-92345930428D}"/>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38A7E08-5CC7-B5F1-43BE-448BB20263D6}"/>
              </a:ext>
            </a:extLst>
          </p:cNvPr>
          <p:cNvSpPr txBox="1"/>
          <p:nvPr/>
        </p:nvSpPr>
        <p:spPr>
          <a:xfrm>
            <a:off x="255996" y="2297707"/>
            <a:ext cx="11680008" cy="1711366"/>
          </a:xfrm>
          <a:prstGeom prst="rect">
            <a:avLst/>
          </a:prstGeom>
          <a:noFill/>
        </p:spPr>
        <p:txBody>
          <a:bodyPr wrap="square" rtlCol="0">
            <a:spAutoFit/>
          </a:bodyPr>
          <a:lstStyle/>
          <a:p>
            <a:pPr algn="just">
              <a:lnSpc>
                <a:spcPct val="150000"/>
              </a:lnSpc>
            </a:pPr>
            <a:r>
              <a:rPr lang="en-US" b="1"/>
              <a:t>Steps:</a:t>
            </a:r>
          </a:p>
          <a:p>
            <a:pPr marL="342900" indent="-342900" algn="just">
              <a:lnSpc>
                <a:spcPct val="150000"/>
              </a:lnSpc>
              <a:buFont typeface="+mj-lt"/>
              <a:buAutoNum type="arabicPeriod" startAt="5"/>
            </a:pPr>
            <a:r>
              <a:rPr lang="en-IN" b="1"/>
              <a:t>Model Evaluation</a:t>
            </a:r>
          </a:p>
          <a:p>
            <a:pPr lvl="2" algn="just">
              <a:lnSpc>
                <a:spcPct val="150000"/>
              </a:lnSpc>
            </a:pPr>
            <a:r>
              <a:rPr lang="en-US"/>
              <a:t>Assess the performance of the K-Means model using appropriate metrics such as silhouette score, inertia, or Davies–Bouldin index.</a:t>
            </a:r>
          </a:p>
        </p:txBody>
      </p:sp>
      <p:sp>
        <p:nvSpPr>
          <p:cNvPr id="8" name="Text Placeholder 1">
            <a:extLst>
              <a:ext uri="{FF2B5EF4-FFF2-40B4-BE49-F238E27FC236}">
                <a16:creationId xmlns:a16="http://schemas.microsoft.com/office/drawing/2014/main" id="{1B232DE5-1FD0-E2EB-04D7-CB0499D3D9B4}"/>
              </a:ext>
            </a:extLst>
          </p:cNvPr>
          <p:cNvSpPr txBox="1">
            <a:spLocks/>
          </p:cNvSpPr>
          <p:nvPr/>
        </p:nvSpPr>
        <p:spPr>
          <a:xfrm>
            <a:off x="255996" y="1281026"/>
            <a:ext cx="10624338" cy="444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rgbClr val="0070C0"/>
                </a:solidFill>
                <a:latin typeface="Frutiger 45 bold"/>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5583D1"/>
                </a:solidFill>
              </a:rPr>
              <a:t>K-Means Clustering</a:t>
            </a:r>
          </a:p>
          <a:p>
            <a:pPr marL="0" indent="0">
              <a:buNone/>
            </a:pPr>
            <a:r>
              <a:rPr lang="en-US" sz="2400">
                <a:solidFill>
                  <a:srgbClr val="242424"/>
                </a:solidFill>
                <a:cs typeface="Calibri" panose="020F0502020204030204" pitchFamily="34" charset="0"/>
              </a:rPr>
              <a:t>Lab:  Implement K-Means Clustering on ABC dataset</a:t>
            </a:r>
          </a:p>
          <a:p>
            <a:pPr lvl="4"/>
            <a:endParaRPr lang="en-US">
              <a:solidFill>
                <a:srgbClr val="242424"/>
              </a:solidFill>
            </a:endParaRPr>
          </a:p>
        </p:txBody>
      </p:sp>
      <p:sp>
        <p:nvSpPr>
          <p:cNvPr id="10" name="TextBox 9">
            <a:extLst>
              <a:ext uri="{FF2B5EF4-FFF2-40B4-BE49-F238E27FC236}">
                <a16:creationId xmlns:a16="http://schemas.microsoft.com/office/drawing/2014/main" id="{08DCBB0C-2D50-376F-AB29-A117C7076F64}"/>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pic>
        <p:nvPicPr>
          <p:cNvPr id="11" name="Picture 2">
            <a:extLst>
              <a:ext uri="{FF2B5EF4-FFF2-40B4-BE49-F238E27FC236}">
                <a16:creationId xmlns:a16="http://schemas.microsoft.com/office/drawing/2014/main" id="{8135DE10-81EE-FC56-1CB2-390EBF764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7978" y="4009073"/>
            <a:ext cx="4466885" cy="218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341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6E439-BFDF-4E7B-E19F-214564B9DBBC}"/>
              </a:ext>
            </a:extLst>
          </p:cNvPr>
          <p:cNvSpPr>
            <a:spLocks noGrp="1"/>
          </p:cNvSpPr>
          <p:nvPr>
            <p:ph type="body" sz="quarter" idx="13"/>
          </p:nvPr>
        </p:nvSpPr>
        <p:spPr/>
        <p:txBody>
          <a:bodyPr/>
          <a:lstStyle/>
          <a:p>
            <a:r>
              <a:rPr lang="en-IN" dirty="0"/>
              <a:t>K means works on </a:t>
            </a:r>
            <a:r>
              <a:rPr lang="en-IN" dirty="0" err="1"/>
              <a:t>distance,we</a:t>
            </a:r>
            <a:r>
              <a:rPr lang="en-IN" dirty="0"/>
              <a:t> calculate distance to centroid</a:t>
            </a:r>
          </a:p>
          <a:p>
            <a:endParaRPr lang="en-IN" dirty="0"/>
          </a:p>
          <a:p>
            <a:endParaRPr lang="en-IN" dirty="0"/>
          </a:p>
          <a:p>
            <a:r>
              <a:rPr lang="en-IN" dirty="0"/>
              <a:t>                                         If this kind of </a:t>
            </a:r>
            <a:r>
              <a:rPr lang="en-IN" dirty="0" err="1"/>
              <a:t>data,then</a:t>
            </a:r>
            <a:r>
              <a:rPr lang="en-IN" dirty="0"/>
              <a:t> </a:t>
            </a:r>
            <a:r>
              <a:rPr lang="en-IN" dirty="0" err="1"/>
              <a:t>kmeans</a:t>
            </a:r>
            <a:r>
              <a:rPr lang="en-IN" dirty="0"/>
              <a:t> work properly</a:t>
            </a:r>
          </a:p>
        </p:txBody>
      </p:sp>
      <p:sp>
        <p:nvSpPr>
          <p:cNvPr id="3" name="Text Placeholder 2">
            <a:extLst>
              <a:ext uri="{FF2B5EF4-FFF2-40B4-BE49-F238E27FC236}">
                <a16:creationId xmlns:a16="http://schemas.microsoft.com/office/drawing/2014/main" id="{5F13F76B-4A30-3A8E-989A-64D2C06C6050}"/>
              </a:ext>
            </a:extLst>
          </p:cNvPr>
          <p:cNvSpPr>
            <a:spLocks noGrp="1"/>
          </p:cNvSpPr>
          <p:nvPr>
            <p:ph type="body" sz="quarter" idx="15"/>
          </p:nvPr>
        </p:nvSpPr>
        <p:spPr/>
        <p:txBody>
          <a:bodyPr/>
          <a:lstStyle/>
          <a:p>
            <a:r>
              <a:rPr lang="en-IN" dirty="0"/>
              <a:t>Problem with k mean clustering</a:t>
            </a:r>
          </a:p>
        </p:txBody>
      </p:sp>
      <p:pic>
        <p:nvPicPr>
          <p:cNvPr id="5" name="Picture 4">
            <a:extLst>
              <a:ext uri="{FF2B5EF4-FFF2-40B4-BE49-F238E27FC236}">
                <a16:creationId xmlns:a16="http://schemas.microsoft.com/office/drawing/2014/main" id="{0E0B6D12-40BD-8D6C-C7B9-7C6232FCDF16}"/>
              </a:ext>
            </a:extLst>
          </p:cNvPr>
          <p:cNvPicPr>
            <a:picLocks noChangeAspect="1"/>
          </p:cNvPicPr>
          <p:nvPr/>
        </p:nvPicPr>
        <p:blipFill>
          <a:blip r:embed="rId2"/>
          <a:stretch>
            <a:fillRect/>
          </a:stretch>
        </p:blipFill>
        <p:spPr>
          <a:xfrm>
            <a:off x="353138" y="1941370"/>
            <a:ext cx="3439005" cy="3200847"/>
          </a:xfrm>
          <a:prstGeom prst="rect">
            <a:avLst/>
          </a:prstGeom>
        </p:spPr>
      </p:pic>
    </p:spTree>
    <p:extLst>
      <p:ext uri="{BB962C8B-B14F-4D97-AF65-F5344CB8AC3E}">
        <p14:creationId xmlns:p14="http://schemas.microsoft.com/office/powerpoint/2010/main" val="738168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DA3DCB-ADDE-9AD5-1108-75F6F4B5D89C}"/>
              </a:ext>
            </a:extLst>
          </p:cNvPr>
          <p:cNvSpPr>
            <a:spLocks noGrp="1"/>
          </p:cNvSpPr>
          <p:nvPr>
            <p:ph type="body" sz="quarter" idx="13"/>
          </p:nvPr>
        </p:nvSpPr>
        <p:spPr/>
        <p:txBody>
          <a:bodyPr/>
          <a:lstStyle/>
          <a:p>
            <a:endParaRPr lang="en-IN" dirty="0"/>
          </a:p>
        </p:txBody>
      </p:sp>
      <p:pic>
        <p:nvPicPr>
          <p:cNvPr id="5" name="Picture 4">
            <a:extLst>
              <a:ext uri="{FF2B5EF4-FFF2-40B4-BE49-F238E27FC236}">
                <a16:creationId xmlns:a16="http://schemas.microsoft.com/office/drawing/2014/main" id="{4FA8F28B-7330-4713-E954-CA0764202ACA}"/>
              </a:ext>
            </a:extLst>
          </p:cNvPr>
          <p:cNvPicPr>
            <a:picLocks noChangeAspect="1"/>
          </p:cNvPicPr>
          <p:nvPr/>
        </p:nvPicPr>
        <p:blipFill>
          <a:blip r:embed="rId2"/>
          <a:stretch>
            <a:fillRect/>
          </a:stretch>
        </p:blipFill>
        <p:spPr>
          <a:xfrm>
            <a:off x="837656" y="1381063"/>
            <a:ext cx="9102410" cy="3352301"/>
          </a:xfrm>
          <a:prstGeom prst="rect">
            <a:avLst/>
          </a:prstGeom>
        </p:spPr>
      </p:pic>
    </p:spTree>
    <p:extLst>
      <p:ext uri="{BB962C8B-B14F-4D97-AF65-F5344CB8AC3E}">
        <p14:creationId xmlns:p14="http://schemas.microsoft.com/office/powerpoint/2010/main" val="2704419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7385758" cy="4722812"/>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cs typeface="Calibri" panose="020F0502020204030204" pitchFamily="34" charset="0"/>
              </a:rPr>
              <a:t>Introduction to Hierarchical Clustering</a:t>
            </a:r>
          </a:p>
          <a:p>
            <a:pPr marL="0" indent="0">
              <a:buNone/>
            </a:pPr>
            <a:endParaRPr lang="en-US" sz="2400">
              <a:solidFill>
                <a:srgbClr val="242424"/>
              </a:solidFill>
              <a:cs typeface="Calibri" panose="020F0502020204030204" pitchFamily="34" charset="0"/>
            </a:endParaRPr>
          </a:p>
          <a:p>
            <a:pPr lvl="1"/>
            <a:r>
              <a:rPr lang="en-US" b="0">
                <a:solidFill>
                  <a:srgbClr val="242424"/>
                </a:solidFill>
                <a:cs typeface="Calibri" panose="020F0502020204030204" pitchFamily="34" charset="0"/>
              </a:rPr>
              <a:t>Hierarchical clustering is a method of cluster analysis which seeks to build a hierarchy of clusters.</a:t>
            </a: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10" name="Oval 9">
            <a:extLst>
              <a:ext uri="{FF2B5EF4-FFF2-40B4-BE49-F238E27FC236}">
                <a16:creationId xmlns:a16="http://schemas.microsoft.com/office/drawing/2014/main" id="{02B13C5A-B200-8FE6-EB40-C28AA9C13F25}"/>
              </a:ext>
            </a:extLst>
          </p:cNvPr>
          <p:cNvSpPr/>
          <p:nvPr/>
        </p:nvSpPr>
        <p:spPr>
          <a:xfrm>
            <a:off x="8040614" y="5086250"/>
            <a:ext cx="497840" cy="50016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1</a:t>
            </a:r>
          </a:p>
        </p:txBody>
      </p:sp>
      <p:sp>
        <p:nvSpPr>
          <p:cNvPr id="11" name="Oval 10">
            <a:extLst>
              <a:ext uri="{FF2B5EF4-FFF2-40B4-BE49-F238E27FC236}">
                <a16:creationId xmlns:a16="http://schemas.microsoft.com/office/drawing/2014/main" id="{FA203F55-298D-D2B2-1E9C-B3F9E8382265}"/>
              </a:ext>
            </a:extLst>
          </p:cNvPr>
          <p:cNvSpPr/>
          <p:nvPr/>
        </p:nvSpPr>
        <p:spPr>
          <a:xfrm>
            <a:off x="8690854" y="5086250"/>
            <a:ext cx="497840" cy="50016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2</a:t>
            </a:r>
          </a:p>
        </p:txBody>
      </p:sp>
      <p:sp>
        <p:nvSpPr>
          <p:cNvPr id="12" name="Oval 11">
            <a:extLst>
              <a:ext uri="{FF2B5EF4-FFF2-40B4-BE49-F238E27FC236}">
                <a16:creationId xmlns:a16="http://schemas.microsoft.com/office/drawing/2014/main" id="{8319678E-F69C-566F-169B-6D8A5CF51C46}"/>
              </a:ext>
            </a:extLst>
          </p:cNvPr>
          <p:cNvSpPr/>
          <p:nvPr/>
        </p:nvSpPr>
        <p:spPr>
          <a:xfrm>
            <a:off x="9341094" y="5086250"/>
            <a:ext cx="497840" cy="50016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3</a:t>
            </a:r>
          </a:p>
        </p:txBody>
      </p:sp>
      <p:sp>
        <p:nvSpPr>
          <p:cNvPr id="13" name="Oval 12">
            <a:extLst>
              <a:ext uri="{FF2B5EF4-FFF2-40B4-BE49-F238E27FC236}">
                <a16:creationId xmlns:a16="http://schemas.microsoft.com/office/drawing/2014/main" id="{647211B5-F4EF-1F24-8AC4-ECB7308A1585}"/>
              </a:ext>
            </a:extLst>
          </p:cNvPr>
          <p:cNvSpPr/>
          <p:nvPr/>
        </p:nvSpPr>
        <p:spPr>
          <a:xfrm>
            <a:off x="9941019" y="5086250"/>
            <a:ext cx="497840" cy="50016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4</a:t>
            </a:r>
          </a:p>
        </p:txBody>
      </p:sp>
      <p:sp>
        <p:nvSpPr>
          <p:cNvPr id="14" name="Oval 13">
            <a:extLst>
              <a:ext uri="{FF2B5EF4-FFF2-40B4-BE49-F238E27FC236}">
                <a16:creationId xmlns:a16="http://schemas.microsoft.com/office/drawing/2014/main" id="{08C8B1EA-2CFB-B43A-DC82-E03B426937D6}"/>
              </a:ext>
            </a:extLst>
          </p:cNvPr>
          <p:cNvSpPr/>
          <p:nvPr/>
        </p:nvSpPr>
        <p:spPr>
          <a:xfrm>
            <a:off x="10590774" y="5086250"/>
            <a:ext cx="497840" cy="50016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5</a:t>
            </a:r>
          </a:p>
        </p:txBody>
      </p:sp>
      <p:cxnSp>
        <p:nvCxnSpPr>
          <p:cNvPr id="16" name="Straight Arrow Connector 15">
            <a:extLst>
              <a:ext uri="{FF2B5EF4-FFF2-40B4-BE49-F238E27FC236}">
                <a16:creationId xmlns:a16="http://schemas.microsoft.com/office/drawing/2014/main" id="{2FC8C28D-2462-4886-2E7F-CB221687F15F}"/>
              </a:ext>
            </a:extLst>
          </p:cNvPr>
          <p:cNvCxnSpPr>
            <a:cxnSpLocks/>
            <a:endCxn id="10" idx="0"/>
          </p:cNvCxnSpPr>
          <p:nvPr/>
        </p:nvCxnSpPr>
        <p:spPr>
          <a:xfrm>
            <a:off x="8289534" y="4653280"/>
            <a:ext cx="0" cy="43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C83904-476E-1D5C-281E-52C7BBA1A661}"/>
              </a:ext>
            </a:extLst>
          </p:cNvPr>
          <p:cNvCxnSpPr>
            <a:cxnSpLocks/>
          </p:cNvCxnSpPr>
          <p:nvPr/>
        </p:nvCxnSpPr>
        <p:spPr>
          <a:xfrm>
            <a:off x="8919454" y="4653280"/>
            <a:ext cx="0" cy="43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904773-29C6-123D-720D-7AD99898EF72}"/>
              </a:ext>
            </a:extLst>
          </p:cNvPr>
          <p:cNvCxnSpPr>
            <a:cxnSpLocks/>
          </p:cNvCxnSpPr>
          <p:nvPr/>
        </p:nvCxnSpPr>
        <p:spPr>
          <a:xfrm>
            <a:off x="9590014" y="4653280"/>
            <a:ext cx="0" cy="43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535EE64-C93D-AE98-D1B5-B6556EF90D19}"/>
              </a:ext>
            </a:extLst>
          </p:cNvPr>
          <p:cNvCxnSpPr>
            <a:cxnSpLocks/>
          </p:cNvCxnSpPr>
          <p:nvPr/>
        </p:nvCxnSpPr>
        <p:spPr>
          <a:xfrm>
            <a:off x="10189454" y="4653280"/>
            <a:ext cx="0" cy="43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0BD0925-5B6A-C296-DA8A-05982420DDD5}"/>
              </a:ext>
            </a:extLst>
          </p:cNvPr>
          <p:cNvCxnSpPr>
            <a:cxnSpLocks/>
          </p:cNvCxnSpPr>
          <p:nvPr/>
        </p:nvCxnSpPr>
        <p:spPr>
          <a:xfrm>
            <a:off x="10815297" y="4636888"/>
            <a:ext cx="0" cy="43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3026FB-1418-C897-B0FE-5616B5FE91B9}"/>
              </a:ext>
            </a:extLst>
          </p:cNvPr>
          <p:cNvCxnSpPr/>
          <p:nvPr/>
        </p:nvCxnSpPr>
        <p:spPr>
          <a:xfrm>
            <a:off x="8289534" y="4653280"/>
            <a:ext cx="629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B08432-783F-F1BA-52F9-BF19C1743295}"/>
              </a:ext>
            </a:extLst>
          </p:cNvPr>
          <p:cNvCxnSpPr/>
          <p:nvPr/>
        </p:nvCxnSpPr>
        <p:spPr>
          <a:xfrm>
            <a:off x="8604494" y="4114800"/>
            <a:ext cx="0" cy="538480"/>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8DECB78-EBDB-1BA6-7322-5A590EDB8453}"/>
              </a:ext>
            </a:extLst>
          </p:cNvPr>
          <p:cNvSpPr/>
          <p:nvPr/>
        </p:nvSpPr>
        <p:spPr>
          <a:xfrm>
            <a:off x="8355573" y="3614638"/>
            <a:ext cx="737623" cy="50016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1,2</a:t>
            </a:r>
          </a:p>
        </p:txBody>
      </p:sp>
      <p:cxnSp>
        <p:nvCxnSpPr>
          <p:cNvPr id="28" name="Straight Connector 27">
            <a:extLst>
              <a:ext uri="{FF2B5EF4-FFF2-40B4-BE49-F238E27FC236}">
                <a16:creationId xmlns:a16="http://schemas.microsoft.com/office/drawing/2014/main" id="{3F57195C-6285-3208-8DA6-6F050FC65E56}"/>
              </a:ext>
            </a:extLst>
          </p:cNvPr>
          <p:cNvCxnSpPr/>
          <p:nvPr/>
        </p:nvCxnSpPr>
        <p:spPr>
          <a:xfrm>
            <a:off x="10176243" y="4647048"/>
            <a:ext cx="629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118A36-A4FA-5442-D135-67A492FFA0CB}"/>
              </a:ext>
            </a:extLst>
          </p:cNvPr>
          <p:cNvCxnSpPr/>
          <p:nvPr/>
        </p:nvCxnSpPr>
        <p:spPr>
          <a:xfrm>
            <a:off x="10511523" y="4098408"/>
            <a:ext cx="0" cy="538480"/>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D68BBFA-110D-5ABB-F9EC-4118CBC83751}"/>
              </a:ext>
            </a:extLst>
          </p:cNvPr>
          <p:cNvSpPr/>
          <p:nvPr/>
        </p:nvSpPr>
        <p:spPr>
          <a:xfrm>
            <a:off x="10262602" y="3598246"/>
            <a:ext cx="737623" cy="50016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4,5</a:t>
            </a:r>
          </a:p>
        </p:txBody>
      </p:sp>
      <p:cxnSp>
        <p:nvCxnSpPr>
          <p:cNvPr id="31" name="Straight Connector 30">
            <a:extLst>
              <a:ext uri="{FF2B5EF4-FFF2-40B4-BE49-F238E27FC236}">
                <a16:creationId xmlns:a16="http://schemas.microsoft.com/office/drawing/2014/main" id="{21EFB458-E77B-B4C0-DE58-B066BFFF7294}"/>
              </a:ext>
            </a:extLst>
          </p:cNvPr>
          <p:cNvCxnSpPr>
            <a:cxnSpLocks/>
          </p:cNvCxnSpPr>
          <p:nvPr/>
        </p:nvCxnSpPr>
        <p:spPr>
          <a:xfrm flipV="1">
            <a:off x="8690854" y="3206681"/>
            <a:ext cx="1899920" cy="16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39F730F-5E75-8C72-BDFF-F38C9496D0A3}"/>
              </a:ext>
            </a:extLst>
          </p:cNvPr>
          <p:cNvCxnSpPr/>
          <p:nvPr/>
        </p:nvCxnSpPr>
        <p:spPr>
          <a:xfrm>
            <a:off x="9590015" y="2684593"/>
            <a:ext cx="0" cy="538480"/>
          </a:xfrm>
          <a:prstGeom prst="line">
            <a:avLst/>
          </a:prstGeom>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394BB12-8BE7-DDAA-085E-60CD2A8A819F}"/>
              </a:ext>
            </a:extLst>
          </p:cNvPr>
          <p:cNvSpPr/>
          <p:nvPr/>
        </p:nvSpPr>
        <p:spPr>
          <a:xfrm>
            <a:off x="8866616" y="2195394"/>
            <a:ext cx="1446795" cy="50016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1,2,3,4,5</a:t>
            </a:r>
          </a:p>
        </p:txBody>
      </p:sp>
      <p:cxnSp>
        <p:nvCxnSpPr>
          <p:cNvPr id="36" name="Straight Connector 35">
            <a:extLst>
              <a:ext uri="{FF2B5EF4-FFF2-40B4-BE49-F238E27FC236}">
                <a16:creationId xmlns:a16="http://schemas.microsoft.com/office/drawing/2014/main" id="{B3526547-7C14-ECA8-5C09-7676CCE13072}"/>
              </a:ext>
            </a:extLst>
          </p:cNvPr>
          <p:cNvCxnSpPr>
            <a:cxnSpLocks/>
          </p:cNvCxnSpPr>
          <p:nvPr/>
        </p:nvCxnSpPr>
        <p:spPr>
          <a:xfrm>
            <a:off x="8690854" y="3223073"/>
            <a:ext cx="0" cy="3915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168170-A316-FE13-7BEA-1ADF595FBD9E}"/>
              </a:ext>
            </a:extLst>
          </p:cNvPr>
          <p:cNvCxnSpPr>
            <a:cxnSpLocks/>
          </p:cNvCxnSpPr>
          <p:nvPr/>
        </p:nvCxnSpPr>
        <p:spPr>
          <a:xfrm>
            <a:off x="10590774" y="3206681"/>
            <a:ext cx="0" cy="3915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22A108E-1B0B-5796-35D8-594745471463}"/>
              </a:ext>
            </a:extLst>
          </p:cNvPr>
          <p:cNvCxnSpPr>
            <a:cxnSpLocks/>
          </p:cNvCxnSpPr>
          <p:nvPr/>
        </p:nvCxnSpPr>
        <p:spPr>
          <a:xfrm>
            <a:off x="9590014" y="3206681"/>
            <a:ext cx="0" cy="1446599"/>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F2F8FCF-7924-E948-B599-1EEA51EBB754}"/>
              </a:ext>
            </a:extLst>
          </p:cNvPr>
          <p:cNvSpPr txBox="1"/>
          <p:nvPr/>
        </p:nvSpPr>
        <p:spPr>
          <a:xfrm>
            <a:off x="7747000" y="5519219"/>
            <a:ext cx="1441694" cy="369332"/>
          </a:xfrm>
          <a:prstGeom prst="rect">
            <a:avLst/>
          </a:prstGeom>
          <a:noFill/>
        </p:spPr>
        <p:txBody>
          <a:bodyPr wrap="square" rtlCol="0">
            <a:spAutoFit/>
          </a:bodyPr>
          <a:lstStyle/>
          <a:p>
            <a:r>
              <a:rPr lang="en-IN"/>
              <a:t>Leaf</a:t>
            </a:r>
          </a:p>
        </p:txBody>
      </p:sp>
      <p:sp>
        <p:nvSpPr>
          <p:cNvPr id="43" name="TextBox 42">
            <a:extLst>
              <a:ext uri="{FF2B5EF4-FFF2-40B4-BE49-F238E27FC236}">
                <a16:creationId xmlns:a16="http://schemas.microsoft.com/office/drawing/2014/main" id="{D2644D3A-7375-EBD9-9E86-1280CCCD5328}"/>
              </a:ext>
            </a:extLst>
          </p:cNvPr>
          <p:cNvSpPr txBox="1"/>
          <p:nvPr/>
        </p:nvSpPr>
        <p:spPr>
          <a:xfrm>
            <a:off x="9718012" y="3920528"/>
            <a:ext cx="1441694" cy="369332"/>
          </a:xfrm>
          <a:prstGeom prst="rect">
            <a:avLst/>
          </a:prstGeom>
          <a:noFill/>
        </p:spPr>
        <p:txBody>
          <a:bodyPr wrap="square" rtlCol="0">
            <a:spAutoFit/>
          </a:bodyPr>
          <a:lstStyle/>
          <a:p>
            <a:r>
              <a:rPr lang="en-IN"/>
              <a:t>Node</a:t>
            </a:r>
          </a:p>
        </p:txBody>
      </p:sp>
      <p:sp>
        <p:nvSpPr>
          <p:cNvPr id="44" name="TextBox 43">
            <a:extLst>
              <a:ext uri="{FF2B5EF4-FFF2-40B4-BE49-F238E27FC236}">
                <a16:creationId xmlns:a16="http://schemas.microsoft.com/office/drawing/2014/main" id="{AD778F6C-A644-49FD-E03C-BE9885D1159F}"/>
              </a:ext>
            </a:extLst>
          </p:cNvPr>
          <p:cNvSpPr txBox="1"/>
          <p:nvPr/>
        </p:nvSpPr>
        <p:spPr>
          <a:xfrm>
            <a:off x="10313411" y="2302699"/>
            <a:ext cx="1441694" cy="369332"/>
          </a:xfrm>
          <a:prstGeom prst="rect">
            <a:avLst/>
          </a:prstGeom>
          <a:noFill/>
        </p:spPr>
        <p:txBody>
          <a:bodyPr wrap="square" rtlCol="0">
            <a:spAutoFit/>
          </a:bodyPr>
          <a:lstStyle/>
          <a:p>
            <a:r>
              <a:rPr lang="en-IN"/>
              <a:t>Root</a:t>
            </a:r>
          </a:p>
        </p:txBody>
      </p:sp>
    </p:spTree>
    <p:extLst>
      <p:ext uri="{BB962C8B-B14F-4D97-AF65-F5344CB8AC3E}">
        <p14:creationId xmlns:p14="http://schemas.microsoft.com/office/powerpoint/2010/main" val="248435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79F3C9-6120-29DE-880B-F1947125CF05}"/>
              </a:ext>
            </a:extLst>
          </p:cNvPr>
          <p:cNvSpPr>
            <a:spLocks noGrp="1"/>
          </p:cNvSpPr>
          <p:nvPr>
            <p:ph type="body" sz="quarter" idx="13"/>
          </p:nvPr>
        </p:nvSpPr>
        <p:spPr/>
        <p:txBody>
          <a:bodyPr/>
          <a:lstStyle/>
          <a:p>
            <a:r>
              <a:rPr lang="en-IN" b="0" i="0" dirty="0">
                <a:solidFill>
                  <a:srgbClr val="1D1D27"/>
                </a:solidFill>
                <a:effectLst/>
                <a:latin typeface="Montserrat" panose="020F0502020204030204" pitchFamily="2" charset="0"/>
              </a:rPr>
              <a:t>What is Unsupervised Learning?</a:t>
            </a:r>
          </a:p>
          <a:p>
            <a:pPr algn="just"/>
            <a:r>
              <a:rPr lang="en-US" sz="2400" dirty="0"/>
              <a:t>Unsupervised learning is a branch of machine learning that deals with unlabeled data. Unlike supervised learning, where the data is labeled with a specific category or outcome, unsupervised learning algorithms are tasked with finding patterns and relationships within the data without any prior knowledge of the data’s meaning. This makes unsupervised learning a powerful tool for exploratory data analysis, where the goal is to understand the underlying structure of the data.</a:t>
            </a:r>
          </a:p>
          <a:p>
            <a:pPr algn="just"/>
            <a:r>
              <a:rPr lang="en-US" sz="2400" dirty="0"/>
              <a:t>In artificial intelligence, machine learning that takes place in the absence of human supervision is known as unsupervised machine learning. </a:t>
            </a:r>
          </a:p>
          <a:p>
            <a:pPr algn="just"/>
            <a:r>
              <a:rPr lang="en-US" sz="2400" dirty="0"/>
              <a:t>Unsupervised machine learning models, in contrast to supervised learning, are given unlabeled data and allow discover patterns and insights on their own—without explicit direction or instruction.</a:t>
            </a:r>
            <a:endParaRPr lang="en-IN" sz="2400" dirty="0"/>
          </a:p>
        </p:txBody>
      </p:sp>
      <p:sp>
        <p:nvSpPr>
          <p:cNvPr id="3" name="Text Placeholder 2">
            <a:extLst>
              <a:ext uri="{FF2B5EF4-FFF2-40B4-BE49-F238E27FC236}">
                <a16:creationId xmlns:a16="http://schemas.microsoft.com/office/drawing/2014/main" id="{08AFD25E-8682-A30A-FF19-FAC25E984CA7}"/>
              </a:ext>
            </a:extLst>
          </p:cNvPr>
          <p:cNvSpPr>
            <a:spLocks noGrp="1"/>
          </p:cNvSpPr>
          <p:nvPr>
            <p:ph type="body" sz="quarter" idx="15"/>
          </p:nvPr>
        </p:nvSpPr>
        <p:spPr/>
        <p:txBody>
          <a:bodyPr/>
          <a:lstStyle/>
          <a:p>
            <a:r>
              <a:rPr kumimoji="0" lang="en-US" sz="2800" b="1"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Machine Learning: Un-Supervised &amp; Semi-Supervised</a:t>
            </a:r>
          </a:p>
          <a:p>
            <a:endParaRPr lang="en-IN" dirty="0"/>
          </a:p>
        </p:txBody>
      </p:sp>
    </p:spTree>
    <p:extLst>
      <p:ext uri="{BB962C8B-B14F-4D97-AF65-F5344CB8AC3E}">
        <p14:creationId xmlns:p14="http://schemas.microsoft.com/office/powerpoint/2010/main" val="735754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10727372" cy="4854892"/>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rPr>
              <a:t>Introduction to Hierarchical Clustering</a:t>
            </a:r>
          </a:p>
          <a:p>
            <a:pPr marL="0" indent="0">
              <a:buNone/>
            </a:pPr>
            <a:r>
              <a:rPr lang="en-US" sz="2400">
                <a:solidFill>
                  <a:srgbClr val="242424"/>
                </a:solidFill>
              </a:rPr>
              <a:t>Types of Hierarchical Clustering</a:t>
            </a:r>
          </a:p>
          <a:p>
            <a:pPr marL="635000" lvl="6" indent="0">
              <a:lnSpc>
                <a:spcPct val="100000"/>
              </a:lnSpc>
            </a:pPr>
            <a:r>
              <a:rPr lang="en-US" sz="2400">
                <a:solidFill>
                  <a:srgbClr val="242424"/>
                </a:solidFill>
              </a:rPr>
              <a:t>Agglomerative</a:t>
            </a:r>
          </a:p>
          <a:p>
            <a:pPr marL="1092200" lvl="8" indent="0">
              <a:lnSpc>
                <a:spcPct val="100000"/>
              </a:lnSpc>
            </a:pPr>
            <a:r>
              <a:rPr lang="en-US" sz="2400">
                <a:solidFill>
                  <a:srgbClr val="242424"/>
                </a:solidFill>
              </a:rPr>
              <a:t>Each data point starts as its own cluster.</a:t>
            </a:r>
          </a:p>
          <a:p>
            <a:pPr marL="1092200" lvl="8" indent="0">
              <a:lnSpc>
                <a:spcPct val="100000"/>
              </a:lnSpc>
            </a:pPr>
            <a:r>
              <a:rPr lang="en-US" sz="2400">
                <a:solidFill>
                  <a:srgbClr val="242424"/>
                </a:solidFill>
              </a:rPr>
              <a:t>At each step, the two closest clusters are merged based on a similarity measure.</a:t>
            </a:r>
          </a:p>
          <a:p>
            <a:pPr marL="1092200" lvl="8" indent="0">
              <a:lnSpc>
                <a:spcPct val="100000"/>
              </a:lnSpc>
            </a:pPr>
            <a:r>
              <a:rPr lang="en-US" sz="2400">
                <a:solidFill>
                  <a:srgbClr val="242424"/>
                </a:solidFill>
              </a:rPr>
              <a:t>This process continues until all points belong to a single cluster.</a:t>
            </a:r>
          </a:p>
          <a:p>
            <a:pPr marL="635000" lvl="6" indent="0">
              <a:lnSpc>
                <a:spcPct val="100000"/>
              </a:lnSpc>
            </a:pPr>
            <a:r>
              <a:rPr lang="en-US" sz="2400">
                <a:solidFill>
                  <a:srgbClr val="242424"/>
                </a:solidFill>
              </a:rPr>
              <a:t>Divisive</a:t>
            </a:r>
          </a:p>
          <a:p>
            <a:pPr marL="1092200" lvl="8" indent="0">
              <a:lnSpc>
                <a:spcPct val="100000"/>
              </a:lnSpc>
            </a:pPr>
            <a:r>
              <a:rPr lang="en-US" sz="2400">
                <a:solidFill>
                  <a:srgbClr val="242424"/>
                </a:solidFill>
              </a:rPr>
              <a:t>All data points initially belong to a single cluster.</a:t>
            </a:r>
          </a:p>
          <a:p>
            <a:pPr marL="1092200" lvl="8" indent="0">
              <a:lnSpc>
                <a:spcPct val="100000"/>
              </a:lnSpc>
            </a:pPr>
            <a:r>
              <a:rPr lang="en-US" sz="2400">
                <a:solidFill>
                  <a:srgbClr val="242424"/>
                </a:solidFill>
              </a:rPr>
              <a:t>At each step, the cluster is split into smaller clusters until each cluster contains only one data point.</a:t>
            </a:r>
          </a:p>
          <a:p>
            <a:pPr marL="635000" lvl="6" indent="0"/>
            <a:endParaRPr lang="en-US">
              <a:solidFill>
                <a:srgbClr val="242424"/>
              </a:solidFill>
            </a:endParaRPr>
          </a:p>
          <a:p>
            <a:pPr marL="2286000" lvl="5" indent="0">
              <a:buNone/>
            </a:pPr>
            <a:endParaRPr lang="en-US">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467489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wd">
                                    <p:tmAbs val="300"/>
                                  </p:iterate>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wd">
                                    <p:tmAbs val="300"/>
                                  </p:iterate>
                                  <p:childTnLst>
                                    <p:set>
                                      <p:cBhvr>
                                        <p:cTn id="38"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wd">
                                    <p:tmAbs val="300"/>
                                  </p:iterate>
                                  <p:childTnLst>
                                    <p:set>
                                      <p:cBhvr>
                                        <p:cTn id="42"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9" y="1271588"/>
            <a:ext cx="7135812" cy="2281102"/>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cs typeface="Calibri" panose="020F0502020204030204" pitchFamily="34" charset="0"/>
              </a:rPr>
              <a:t>Introduction to Hierarchical Clustering</a:t>
            </a:r>
          </a:p>
          <a:p>
            <a:pPr marL="0" indent="0">
              <a:buNone/>
            </a:pPr>
            <a:r>
              <a:rPr lang="en-US" sz="2400">
                <a:solidFill>
                  <a:srgbClr val="242424"/>
                </a:solidFill>
              </a:rPr>
              <a:t>Types of Hierarchical Clustering</a:t>
            </a:r>
          </a:p>
          <a:p>
            <a:pPr marL="685800" lvl="5" indent="292100">
              <a:lnSpc>
                <a:spcPct val="150000"/>
              </a:lnSpc>
            </a:pPr>
            <a:r>
              <a:rPr lang="en-US" sz="2400">
                <a:solidFill>
                  <a:srgbClr val="242424"/>
                </a:solidFill>
              </a:rPr>
              <a:t>Agglomerative Method</a:t>
            </a:r>
          </a:p>
          <a:p>
            <a:pPr marL="2286000" lvl="5" indent="0">
              <a:lnSpc>
                <a:spcPct val="150000"/>
              </a:lnSpc>
              <a:buNone/>
            </a:pPr>
            <a:endParaRPr lang="en-US">
              <a:solidFill>
                <a:srgbClr val="242424"/>
              </a:solidFill>
            </a:endParaRPr>
          </a:p>
          <a:p>
            <a:pPr lvl="2"/>
            <a:endParaRPr lang="en-US">
              <a:solidFill>
                <a:srgbClr val="5583D1"/>
              </a:solidFill>
              <a:latin typeface="+mn-lt"/>
            </a:endParaRPr>
          </a:p>
          <a:p>
            <a:pPr lvl="2"/>
            <a:endParaRPr lang="en-US">
              <a:solidFill>
                <a:srgbClr val="5583D1"/>
              </a:solidFill>
              <a:latin typeface="+mn-lt"/>
            </a:endParaRPr>
          </a:p>
          <a:p>
            <a:pPr lvl="4"/>
            <a:endParaRPr lang="en-US">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297" name="Group 296">
            <a:extLst>
              <a:ext uri="{FF2B5EF4-FFF2-40B4-BE49-F238E27FC236}">
                <a16:creationId xmlns:a16="http://schemas.microsoft.com/office/drawing/2014/main" id="{A3576BAB-2916-AEF2-F06A-A1CA345F5E1C}"/>
              </a:ext>
            </a:extLst>
          </p:cNvPr>
          <p:cNvGrpSpPr/>
          <p:nvPr/>
        </p:nvGrpSpPr>
        <p:grpSpPr>
          <a:xfrm>
            <a:off x="1804807" y="3550202"/>
            <a:ext cx="9288887" cy="1677669"/>
            <a:chOff x="1591447" y="3270689"/>
            <a:chExt cx="9288887" cy="1677669"/>
          </a:xfrm>
        </p:grpSpPr>
        <p:sp>
          <p:nvSpPr>
            <p:cNvPr id="151" name="Arrow: Curved Down 150">
              <a:extLst>
                <a:ext uri="{FF2B5EF4-FFF2-40B4-BE49-F238E27FC236}">
                  <a16:creationId xmlns:a16="http://schemas.microsoft.com/office/drawing/2014/main" id="{9ECBB4DC-1B6F-04C1-1AC2-551082BF81C4}"/>
                </a:ext>
              </a:extLst>
            </p:cNvPr>
            <p:cNvSpPr/>
            <p:nvPr/>
          </p:nvSpPr>
          <p:spPr>
            <a:xfrm>
              <a:off x="4954020" y="3292283"/>
              <a:ext cx="711516" cy="273433"/>
            </a:xfrm>
            <a:prstGeom prst="curvedDownArrow">
              <a:avLst>
                <a:gd name="adj1" fmla="val 9320"/>
                <a:gd name="adj2" fmla="val 33242"/>
                <a:gd name="adj3" fmla="val 413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52" name="Group 151">
              <a:extLst>
                <a:ext uri="{FF2B5EF4-FFF2-40B4-BE49-F238E27FC236}">
                  <a16:creationId xmlns:a16="http://schemas.microsoft.com/office/drawing/2014/main" id="{B98A9DD6-B3FA-EB0E-EA7F-68812DD14680}"/>
                </a:ext>
              </a:extLst>
            </p:cNvPr>
            <p:cNvGrpSpPr/>
            <p:nvPr/>
          </p:nvGrpSpPr>
          <p:grpSpPr>
            <a:xfrm>
              <a:off x="1591447" y="3314128"/>
              <a:ext cx="9288887" cy="1634230"/>
              <a:chOff x="396960" y="1273215"/>
              <a:chExt cx="9288887" cy="1634230"/>
            </a:xfrm>
          </p:grpSpPr>
          <p:grpSp>
            <p:nvGrpSpPr>
              <p:cNvPr id="153" name="Group 152">
                <a:extLst>
                  <a:ext uri="{FF2B5EF4-FFF2-40B4-BE49-F238E27FC236}">
                    <a16:creationId xmlns:a16="http://schemas.microsoft.com/office/drawing/2014/main" id="{5A626878-EBBE-3005-4F93-2541AB2E7D24}"/>
                  </a:ext>
                </a:extLst>
              </p:cNvPr>
              <p:cNvGrpSpPr/>
              <p:nvPr/>
            </p:nvGrpSpPr>
            <p:grpSpPr>
              <a:xfrm>
                <a:off x="605277" y="1615608"/>
                <a:ext cx="1290477" cy="1030161"/>
                <a:chOff x="549442" y="4481764"/>
                <a:chExt cx="1423093" cy="1169552"/>
              </a:xfrm>
            </p:grpSpPr>
            <p:sp>
              <p:nvSpPr>
                <p:cNvPr id="284" name="Flowchart: Connector 283">
                  <a:extLst>
                    <a:ext uri="{FF2B5EF4-FFF2-40B4-BE49-F238E27FC236}">
                      <a16:creationId xmlns:a16="http://schemas.microsoft.com/office/drawing/2014/main" id="{FB804D43-A92F-C454-9F93-540187687587}"/>
                    </a:ext>
                  </a:extLst>
                </p:cNvPr>
                <p:cNvSpPr/>
                <p:nvPr/>
              </p:nvSpPr>
              <p:spPr>
                <a:xfrm>
                  <a:off x="549442" y="4724835"/>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5" name="Flowchart: Connector 284">
                  <a:extLst>
                    <a:ext uri="{FF2B5EF4-FFF2-40B4-BE49-F238E27FC236}">
                      <a16:creationId xmlns:a16="http://schemas.microsoft.com/office/drawing/2014/main" id="{AC4A436E-03FE-7C1E-94B8-A92942819277}"/>
                    </a:ext>
                  </a:extLst>
                </p:cNvPr>
                <p:cNvSpPr/>
                <p:nvPr/>
              </p:nvSpPr>
              <p:spPr>
                <a:xfrm>
                  <a:off x="739942" y="448176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6" name="Flowchart: Connector 285">
                  <a:extLst>
                    <a:ext uri="{FF2B5EF4-FFF2-40B4-BE49-F238E27FC236}">
                      <a16:creationId xmlns:a16="http://schemas.microsoft.com/office/drawing/2014/main" id="{8932A590-3847-4824-8CEA-58CF3073724B}"/>
                    </a:ext>
                  </a:extLst>
                </p:cNvPr>
                <p:cNvSpPr/>
                <p:nvPr/>
              </p:nvSpPr>
              <p:spPr>
                <a:xfrm>
                  <a:off x="970548" y="455796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7" name="Flowchart: Connector 286">
                  <a:extLst>
                    <a:ext uri="{FF2B5EF4-FFF2-40B4-BE49-F238E27FC236}">
                      <a16:creationId xmlns:a16="http://schemas.microsoft.com/office/drawing/2014/main" id="{49472A83-9ECB-6644-EAA6-CE305A5B70B2}"/>
                    </a:ext>
                  </a:extLst>
                </p:cNvPr>
                <p:cNvSpPr/>
                <p:nvPr/>
              </p:nvSpPr>
              <p:spPr>
                <a:xfrm>
                  <a:off x="940469" y="479100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8" name="Flowchart: Connector 287">
                  <a:extLst>
                    <a:ext uri="{FF2B5EF4-FFF2-40B4-BE49-F238E27FC236}">
                      <a16:creationId xmlns:a16="http://schemas.microsoft.com/office/drawing/2014/main" id="{0D618C82-3C77-E554-1D38-54D1BAA12FEF}"/>
                    </a:ext>
                  </a:extLst>
                </p:cNvPr>
                <p:cNvSpPr/>
                <p:nvPr/>
              </p:nvSpPr>
              <p:spPr>
                <a:xfrm>
                  <a:off x="731921" y="530240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9" name="Flowchart: Connector 288">
                  <a:extLst>
                    <a:ext uri="{FF2B5EF4-FFF2-40B4-BE49-F238E27FC236}">
                      <a16:creationId xmlns:a16="http://schemas.microsoft.com/office/drawing/2014/main" id="{1A365529-F913-584B-4C74-C642D9C02E9B}"/>
                    </a:ext>
                  </a:extLst>
                </p:cNvPr>
                <p:cNvSpPr/>
                <p:nvPr/>
              </p:nvSpPr>
              <p:spPr>
                <a:xfrm>
                  <a:off x="902369" y="530240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0" name="Flowchart: Connector 289">
                  <a:extLst>
                    <a:ext uri="{FF2B5EF4-FFF2-40B4-BE49-F238E27FC236}">
                      <a16:creationId xmlns:a16="http://schemas.microsoft.com/office/drawing/2014/main" id="{6BE41C52-E1FB-0441-7F02-21433C15F352}"/>
                    </a:ext>
                  </a:extLst>
                </p:cNvPr>
                <p:cNvSpPr/>
                <p:nvPr/>
              </p:nvSpPr>
              <p:spPr>
                <a:xfrm>
                  <a:off x="1368951" y="497749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1" name="Flowchart: Connector 290">
                  <a:extLst>
                    <a:ext uri="{FF2B5EF4-FFF2-40B4-BE49-F238E27FC236}">
                      <a16:creationId xmlns:a16="http://schemas.microsoft.com/office/drawing/2014/main" id="{85A7BBF5-E18D-AF5D-E960-E6C4258DED7E}"/>
                    </a:ext>
                  </a:extLst>
                </p:cNvPr>
                <p:cNvSpPr/>
                <p:nvPr/>
              </p:nvSpPr>
              <p:spPr>
                <a:xfrm>
                  <a:off x="1439135" y="461411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2" name="Flowchart: Connector 291">
                  <a:extLst>
                    <a:ext uri="{FF2B5EF4-FFF2-40B4-BE49-F238E27FC236}">
                      <a16:creationId xmlns:a16="http://schemas.microsoft.com/office/drawing/2014/main" id="{E9B222A2-BC9E-B92E-46D4-259105C13A75}"/>
                    </a:ext>
                  </a:extLst>
                </p:cNvPr>
                <p:cNvSpPr/>
                <p:nvPr/>
              </p:nvSpPr>
              <p:spPr>
                <a:xfrm>
                  <a:off x="1707840" y="455996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3" name="Flowchart: Connector 292">
                  <a:extLst>
                    <a:ext uri="{FF2B5EF4-FFF2-40B4-BE49-F238E27FC236}">
                      <a16:creationId xmlns:a16="http://schemas.microsoft.com/office/drawing/2014/main" id="{38555321-9CEB-7562-6322-C47263E7ECBE}"/>
                    </a:ext>
                  </a:extLst>
                </p:cNvPr>
                <p:cNvSpPr/>
                <p:nvPr/>
              </p:nvSpPr>
              <p:spPr>
                <a:xfrm>
                  <a:off x="1767998" y="4857181"/>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4" name="Flowchart: Connector 293">
                  <a:extLst>
                    <a:ext uri="{FF2B5EF4-FFF2-40B4-BE49-F238E27FC236}">
                      <a16:creationId xmlns:a16="http://schemas.microsoft.com/office/drawing/2014/main" id="{D6843A3F-5118-561A-BF33-799592E2403B}"/>
                    </a:ext>
                  </a:extLst>
                </p:cNvPr>
                <p:cNvSpPr/>
                <p:nvPr/>
              </p:nvSpPr>
              <p:spPr>
                <a:xfrm>
                  <a:off x="1517341" y="554303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5" name="Flowchart: Connector 294">
                  <a:extLst>
                    <a:ext uri="{FF2B5EF4-FFF2-40B4-BE49-F238E27FC236}">
                      <a16:creationId xmlns:a16="http://schemas.microsoft.com/office/drawing/2014/main" id="{650A78CA-AC52-FE78-8CAC-40AAADF6BA61}"/>
                    </a:ext>
                  </a:extLst>
                </p:cNvPr>
                <p:cNvSpPr/>
                <p:nvPr/>
              </p:nvSpPr>
              <p:spPr>
                <a:xfrm>
                  <a:off x="1912377" y="466624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4" name="Group 153">
                <a:extLst>
                  <a:ext uri="{FF2B5EF4-FFF2-40B4-BE49-F238E27FC236}">
                    <a16:creationId xmlns:a16="http://schemas.microsoft.com/office/drawing/2014/main" id="{A5FB7800-B2F0-E784-AC20-7EF6BDE51D96}"/>
                  </a:ext>
                </a:extLst>
              </p:cNvPr>
              <p:cNvGrpSpPr/>
              <p:nvPr/>
            </p:nvGrpSpPr>
            <p:grpSpPr>
              <a:xfrm>
                <a:off x="2343446" y="1688672"/>
                <a:ext cx="1343659" cy="973088"/>
                <a:chOff x="430303" y="1818909"/>
                <a:chExt cx="1481740" cy="1104757"/>
              </a:xfrm>
            </p:grpSpPr>
            <p:sp>
              <p:nvSpPr>
                <p:cNvPr id="260" name="Flowchart: Connector 259">
                  <a:extLst>
                    <a:ext uri="{FF2B5EF4-FFF2-40B4-BE49-F238E27FC236}">
                      <a16:creationId xmlns:a16="http://schemas.microsoft.com/office/drawing/2014/main" id="{ACC71251-7486-CFCC-E65D-45792533F71A}"/>
                    </a:ext>
                  </a:extLst>
                </p:cNvPr>
                <p:cNvSpPr/>
                <p:nvPr/>
              </p:nvSpPr>
              <p:spPr>
                <a:xfrm>
                  <a:off x="481263" y="2093495"/>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lowchart: Connector 260">
                  <a:extLst>
                    <a:ext uri="{FF2B5EF4-FFF2-40B4-BE49-F238E27FC236}">
                      <a16:creationId xmlns:a16="http://schemas.microsoft.com/office/drawing/2014/main" id="{9B55AFFE-8321-E527-6FEE-B7FBE57950AE}"/>
                    </a:ext>
                  </a:extLst>
                </p:cNvPr>
                <p:cNvSpPr/>
                <p:nvPr/>
              </p:nvSpPr>
              <p:spPr>
                <a:xfrm>
                  <a:off x="671763" y="185042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2" name="Flowchart: Connector 261">
                  <a:extLst>
                    <a:ext uri="{FF2B5EF4-FFF2-40B4-BE49-F238E27FC236}">
                      <a16:creationId xmlns:a16="http://schemas.microsoft.com/office/drawing/2014/main" id="{ABC704E8-BAD6-C188-95D4-ACC667DE28FB}"/>
                    </a:ext>
                  </a:extLst>
                </p:cNvPr>
                <p:cNvSpPr/>
                <p:nvPr/>
              </p:nvSpPr>
              <p:spPr>
                <a:xfrm>
                  <a:off x="902369" y="192662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3" name="Flowchart: Connector 262">
                  <a:extLst>
                    <a:ext uri="{FF2B5EF4-FFF2-40B4-BE49-F238E27FC236}">
                      <a16:creationId xmlns:a16="http://schemas.microsoft.com/office/drawing/2014/main" id="{A6CC3316-8C44-826A-78FD-3862C43A336A}"/>
                    </a:ext>
                  </a:extLst>
                </p:cNvPr>
                <p:cNvSpPr/>
                <p:nvPr/>
              </p:nvSpPr>
              <p:spPr>
                <a:xfrm>
                  <a:off x="872290" y="215966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4" name="Flowchart: Connector 263">
                  <a:extLst>
                    <a:ext uri="{FF2B5EF4-FFF2-40B4-BE49-F238E27FC236}">
                      <a16:creationId xmlns:a16="http://schemas.microsoft.com/office/drawing/2014/main" id="{02F32D6B-1D80-8ADF-E5F1-92FFD77BB4B2}"/>
                    </a:ext>
                  </a:extLst>
                </p:cNvPr>
                <p:cNvSpPr/>
                <p:nvPr/>
              </p:nvSpPr>
              <p:spPr>
                <a:xfrm>
                  <a:off x="635545" y="270817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5" name="Flowchart: Connector 264">
                  <a:extLst>
                    <a:ext uri="{FF2B5EF4-FFF2-40B4-BE49-F238E27FC236}">
                      <a16:creationId xmlns:a16="http://schemas.microsoft.com/office/drawing/2014/main" id="{4AAE6016-E53A-F7C6-FC8C-390B3489D60A}"/>
                    </a:ext>
                  </a:extLst>
                </p:cNvPr>
                <p:cNvSpPr/>
                <p:nvPr/>
              </p:nvSpPr>
              <p:spPr>
                <a:xfrm>
                  <a:off x="805993" y="270817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6" name="Flowchart: Connector 265">
                  <a:extLst>
                    <a:ext uri="{FF2B5EF4-FFF2-40B4-BE49-F238E27FC236}">
                      <a16:creationId xmlns:a16="http://schemas.microsoft.com/office/drawing/2014/main" id="{28C0095C-4A80-B915-4715-419BA12A20A0}"/>
                    </a:ext>
                  </a:extLst>
                </p:cNvPr>
                <p:cNvSpPr/>
                <p:nvPr/>
              </p:nvSpPr>
              <p:spPr>
                <a:xfrm>
                  <a:off x="1252726" y="227383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7" name="Flowchart: Connector 266">
                  <a:extLst>
                    <a:ext uri="{FF2B5EF4-FFF2-40B4-BE49-F238E27FC236}">
                      <a16:creationId xmlns:a16="http://schemas.microsoft.com/office/drawing/2014/main" id="{62836408-2211-4F25-FD13-515BA7364275}"/>
                    </a:ext>
                  </a:extLst>
                </p:cNvPr>
                <p:cNvSpPr/>
                <p:nvPr/>
              </p:nvSpPr>
              <p:spPr>
                <a:xfrm>
                  <a:off x="1331694" y="193534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8" name="Flowchart: Connector 267">
                  <a:extLst>
                    <a:ext uri="{FF2B5EF4-FFF2-40B4-BE49-F238E27FC236}">
                      <a16:creationId xmlns:a16="http://schemas.microsoft.com/office/drawing/2014/main" id="{4A5E76CD-5976-E3FC-08A5-F253A930D1A8}"/>
                    </a:ext>
                  </a:extLst>
                </p:cNvPr>
                <p:cNvSpPr/>
                <p:nvPr/>
              </p:nvSpPr>
              <p:spPr>
                <a:xfrm>
                  <a:off x="1600399" y="188120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9" name="Flowchart: Connector 268">
                  <a:extLst>
                    <a:ext uri="{FF2B5EF4-FFF2-40B4-BE49-F238E27FC236}">
                      <a16:creationId xmlns:a16="http://schemas.microsoft.com/office/drawing/2014/main" id="{3A7F1F77-AFEA-B2B8-289F-0EA5F282A8C0}"/>
                    </a:ext>
                  </a:extLst>
                </p:cNvPr>
                <p:cNvSpPr/>
                <p:nvPr/>
              </p:nvSpPr>
              <p:spPr>
                <a:xfrm>
                  <a:off x="1660557" y="217841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0" name="Flowchart: Connector 269">
                  <a:extLst>
                    <a:ext uri="{FF2B5EF4-FFF2-40B4-BE49-F238E27FC236}">
                      <a16:creationId xmlns:a16="http://schemas.microsoft.com/office/drawing/2014/main" id="{9C49EA75-899E-1735-F953-989A434E8CF2}"/>
                    </a:ext>
                  </a:extLst>
                </p:cNvPr>
                <p:cNvSpPr/>
                <p:nvPr/>
              </p:nvSpPr>
              <p:spPr>
                <a:xfrm>
                  <a:off x="1804936" y="198748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1" name="Flowchart: Connector 270">
                  <a:extLst>
                    <a:ext uri="{FF2B5EF4-FFF2-40B4-BE49-F238E27FC236}">
                      <a16:creationId xmlns:a16="http://schemas.microsoft.com/office/drawing/2014/main" id="{7F77B7F9-A0CF-281E-0505-E75D30185644}"/>
                    </a:ext>
                  </a:extLst>
                </p:cNvPr>
                <p:cNvSpPr/>
                <p:nvPr/>
              </p:nvSpPr>
              <p:spPr>
                <a:xfrm>
                  <a:off x="1324916" y="275888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2" name="Flowchart: Connector 271">
                  <a:extLst>
                    <a:ext uri="{FF2B5EF4-FFF2-40B4-BE49-F238E27FC236}">
                      <a16:creationId xmlns:a16="http://schemas.microsoft.com/office/drawing/2014/main" id="{0EF7B09C-7DAC-B084-A7E8-357703A1D2DC}"/>
                    </a:ext>
                  </a:extLst>
                </p:cNvPr>
                <p:cNvSpPr/>
                <p:nvPr/>
              </p:nvSpPr>
              <p:spPr>
                <a:xfrm>
                  <a:off x="430303" y="205959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3" name="Flowchart: Connector 272">
                  <a:extLst>
                    <a:ext uri="{FF2B5EF4-FFF2-40B4-BE49-F238E27FC236}">
                      <a16:creationId xmlns:a16="http://schemas.microsoft.com/office/drawing/2014/main" id="{B491C0BB-0237-932C-5D4E-F7B5BA75F78B}"/>
                    </a:ext>
                  </a:extLst>
                </p:cNvPr>
                <p:cNvSpPr/>
                <p:nvPr/>
              </p:nvSpPr>
              <p:spPr>
                <a:xfrm>
                  <a:off x="630830" y="181890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4" name="Flowchart: Connector 273">
                  <a:extLst>
                    <a:ext uri="{FF2B5EF4-FFF2-40B4-BE49-F238E27FC236}">
                      <a16:creationId xmlns:a16="http://schemas.microsoft.com/office/drawing/2014/main" id="{3E33B04A-B9E3-BF49-B60E-75ADF3872AE4}"/>
                    </a:ext>
                  </a:extLst>
                </p:cNvPr>
                <p:cNvSpPr/>
                <p:nvPr/>
              </p:nvSpPr>
              <p:spPr>
                <a:xfrm>
                  <a:off x="824098" y="210652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5" name="Flowchart: Connector 274">
                  <a:extLst>
                    <a:ext uri="{FF2B5EF4-FFF2-40B4-BE49-F238E27FC236}">
                      <a16:creationId xmlns:a16="http://schemas.microsoft.com/office/drawing/2014/main" id="{A731A35A-0883-33CF-63DE-D7892FF4A2DF}"/>
                    </a:ext>
                  </a:extLst>
                </p:cNvPr>
                <p:cNvSpPr/>
                <p:nvPr/>
              </p:nvSpPr>
              <p:spPr>
                <a:xfrm>
                  <a:off x="859843" y="1886953"/>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6" name="Flowchart: Connector 275">
                  <a:extLst>
                    <a:ext uri="{FF2B5EF4-FFF2-40B4-BE49-F238E27FC236}">
                      <a16:creationId xmlns:a16="http://schemas.microsoft.com/office/drawing/2014/main" id="{572179A7-2061-37B3-C9A4-84C8272E3038}"/>
                    </a:ext>
                  </a:extLst>
                </p:cNvPr>
                <p:cNvSpPr/>
                <p:nvPr/>
              </p:nvSpPr>
              <p:spPr>
                <a:xfrm>
                  <a:off x="1286336" y="191629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7" name="Flowchart: Connector 276">
                  <a:extLst>
                    <a:ext uri="{FF2B5EF4-FFF2-40B4-BE49-F238E27FC236}">
                      <a16:creationId xmlns:a16="http://schemas.microsoft.com/office/drawing/2014/main" id="{48A1ADAF-E13D-FA83-0597-F29168374DCD}"/>
                    </a:ext>
                  </a:extLst>
                </p:cNvPr>
                <p:cNvSpPr/>
                <p:nvPr/>
              </p:nvSpPr>
              <p:spPr>
                <a:xfrm>
                  <a:off x="1545300" y="1848252"/>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8" name="Flowchart: Connector 277">
                  <a:extLst>
                    <a:ext uri="{FF2B5EF4-FFF2-40B4-BE49-F238E27FC236}">
                      <a16:creationId xmlns:a16="http://schemas.microsoft.com/office/drawing/2014/main" id="{36F47B90-C85E-13A3-A278-8E0F15CE8758}"/>
                    </a:ext>
                  </a:extLst>
                </p:cNvPr>
                <p:cNvSpPr/>
                <p:nvPr/>
              </p:nvSpPr>
              <p:spPr>
                <a:xfrm>
                  <a:off x="1750794" y="194680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9" name="Flowchart: Connector 278">
                  <a:extLst>
                    <a:ext uri="{FF2B5EF4-FFF2-40B4-BE49-F238E27FC236}">
                      <a16:creationId xmlns:a16="http://schemas.microsoft.com/office/drawing/2014/main" id="{1F7DFED2-9E48-2E24-22B8-9CB60536BDCA}"/>
                    </a:ext>
                  </a:extLst>
                </p:cNvPr>
                <p:cNvSpPr/>
                <p:nvPr/>
              </p:nvSpPr>
              <p:spPr>
                <a:xfrm>
                  <a:off x="573382" y="2665315"/>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0" name="Flowchart: Connector 279">
                  <a:extLst>
                    <a:ext uri="{FF2B5EF4-FFF2-40B4-BE49-F238E27FC236}">
                      <a16:creationId xmlns:a16="http://schemas.microsoft.com/office/drawing/2014/main" id="{BA7D1BCF-6FB0-B782-A08E-39C621595884}"/>
                    </a:ext>
                  </a:extLst>
                </p:cNvPr>
                <p:cNvSpPr/>
                <p:nvPr/>
              </p:nvSpPr>
              <p:spPr>
                <a:xfrm>
                  <a:off x="1201752" y="223273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1" name="Flowchart: Connector 280">
                  <a:extLst>
                    <a:ext uri="{FF2B5EF4-FFF2-40B4-BE49-F238E27FC236}">
                      <a16:creationId xmlns:a16="http://schemas.microsoft.com/office/drawing/2014/main" id="{13BFE396-FE74-6262-BCDC-31D871035F0D}"/>
                    </a:ext>
                  </a:extLst>
                </p:cNvPr>
                <p:cNvSpPr/>
                <p:nvPr/>
              </p:nvSpPr>
              <p:spPr>
                <a:xfrm>
                  <a:off x="1597085" y="214934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2" name="Flowchart: Connector 281">
                  <a:extLst>
                    <a:ext uri="{FF2B5EF4-FFF2-40B4-BE49-F238E27FC236}">
                      <a16:creationId xmlns:a16="http://schemas.microsoft.com/office/drawing/2014/main" id="{BC7B501E-E5E8-EC1F-D32F-72A64325A600}"/>
                    </a:ext>
                  </a:extLst>
                </p:cNvPr>
                <p:cNvSpPr/>
                <p:nvPr/>
              </p:nvSpPr>
              <p:spPr>
                <a:xfrm>
                  <a:off x="1292004" y="273316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3" name="Flowchart: Connector 282">
                  <a:extLst>
                    <a:ext uri="{FF2B5EF4-FFF2-40B4-BE49-F238E27FC236}">
                      <a16:creationId xmlns:a16="http://schemas.microsoft.com/office/drawing/2014/main" id="{33727AFB-562F-8A22-50BD-4D04B3BA07C0}"/>
                    </a:ext>
                  </a:extLst>
                </p:cNvPr>
                <p:cNvSpPr/>
                <p:nvPr/>
              </p:nvSpPr>
              <p:spPr>
                <a:xfrm>
                  <a:off x="757866" y="2685533"/>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5" name="Group 154">
                <a:extLst>
                  <a:ext uri="{FF2B5EF4-FFF2-40B4-BE49-F238E27FC236}">
                    <a16:creationId xmlns:a16="http://schemas.microsoft.com/office/drawing/2014/main" id="{425EABD0-B210-C070-D0EF-931B6EA9427A}"/>
                  </a:ext>
                </a:extLst>
              </p:cNvPr>
              <p:cNvGrpSpPr/>
              <p:nvPr/>
            </p:nvGrpSpPr>
            <p:grpSpPr>
              <a:xfrm>
                <a:off x="4169824" y="1642613"/>
                <a:ext cx="1591842" cy="1136104"/>
                <a:chOff x="2369180" y="1738485"/>
                <a:chExt cx="1755428" cy="1289831"/>
              </a:xfrm>
            </p:grpSpPr>
            <p:sp>
              <p:nvSpPr>
                <p:cNvPr id="231" name="Flowchart: Connector 230">
                  <a:extLst>
                    <a:ext uri="{FF2B5EF4-FFF2-40B4-BE49-F238E27FC236}">
                      <a16:creationId xmlns:a16="http://schemas.microsoft.com/office/drawing/2014/main" id="{67A0E2D3-8861-84CA-88A5-5EB8081AC8D9}"/>
                    </a:ext>
                  </a:extLst>
                </p:cNvPr>
                <p:cNvSpPr/>
                <p:nvPr/>
              </p:nvSpPr>
              <p:spPr>
                <a:xfrm>
                  <a:off x="2466036" y="212444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Flowchart: Connector 231">
                  <a:extLst>
                    <a:ext uri="{FF2B5EF4-FFF2-40B4-BE49-F238E27FC236}">
                      <a16:creationId xmlns:a16="http://schemas.microsoft.com/office/drawing/2014/main" id="{819D30AB-700A-A5AA-695A-22F8BE93C377}"/>
                    </a:ext>
                  </a:extLst>
                </p:cNvPr>
                <p:cNvSpPr/>
                <p:nvPr/>
              </p:nvSpPr>
              <p:spPr>
                <a:xfrm>
                  <a:off x="2656536" y="188137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Flowchart: Connector 232">
                  <a:extLst>
                    <a:ext uri="{FF2B5EF4-FFF2-40B4-BE49-F238E27FC236}">
                      <a16:creationId xmlns:a16="http://schemas.microsoft.com/office/drawing/2014/main" id="{F28A0ADD-4746-9CC8-975B-734936AFCCBC}"/>
                    </a:ext>
                  </a:extLst>
                </p:cNvPr>
                <p:cNvSpPr/>
                <p:nvPr/>
              </p:nvSpPr>
              <p:spPr>
                <a:xfrm>
                  <a:off x="2887142" y="195757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 name="Flowchart: Connector 233">
                  <a:extLst>
                    <a:ext uri="{FF2B5EF4-FFF2-40B4-BE49-F238E27FC236}">
                      <a16:creationId xmlns:a16="http://schemas.microsoft.com/office/drawing/2014/main" id="{10EEF2F1-174E-C057-1FCC-7F87E9BD5D9B}"/>
                    </a:ext>
                  </a:extLst>
                </p:cNvPr>
                <p:cNvSpPr/>
                <p:nvPr/>
              </p:nvSpPr>
              <p:spPr>
                <a:xfrm>
                  <a:off x="2857063" y="2190621"/>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 name="Flowchart: Connector 234">
                  <a:extLst>
                    <a:ext uri="{FF2B5EF4-FFF2-40B4-BE49-F238E27FC236}">
                      <a16:creationId xmlns:a16="http://schemas.microsoft.com/office/drawing/2014/main" id="{0E0C5DAA-C909-C051-2E27-43A22B3407CC}"/>
                    </a:ext>
                  </a:extLst>
                </p:cNvPr>
                <p:cNvSpPr/>
                <p:nvPr/>
              </p:nvSpPr>
              <p:spPr>
                <a:xfrm>
                  <a:off x="2547348" y="274827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 name="Flowchart: Connector 235">
                  <a:extLst>
                    <a:ext uri="{FF2B5EF4-FFF2-40B4-BE49-F238E27FC236}">
                      <a16:creationId xmlns:a16="http://schemas.microsoft.com/office/drawing/2014/main" id="{2C96E78D-F93E-80A0-FA99-7AE478AC68D2}"/>
                    </a:ext>
                  </a:extLst>
                </p:cNvPr>
                <p:cNvSpPr/>
                <p:nvPr/>
              </p:nvSpPr>
              <p:spPr>
                <a:xfrm>
                  <a:off x="2717796" y="274827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7" name="Flowchart: Connector 236">
                  <a:extLst>
                    <a:ext uri="{FF2B5EF4-FFF2-40B4-BE49-F238E27FC236}">
                      <a16:creationId xmlns:a16="http://schemas.microsoft.com/office/drawing/2014/main" id="{C8886285-ABA2-0193-E2AC-4078F1080471}"/>
                    </a:ext>
                  </a:extLst>
                </p:cNvPr>
                <p:cNvSpPr/>
                <p:nvPr/>
              </p:nvSpPr>
              <p:spPr>
                <a:xfrm>
                  <a:off x="3418760" y="2399213"/>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8" name="Flowchart: Connector 237">
                  <a:extLst>
                    <a:ext uri="{FF2B5EF4-FFF2-40B4-BE49-F238E27FC236}">
                      <a16:creationId xmlns:a16="http://schemas.microsoft.com/office/drawing/2014/main" id="{391A0794-3A87-B159-DE37-041DA728FCF1}"/>
                    </a:ext>
                  </a:extLst>
                </p:cNvPr>
                <p:cNvSpPr/>
                <p:nvPr/>
              </p:nvSpPr>
              <p:spPr>
                <a:xfrm>
                  <a:off x="3488944" y="203582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Flowchart: Connector 238">
                  <a:extLst>
                    <a:ext uri="{FF2B5EF4-FFF2-40B4-BE49-F238E27FC236}">
                      <a16:creationId xmlns:a16="http://schemas.microsoft.com/office/drawing/2014/main" id="{F87A523F-00F6-8AA7-B832-D1D0FB2D461B}"/>
                    </a:ext>
                  </a:extLst>
                </p:cNvPr>
                <p:cNvSpPr/>
                <p:nvPr/>
              </p:nvSpPr>
              <p:spPr>
                <a:xfrm>
                  <a:off x="3757649" y="198168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Flowchart: Connector 239">
                  <a:extLst>
                    <a:ext uri="{FF2B5EF4-FFF2-40B4-BE49-F238E27FC236}">
                      <a16:creationId xmlns:a16="http://schemas.microsoft.com/office/drawing/2014/main" id="{EB525946-9B33-56BA-2B1B-26E2A1493BD4}"/>
                    </a:ext>
                  </a:extLst>
                </p:cNvPr>
                <p:cNvSpPr/>
                <p:nvPr/>
              </p:nvSpPr>
              <p:spPr>
                <a:xfrm>
                  <a:off x="3817807" y="227889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lowchart: Connector 240">
                  <a:extLst>
                    <a:ext uri="{FF2B5EF4-FFF2-40B4-BE49-F238E27FC236}">
                      <a16:creationId xmlns:a16="http://schemas.microsoft.com/office/drawing/2014/main" id="{1D2FAE4B-0960-E1E3-23D3-CB8E0F86D455}"/>
                    </a:ext>
                  </a:extLst>
                </p:cNvPr>
                <p:cNvSpPr/>
                <p:nvPr/>
              </p:nvSpPr>
              <p:spPr>
                <a:xfrm>
                  <a:off x="3962186" y="208796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Flowchart: Connector 241">
                  <a:extLst>
                    <a:ext uri="{FF2B5EF4-FFF2-40B4-BE49-F238E27FC236}">
                      <a16:creationId xmlns:a16="http://schemas.microsoft.com/office/drawing/2014/main" id="{429F95B6-028A-E59F-E253-F9AC1284ABD7}"/>
                    </a:ext>
                  </a:extLst>
                </p:cNvPr>
                <p:cNvSpPr/>
                <p:nvPr/>
              </p:nvSpPr>
              <p:spPr>
                <a:xfrm>
                  <a:off x="3346916" y="286353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lowchart: Connector 242">
                  <a:extLst>
                    <a:ext uri="{FF2B5EF4-FFF2-40B4-BE49-F238E27FC236}">
                      <a16:creationId xmlns:a16="http://schemas.microsoft.com/office/drawing/2014/main" id="{639860C5-85C7-8D15-D63D-4A994F7A8EDF}"/>
                    </a:ext>
                  </a:extLst>
                </p:cNvPr>
                <p:cNvSpPr/>
                <p:nvPr/>
              </p:nvSpPr>
              <p:spPr>
                <a:xfrm>
                  <a:off x="2415076" y="2090543"/>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Flowchart: Connector 243">
                  <a:extLst>
                    <a:ext uri="{FF2B5EF4-FFF2-40B4-BE49-F238E27FC236}">
                      <a16:creationId xmlns:a16="http://schemas.microsoft.com/office/drawing/2014/main" id="{27B69848-40F9-E4B1-0CA6-650DAABD5369}"/>
                    </a:ext>
                  </a:extLst>
                </p:cNvPr>
                <p:cNvSpPr/>
                <p:nvPr/>
              </p:nvSpPr>
              <p:spPr>
                <a:xfrm>
                  <a:off x="2615603" y="184986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 name="Flowchart: Connector 244">
                  <a:extLst>
                    <a:ext uri="{FF2B5EF4-FFF2-40B4-BE49-F238E27FC236}">
                      <a16:creationId xmlns:a16="http://schemas.microsoft.com/office/drawing/2014/main" id="{A7E35B55-5FDB-B4B9-2366-773091B00C25}"/>
                    </a:ext>
                  </a:extLst>
                </p:cNvPr>
                <p:cNvSpPr/>
                <p:nvPr/>
              </p:nvSpPr>
              <p:spPr>
                <a:xfrm>
                  <a:off x="2808871" y="213748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Flowchart: Connector 245">
                  <a:extLst>
                    <a:ext uri="{FF2B5EF4-FFF2-40B4-BE49-F238E27FC236}">
                      <a16:creationId xmlns:a16="http://schemas.microsoft.com/office/drawing/2014/main" id="{A405318E-168D-2CF7-C157-6BA1A4E1B24F}"/>
                    </a:ext>
                  </a:extLst>
                </p:cNvPr>
                <p:cNvSpPr/>
                <p:nvPr/>
              </p:nvSpPr>
              <p:spPr>
                <a:xfrm>
                  <a:off x="2844616" y="1917905"/>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 name="Flowchart: Connector 246">
                  <a:extLst>
                    <a:ext uri="{FF2B5EF4-FFF2-40B4-BE49-F238E27FC236}">
                      <a16:creationId xmlns:a16="http://schemas.microsoft.com/office/drawing/2014/main" id="{5DF1B2E7-EACA-D5C2-1252-AE59C7FBCD64}"/>
                    </a:ext>
                  </a:extLst>
                </p:cNvPr>
                <p:cNvSpPr/>
                <p:nvPr/>
              </p:nvSpPr>
              <p:spPr>
                <a:xfrm>
                  <a:off x="3443586" y="201677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Flowchart: Connector 247">
                  <a:extLst>
                    <a:ext uri="{FF2B5EF4-FFF2-40B4-BE49-F238E27FC236}">
                      <a16:creationId xmlns:a16="http://schemas.microsoft.com/office/drawing/2014/main" id="{85461170-EE9C-0E18-BC3F-3D33338CB6C0}"/>
                    </a:ext>
                  </a:extLst>
                </p:cNvPr>
                <p:cNvSpPr/>
                <p:nvPr/>
              </p:nvSpPr>
              <p:spPr>
                <a:xfrm>
                  <a:off x="3702550" y="1948732"/>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 name="Flowchart: Connector 248">
                  <a:extLst>
                    <a:ext uri="{FF2B5EF4-FFF2-40B4-BE49-F238E27FC236}">
                      <a16:creationId xmlns:a16="http://schemas.microsoft.com/office/drawing/2014/main" id="{05BB353F-5820-E5E1-75D6-D81994163188}"/>
                    </a:ext>
                  </a:extLst>
                </p:cNvPr>
                <p:cNvSpPr/>
                <p:nvPr/>
              </p:nvSpPr>
              <p:spPr>
                <a:xfrm>
                  <a:off x="3908044" y="204728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 name="Flowchart: Connector 249">
                  <a:extLst>
                    <a:ext uri="{FF2B5EF4-FFF2-40B4-BE49-F238E27FC236}">
                      <a16:creationId xmlns:a16="http://schemas.microsoft.com/office/drawing/2014/main" id="{0CE1F58D-AFEC-4D7C-DE85-CF65371B330A}"/>
                    </a:ext>
                  </a:extLst>
                </p:cNvPr>
                <p:cNvSpPr/>
                <p:nvPr/>
              </p:nvSpPr>
              <p:spPr>
                <a:xfrm>
                  <a:off x="2485185" y="270541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 name="Flowchart: Connector 250">
                  <a:extLst>
                    <a:ext uri="{FF2B5EF4-FFF2-40B4-BE49-F238E27FC236}">
                      <a16:creationId xmlns:a16="http://schemas.microsoft.com/office/drawing/2014/main" id="{64C4652F-0D2F-4063-77AB-4FA3EB690F5C}"/>
                    </a:ext>
                  </a:extLst>
                </p:cNvPr>
                <p:cNvSpPr/>
                <p:nvPr/>
              </p:nvSpPr>
              <p:spPr>
                <a:xfrm>
                  <a:off x="3367786" y="2358105"/>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 name="Flowchart: Connector 251">
                  <a:extLst>
                    <a:ext uri="{FF2B5EF4-FFF2-40B4-BE49-F238E27FC236}">
                      <a16:creationId xmlns:a16="http://schemas.microsoft.com/office/drawing/2014/main" id="{3217656D-472D-D8C0-BFA5-2D799812846E}"/>
                    </a:ext>
                  </a:extLst>
                </p:cNvPr>
                <p:cNvSpPr/>
                <p:nvPr/>
              </p:nvSpPr>
              <p:spPr>
                <a:xfrm>
                  <a:off x="3754335" y="224982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 name="Flowchart: Connector 252">
                  <a:extLst>
                    <a:ext uri="{FF2B5EF4-FFF2-40B4-BE49-F238E27FC236}">
                      <a16:creationId xmlns:a16="http://schemas.microsoft.com/office/drawing/2014/main" id="{73CD7B6B-EB5F-78D8-D7C7-8AA07404BEB3}"/>
                    </a:ext>
                  </a:extLst>
                </p:cNvPr>
                <p:cNvSpPr/>
                <p:nvPr/>
              </p:nvSpPr>
              <p:spPr>
                <a:xfrm>
                  <a:off x="3314004" y="283781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 name="Flowchart: Connector 253">
                  <a:extLst>
                    <a:ext uri="{FF2B5EF4-FFF2-40B4-BE49-F238E27FC236}">
                      <a16:creationId xmlns:a16="http://schemas.microsoft.com/office/drawing/2014/main" id="{BF1E3E1A-4136-B6EA-4CA9-DAA1349F3BA1}"/>
                    </a:ext>
                  </a:extLst>
                </p:cNvPr>
                <p:cNvSpPr/>
                <p:nvPr/>
              </p:nvSpPr>
              <p:spPr>
                <a:xfrm>
                  <a:off x="2669669" y="2725634"/>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 name="Flowchart: Connector 254">
                  <a:extLst>
                    <a:ext uri="{FF2B5EF4-FFF2-40B4-BE49-F238E27FC236}">
                      <a16:creationId xmlns:a16="http://schemas.microsoft.com/office/drawing/2014/main" id="{09DC1F91-0441-0121-50E9-45C7FB81D20B}"/>
                    </a:ext>
                  </a:extLst>
                </p:cNvPr>
                <p:cNvSpPr/>
                <p:nvPr/>
              </p:nvSpPr>
              <p:spPr>
                <a:xfrm rot="1948097">
                  <a:off x="2391059" y="1738485"/>
                  <a:ext cx="355977" cy="6098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 name="Flowchart: Connector 255">
                  <a:extLst>
                    <a:ext uri="{FF2B5EF4-FFF2-40B4-BE49-F238E27FC236}">
                      <a16:creationId xmlns:a16="http://schemas.microsoft.com/office/drawing/2014/main" id="{72D5B2E6-F562-1730-8515-A9E9D9E6DDA2}"/>
                    </a:ext>
                  </a:extLst>
                </p:cNvPr>
                <p:cNvSpPr/>
                <p:nvPr/>
              </p:nvSpPr>
              <p:spPr>
                <a:xfrm rot="21374240">
                  <a:off x="3681050" y="1872804"/>
                  <a:ext cx="443558" cy="5902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7" name="Flowchart: Connector 256">
                  <a:extLst>
                    <a:ext uri="{FF2B5EF4-FFF2-40B4-BE49-F238E27FC236}">
                      <a16:creationId xmlns:a16="http://schemas.microsoft.com/office/drawing/2014/main" id="{E95F2602-A012-2C30-9ADE-6711C4B32D17}"/>
                    </a:ext>
                  </a:extLst>
                </p:cNvPr>
                <p:cNvSpPr/>
                <p:nvPr/>
              </p:nvSpPr>
              <p:spPr>
                <a:xfrm rot="5011459">
                  <a:off x="2532094" y="2524641"/>
                  <a:ext cx="284032" cy="6098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8" name="Flowchart: Connector 257">
                  <a:extLst>
                    <a:ext uri="{FF2B5EF4-FFF2-40B4-BE49-F238E27FC236}">
                      <a16:creationId xmlns:a16="http://schemas.microsoft.com/office/drawing/2014/main" id="{2251B071-6EE1-A479-4AFD-C76C7DB95823}"/>
                    </a:ext>
                  </a:extLst>
                </p:cNvPr>
                <p:cNvSpPr/>
                <p:nvPr/>
              </p:nvSpPr>
              <p:spPr>
                <a:xfrm rot="822204">
                  <a:off x="3305378" y="1957693"/>
                  <a:ext cx="309961" cy="655856"/>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Flowchart: Connector 258">
                  <a:extLst>
                    <a:ext uri="{FF2B5EF4-FFF2-40B4-BE49-F238E27FC236}">
                      <a16:creationId xmlns:a16="http://schemas.microsoft.com/office/drawing/2014/main" id="{CF0347D9-91E3-FB69-2F09-0F85B39517D0}"/>
                    </a:ext>
                  </a:extLst>
                </p:cNvPr>
                <p:cNvSpPr/>
                <p:nvPr/>
              </p:nvSpPr>
              <p:spPr>
                <a:xfrm rot="822204">
                  <a:off x="2789066" y="1802919"/>
                  <a:ext cx="284032" cy="6098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6" name="Group 155">
                <a:extLst>
                  <a:ext uri="{FF2B5EF4-FFF2-40B4-BE49-F238E27FC236}">
                    <a16:creationId xmlns:a16="http://schemas.microsoft.com/office/drawing/2014/main" id="{204C46FF-F2CB-720A-2F1E-9916AF73DEAC}"/>
                  </a:ext>
                </a:extLst>
              </p:cNvPr>
              <p:cNvGrpSpPr/>
              <p:nvPr/>
            </p:nvGrpSpPr>
            <p:grpSpPr>
              <a:xfrm>
                <a:off x="6094063" y="1560494"/>
                <a:ext cx="1663293" cy="1324983"/>
                <a:chOff x="5658549" y="1934498"/>
                <a:chExt cx="1834222" cy="1504267"/>
              </a:xfrm>
            </p:grpSpPr>
            <p:sp>
              <p:nvSpPr>
                <p:cNvPr id="199" name="Flowchart: Connector 198">
                  <a:extLst>
                    <a:ext uri="{FF2B5EF4-FFF2-40B4-BE49-F238E27FC236}">
                      <a16:creationId xmlns:a16="http://schemas.microsoft.com/office/drawing/2014/main" id="{AFB225C7-2174-9FE5-3569-5E2D69EF9557}"/>
                    </a:ext>
                  </a:extLst>
                </p:cNvPr>
                <p:cNvSpPr/>
                <p:nvPr/>
              </p:nvSpPr>
              <p:spPr>
                <a:xfrm rot="1948097">
                  <a:off x="5669563" y="1934498"/>
                  <a:ext cx="809834" cy="1022445"/>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 name="Flowchart: Connector 199">
                  <a:extLst>
                    <a:ext uri="{FF2B5EF4-FFF2-40B4-BE49-F238E27FC236}">
                      <a16:creationId xmlns:a16="http://schemas.microsoft.com/office/drawing/2014/main" id="{3163E319-63F6-E591-20CE-82CE4F87B5F9}"/>
                    </a:ext>
                  </a:extLst>
                </p:cNvPr>
                <p:cNvSpPr/>
                <p:nvPr/>
              </p:nvSpPr>
              <p:spPr>
                <a:xfrm rot="2680787">
                  <a:off x="6581176" y="1978341"/>
                  <a:ext cx="901000" cy="1172304"/>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Flowchart: Connector 200">
                  <a:extLst>
                    <a:ext uri="{FF2B5EF4-FFF2-40B4-BE49-F238E27FC236}">
                      <a16:creationId xmlns:a16="http://schemas.microsoft.com/office/drawing/2014/main" id="{EEB59CF8-6852-C29B-5D9F-769BE8382F66}"/>
                    </a:ext>
                  </a:extLst>
                </p:cNvPr>
                <p:cNvSpPr/>
                <p:nvPr/>
              </p:nvSpPr>
              <p:spPr>
                <a:xfrm rot="5946399">
                  <a:off x="6068968" y="2565846"/>
                  <a:ext cx="462500" cy="1283337"/>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2" name="Flowchart: Connector 201">
                  <a:extLst>
                    <a:ext uri="{FF2B5EF4-FFF2-40B4-BE49-F238E27FC236}">
                      <a16:creationId xmlns:a16="http://schemas.microsoft.com/office/drawing/2014/main" id="{23FA49A7-075F-1043-47B6-E6D4CEA33547}"/>
                    </a:ext>
                  </a:extLst>
                </p:cNvPr>
                <p:cNvSpPr/>
                <p:nvPr/>
              </p:nvSpPr>
              <p:spPr>
                <a:xfrm>
                  <a:off x="5834199" y="247330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Flowchart: Connector 202">
                  <a:extLst>
                    <a:ext uri="{FF2B5EF4-FFF2-40B4-BE49-F238E27FC236}">
                      <a16:creationId xmlns:a16="http://schemas.microsoft.com/office/drawing/2014/main" id="{D5308077-CB92-2ABD-B882-DC7CA23964D7}"/>
                    </a:ext>
                  </a:extLst>
                </p:cNvPr>
                <p:cNvSpPr/>
                <p:nvPr/>
              </p:nvSpPr>
              <p:spPr>
                <a:xfrm>
                  <a:off x="6024699" y="223022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Flowchart: Connector 203">
                  <a:extLst>
                    <a:ext uri="{FF2B5EF4-FFF2-40B4-BE49-F238E27FC236}">
                      <a16:creationId xmlns:a16="http://schemas.microsoft.com/office/drawing/2014/main" id="{B8814D5B-0EA5-57AC-B26A-1674FD13CCA7}"/>
                    </a:ext>
                  </a:extLst>
                </p:cNvPr>
                <p:cNvSpPr/>
                <p:nvPr/>
              </p:nvSpPr>
              <p:spPr>
                <a:xfrm>
                  <a:off x="6255305" y="230642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 name="Flowchart: Connector 204">
                  <a:extLst>
                    <a:ext uri="{FF2B5EF4-FFF2-40B4-BE49-F238E27FC236}">
                      <a16:creationId xmlns:a16="http://schemas.microsoft.com/office/drawing/2014/main" id="{FA65DA36-ADB8-E4ED-6780-59631F6D0773}"/>
                    </a:ext>
                  </a:extLst>
                </p:cNvPr>
                <p:cNvSpPr/>
                <p:nvPr/>
              </p:nvSpPr>
              <p:spPr>
                <a:xfrm>
                  <a:off x="6225226" y="253947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Flowchart: Connector 205">
                  <a:extLst>
                    <a:ext uri="{FF2B5EF4-FFF2-40B4-BE49-F238E27FC236}">
                      <a16:creationId xmlns:a16="http://schemas.microsoft.com/office/drawing/2014/main" id="{BFF72DF4-F5DC-F40D-BFF4-8C0A8F50930B}"/>
                    </a:ext>
                  </a:extLst>
                </p:cNvPr>
                <p:cNvSpPr/>
                <p:nvPr/>
              </p:nvSpPr>
              <p:spPr>
                <a:xfrm>
                  <a:off x="5915511" y="309713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 name="Flowchart: Connector 206">
                  <a:extLst>
                    <a:ext uri="{FF2B5EF4-FFF2-40B4-BE49-F238E27FC236}">
                      <a16:creationId xmlns:a16="http://schemas.microsoft.com/office/drawing/2014/main" id="{F84CCB30-4961-9EB3-3664-71936A3293B9}"/>
                    </a:ext>
                  </a:extLst>
                </p:cNvPr>
                <p:cNvSpPr/>
                <p:nvPr/>
              </p:nvSpPr>
              <p:spPr>
                <a:xfrm>
                  <a:off x="6085959" y="309713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Flowchart: Connector 207">
                  <a:extLst>
                    <a:ext uri="{FF2B5EF4-FFF2-40B4-BE49-F238E27FC236}">
                      <a16:creationId xmlns:a16="http://schemas.microsoft.com/office/drawing/2014/main" id="{D28960CA-4041-3A58-B6D5-9137F56017F3}"/>
                    </a:ext>
                  </a:extLst>
                </p:cNvPr>
                <p:cNvSpPr/>
                <p:nvPr/>
              </p:nvSpPr>
              <p:spPr>
                <a:xfrm>
                  <a:off x="6786923" y="274806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Flowchart: Connector 208">
                  <a:extLst>
                    <a:ext uri="{FF2B5EF4-FFF2-40B4-BE49-F238E27FC236}">
                      <a16:creationId xmlns:a16="http://schemas.microsoft.com/office/drawing/2014/main" id="{F97C7705-A80D-5311-8947-D267CEFCE61A}"/>
                    </a:ext>
                  </a:extLst>
                </p:cNvPr>
                <p:cNvSpPr/>
                <p:nvPr/>
              </p:nvSpPr>
              <p:spPr>
                <a:xfrm>
                  <a:off x="6857107" y="238467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Flowchart: Connector 209">
                  <a:extLst>
                    <a:ext uri="{FF2B5EF4-FFF2-40B4-BE49-F238E27FC236}">
                      <a16:creationId xmlns:a16="http://schemas.microsoft.com/office/drawing/2014/main" id="{6918F3B3-E19D-3E19-86A2-731234A1DE80}"/>
                    </a:ext>
                  </a:extLst>
                </p:cNvPr>
                <p:cNvSpPr/>
                <p:nvPr/>
              </p:nvSpPr>
              <p:spPr>
                <a:xfrm>
                  <a:off x="7125812" y="233053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1" name="Flowchart: Connector 210">
                  <a:extLst>
                    <a:ext uri="{FF2B5EF4-FFF2-40B4-BE49-F238E27FC236}">
                      <a16:creationId xmlns:a16="http://schemas.microsoft.com/office/drawing/2014/main" id="{B8098EF8-A108-8859-C4A9-EC5B03304A38}"/>
                    </a:ext>
                  </a:extLst>
                </p:cNvPr>
                <p:cNvSpPr/>
                <p:nvPr/>
              </p:nvSpPr>
              <p:spPr>
                <a:xfrm>
                  <a:off x="7185970" y="262775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Flowchart: Connector 211">
                  <a:extLst>
                    <a:ext uri="{FF2B5EF4-FFF2-40B4-BE49-F238E27FC236}">
                      <a16:creationId xmlns:a16="http://schemas.microsoft.com/office/drawing/2014/main" id="{5D320183-1853-0A12-FF9C-531014BBB566}"/>
                    </a:ext>
                  </a:extLst>
                </p:cNvPr>
                <p:cNvSpPr/>
                <p:nvPr/>
              </p:nvSpPr>
              <p:spPr>
                <a:xfrm>
                  <a:off x="7330349" y="243681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3" name="Flowchart: Connector 212">
                  <a:extLst>
                    <a:ext uri="{FF2B5EF4-FFF2-40B4-BE49-F238E27FC236}">
                      <a16:creationId xmlns:a16="http://schemas.microsoft.com/office/drawing/2014/main" id="{DD04BD57-36B6-B6E8-CDBC-920F030C679D}"/>
                    </a:ext>
                  </a:extLst>
                </p:cNvPr>
                <p:cNvSpPr/>
                <p:nvPr/>
              </p:nvSpPr>
              <p:spPr>
                <a:xfrm>
                  <a:off x="6715079" y="3212391"/>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4" name="Flowchart: Connector 213">
                  <a:extLst>
                    <a:ext uri="{FF2B5EF4-FFF2-40B4-BE49-F238E27FC236}">
                      <a16:creationId xmlns:a16="http://schemas.microsoft.com/office/drawing/2014/main" id="{570E6A58-DA0B-4458-389D-86D2DC49C732}"/>
                    </a:ext>
                  </a:extLst>
                </p:cNvPr>
                <p:cNvSpPr/>
                <p:nvPr/>
              </p:nvSpPr>
              <p:spPr>
                <a:xfrm>
                  <a:off x="5783239" y="243939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 name="Flowchart: Connector 214">
                  <a:extLst>
                    <a:ext uri="{FF2B5EF4-FFF2-40B4-BE49-F238E27FC236}">
                      <a16:creationId xmlns:a16="http://schemas.microsoft.com/office/drawing/2014/main" id="{E9B364F1-E476-C48E-00BD-50DC7583B212}"/>
                    </a:ext>
                  </a:extLst>
                </p:cNvPr>
                <p:cNvSpPr/>
                <p:nvPr/>
              </p:nvSpPr>
              <p:spPr>
                <a:xfrm>
                  <a:off x="5983766" y="2198714"/>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 name="Flowchart: Connector 215">
                  <a:extLst>
                    <a:ext uri="{FF2B5EF4-FFF2-40B4-BE49-F238E27FC236}">
                      <a16:creationId xmlns:a16="http://schemas.microsoft.com/office/drawing/2014/main" id="{33C89C11-175F-AC33-182B-B922CCDA7C67}"/>
                    </a:ext>
                  </a:extLst>
                </p:cNvPr>
                <p:cNvSpPr/>
                <p:nvPr/>
              </p:nvSpPr>
              <p:spPr>
                <a:xfrm>
                  <a:off x="6177034" y="2486334"/>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Flowchart: Connector 216">
                  <a:extLst>
                    <a:ext uri="{FF2B5EF4-FFF2-40B4-BE49-F238E27FC236}">
                      <a16:creationId xmlns:a16="http://schemas.microsoft.com/office/drawing/2014/main" id="{12FC5977-BB95-EE2A-9B43-31D7FB3DDD0F}"/>
                    </a:ext>
                  </a:extLst>
                </p:cNvPr>
                <p:cNvSpPr/>
                <p:nvPr/>
              </p:nvSpPr>
              <p:spPr>
                <a:xfrm>
                  <a:off x="6212779" y="2266758"/>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 name="Flowchart: Connector 217">
                  <a:extLst>
                    <a:ext uri="{FF2B5EF4-FFF2-40B4-BE49-F238E27FC236}">
                      <a16:creationId xmlns:a16="http://schemas.microsoft.com/office/drawing/2014/main" id="{7347B2C2-DBA7-2269-76EC-21DEFCC91C39}"/>
                    </a:ext>
                  </a:extLst>
                </p:cNvPr>
                <p:cNvSpPr/>
                <p:nvPr/>
              </p:nvSpPr>
              <p:spPr>
                <a:xfrm>
                  <a:off x="6811749" y="236562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 name="Flowchart: Connector 218">
                  <a:extLst>
                    <a:ext uri="{FF2B5EF4-FFF2-40B4-BE49-F238E27FC236}">
                      <a16:creationId xmlns:a16="http://schemas.microsoft.com/office/drawing/2014/main" id="{CC8F0161-2343-9E3D-0495-B89382CF460D}"/>
                    </a:ext>
                  </a:extLst>
                </p:cNvPr>
                <p:cNvSpPr/>
                <p:nvPr/>
              </p:nvSpPr>
              <p:spPr>
                <a:xfrm>
                  <a:off x="7070713" y="2297585"/>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Flowchart: Connector 219">
                  <a:extLst>
                    <a:ext uri="{FF2B5EF4-FFF2-40B4-BE49-F238E27FC236}">
                      <a16:creationId xmlns:a16="http://schemas.microsoft.com/office/drawing/2014/main" id="{721C96ED-E599-1A26-077E-55E5ECCE3897}"/>
                    </a:ext>
                  </a:extLst>
                </p:cNvPr>
                <p:cNvSpPr/>
                <p:nvPr/>
              </p:nvSpPr>
              <p:spPr>
                <a:xfrm>
                  <a:off x="7276207" y="2396142"/>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Flowchart: Connector 220">
                  <a:extLst>
                    <a:ext uri="{FF2B5EF4-FFF2-40B4-BE49-F238E27FC236}">
                      <a16:creationId xmlns:a16="http://schemas.microsoft.com/office/drawing/2014/main" id="{A06B0050-39C3-03AD-EDD2-176F60DE17DD}"/>
                    </a:ext>
                  </a:extLst>
                </p:cNvPr>
                <p:cNvSpPr/>
                <p:nvPr/>
              </p:nvSpPr>
              <p:spPr>
                <a:xfrm>
                  <a:off x="5853348" y="305426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 name="Flowchart: Connector 221">
                  <a:extLst>
                    <a:ext uri="{FF2B5EF4-FFF2-40B4-BE49-F238E27FC236}">
                      <a16:creationId xmlns:a16="http://schemas.microsoft.com/office/drawing/2014/main" id="{CD3AC288-8794-B40B-3F47-FC1F84575A1A}"/>
                    </a:ext>
                  </a:extLst>
                </p:cNvPr>
                <p:cNvSpPr/>
                <p:nvPr/>
              </p:nvSpPr>
              <p:spPr>
                <a:xfrm>
                  <a:off x="6735949" y="2706958"/>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 name="Flowchart: Connector 222">
                  <a:extLst>
                    <a:ext uri="{FF2B5EF4-FFF2-40B4-BE49-F238E27FC236}">
                      <a16:creationId xmlns:a16="http://schemas.microsoft.com/office/drawing/2014/main" id="{2FED50C1-75F6-77F0-61C8-BF4C0979B551}"/>
                    </a:ext>
                  </a:extLst>
                </p:cNvPr>
                <p:cNvSpPr/>
                <p:nvPr/>
              </p:nvSpPr>
              <p:spPr>
                <a:xfrm>
                  <a:off x="7122498" y="2598674"/>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 name="Flowchart: Connector 223">
                  <a:extLst>
                    <a:ext uri="{FF2B5EF4-FFF2-40B4-BE49-F238E27FC236}">
                      <a16:creationId xmlns:a16="http://schemas.microsoft.com/office/drawing/2014/main" id="{5004FBA6-F675-2C5C-AF5B-53ECAED60607}"/>
                    </a:ext>
                  </a:extLst>
                </p:cNvPr>
                <p:cNvSpPr/>
                <p:nvPr/>
              </p:nvSpPr>
              <p:spPr>
                <a:xfrm>
                  <a:off x="6682167" y="318666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 name="Flowchart: Connector 224">
                  <a:extLst>
                    <a:ext uri="{FF2B5EF4-FFF2-40B4-BE49-F238E27FC236}">
                      <a16:creationId xmlns:a16="http://schemas.microsoft.com/office/drawing/2014/main" id="{07F483B4-6ECB-CE90-55C3-6D6A3C0A11FE}"/>
                    </a:ext>
                  </a:extLst>
                </p:cNvPr>
                <p:cNvSpPr/>
                <p:nvPr/>
              </p:nvSpPr>
              <p:spPr>
                <a:xfrm>
                  <a:off x="6037832" y="3074487"/>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 name="Flowchart: Connector 225">
                  <a:extLst>
                    <a:ext uri="{FF2B5EF4-FFF2-40B4-BE49-F238E27FC236}">
                      <a16:creationId xmlns:a16="http://schemas.microsoft.com/office/drawing/2014/main" id="{40609893-7E01-18FE-A6F4-749F15C91312}"/>
                    </a:ext>
                  </a:extLst>
                </p:cNvPr>
                <p:cNvSpPr/>
                <p:nvPr/>
              </p:nvSpPr>
              <p:spPr>
                <a:xfrm rot="1948097">
                  <a:off x="5759222" y="2087338"/>
                  <a:ext cx="355977" cy="6098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Flowchart: Connector 226">
                  <a:extLst>
                    <a:ext uri="{FF2B5EF4-FFF2-40B4-BE49-F238E27FC236}">
                      <a16:creationId xmlns:a16="http://schemas.microsoft.com/office/drawing/2014/main" id="{8B29B27C-7153-6B0A-4C86-8B28559676DC}"/>
                    </a:ext>
                  </a:extLst>
                </p:cNvPr>
                <p:cNvSpPr/>
                <p:nvPr/>
              </p:nvSpPr>
              <p:spPr>
                <a:xfrm rot="21374240">
                  <a:off x="7049213" y="2221657"/>
                  <a:ext cx="443558" cy="5902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Flowchart: Connector 227">
                  <a:extLst>
                    <a:ext uri="{FF2B5EF4-FFF2-40B4-BE49-F238E27FC236}">
                      <a16:creationId xmlns:a16="http://schemas.microsoft.com/office/drawing/2014/main" id="{0D120B0B-F390-2BF4-4C77-58DF3B5352CE}"/>
                    </a:ext>
                  </a:extLst>
                </p:cNvPr>
                <p:cNvSpPr/>
                <p:nvPr/>
              </p:nvSpPr>
              <p:spPr>
                <a:xfrm rot="5011459">
                  <a:off x="5900257" y="2873494"/>
                  <a:ext cx="284032" cy="6098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Flowchart: Connector 228">
                  <a:extLst>
                    <a:ext uri="{FF2B5EF4-FFF2-40B4-BE49-F238E27FC236}">
                      <a16:creationId xmlns:a16="http://schemas.microsoft.com/office/drawing/2014/main" id="{90A968B5-CB89-6637-AE76-0DBF8B7C3BEE}"/>
                    </a:ext>
                  </a:extLst>
                </p:cNvPr>
                <p:cNvSpPr/>
                <p:nvPr/>
              </p:nvSpPr>
              <p:spPr>
                <a:xfrm rot="822204">
                  <a:off x="6673541" y="2306546"/>
                  <a:ext cx="309961" cy="655856"/>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 name="Flowchart: Connector 229">
                  <a:extLst>
                    <a:ext uri="{FF2B5EF4-FFF2-40B4-BE49-F238E27FC236}">
                      <a16:creationId xmlns:a16="http://schemas.microsoft.com/office/drawing/2014/main" id="{B4B1596C-1C06-C078-DAAB-5A101D7C5FC2}"/>
                    </a:ext>
                  </a:extLst>
                </p:cNvPr>
                <p:cNvSpPr/>
                <p:nvPr/>
              </p:nvSpPr>
              <p:spPr>
                <a:xfrm rot="822204">
                  <a:off x="6157229" y="2151772"/>
                  <a:ext cx="284032" cy="6098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7" name="Rectangle 156">
                <a:extLst>
                  <a:ext uri="{FF2B5EF4-FFF2-40B4-BE49-F238E27FC236}">
                    <a16:creationId xmlns:a16="http://schemas.microsoft.com/office/drawing/2014/main" id="{781682AC-741E-B98B-44FF-B8B83C1D5BC7}"/>
                  </a:ext>
                </a:extLst>
              </p:cNvPr>
              <p:cNvSpPr/>
              <p:nvPr/>
            </p:nvSpPr>
            <p:spPr>
              <a:xfrm>
                <a:off x="396960" y="1532707"/>
                <a:ext cx="1768116" cy="13615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ectangle 157">
                <a:extLst>
                  <a:ext uri="{FF2B5EF4-FFF2-40B4-BE49-F238E27FC236}">
                    <a16:creationId xmlns:a16="http://schemas.microsoft.com/office/drawing/2014/main" id="{BB9279B0-7736-2050-2CA4-9D5FDF4CDF0E}"/>
                  </a:ext>
                </a:extLst>
              </p:cNvPr>
              <p:cNvSpPr/>
              <p:nvPr/>
            </p:nvSpPr>
            <p:spPr>
              <a:xfrm>
                <a:off x="2206646" y="1545886"/>
                <a:ext cx="1768116" cy="13615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Rectangle 158">
                <a:extLst>
                  <a:ext uri="{FF2B5EF4-FFF2-40B4-BE49-F238E27FC236}">
                    <a16:creationId xmlns:a16="http://schemas.microsoft.com/office/drawing/2014/main" id="{9690212D-88E0-CE4F-03DD-EC5FC64596A9}"/>
                  </a:ext>
                </a:extLst>
              </p:cNvPr>
              <p:cNvSpPr/>
              <p:nvPr/>
            </p:nvSpPr>
            <p:spPr>
              <a:xfrm>
                <a:off x="4094281" y="1532707"/>
                <a:ext cx="1768116" cy="13615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ectangle 159">
                <a:extLst>
                  <a:ext uri="{FF2B5EF4-FFF2-40B4-BE49-F238E27FC236}">
                    <a16:creationId xmlns:a16="http://schemas.microsoft.com/office/drawing/2014/main" id="{C9B510DC-91F0-4450-E5DF-5E10C924B72E}"/>
                  </a:ext>
                </a:extLst>
              </p:cNvPr>
              <p:cNvSpPr/>
              <p:nvPr/>
            </p:nvSpPr>
            <p:spPr>
              <a:xfrm>
                <a:off x="5974610" y="1532707"/>
                <a:ext cx="1858306" cy="13747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1" name="Group 160">
                <a:extLst>
                  <a:ext uri="{FF2B5EF4-FFF2-40B4-BE49-F238E27FC236}">
                    <a16:creationId xmlns:a16="http://schemas.microsoft.com/office/drawing/2014/main" id="{6858E2C2-EDFB-ED2E-092B-513F0DE85DF5}"/>
                  </a:ext>
                </a:extLst>
              </p:cNvPr>
              <p:cNvGrpSpPr/>
              <p:nvPr/>
            </p:nvGrpSpPr>
            <p:grpSpPr>
              <a:xfrm>
                <a:off x="7921429" y="1547694"/>
                <a:ext cx="1764418" cy="1359305"/>
                <a:chOff x="9316216" y="1510232"/>
                <a:chExt cx="2286444" cy="1839792"/>
              </a:xfrm>
            </p:grpSpPr>
            <p:sp>
              <p:nvSpPr>
                <p:cNvPr id="164" name="Flowchart: Connector 163">
                  <a:extLst>
                    <a:ext uri="{FF2B5EF4-FFF2-40B4-BE49-F238E27FC236}">
                      <a16:creationId xmlns:a16="http://schemas.microsoft.com/office/drawing/2014/main" id="{5F8A1D2B-547F-AF88-961B-E89778C30189}"/>
                    </a:ext>
                  </a:extLst>
                </p:cNvPr>
                <p:cNvSpPr/>
                <p:nvPr/>
              </p:nvSpPr>
              <p:spPr>
                <a:xfrm rot="5039078" flipH="1">
                  <a:off x="9597109" y="1390722"/>
                  <a:ext cx="1769506" cy="2112640"/>
                </a:xfrm>
                <a:prstGeom prst="flowChartConnector">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5" name="Group 164">
                  <a:extLst>
                    <a:ext uri="{FF2B5EF4-FFF2-40B4-BE49-F238E27FC236}">
                      <a16:creationId xmlns:a16="http://schemas.microsoft.com/office/drawing/2014/main" id="{1CA93D0D-BAE2-8D45-4DAD-2ABF8D0C5E19}"/>
                    </a:ext>
                  </a:extLst>
                </p:cNvPr>
                <p:cNvGrpSpPr/>
                <p:nvPr/>
              </p:nvGrpSpPr>
              <p:grpSpPr>
                <a:xfrm>
                  <a:off x="9610036" y="1699200"/>
                  <a:ext cx="1813908" cy="1540240"/>
                  <a:chOff x="9593955" y="1712758"/>
                  <a:chExt cx="1813908" cy="1540240"/>
                </a:xfrm>
              </p:grpSpPr>
              <p:sp>
                <p:nvSpPr>
                  <p:cNvPr id="167" name="Flowchart: Connector 166">
                    <a:extLst>
                      <a:ext uri="{FF2B5EF4-FFF2-40B4-BE49-F238E27FC236}">
                        <a16:creationId xmlns:a16="http://schemas.microsoft.com/office/drawing/2014/main" id="{5751C954-DD41-956A-349E-1C02F05A7FF0}"/>
                      </a:ext>
                    </a:extLst>
                  </p:cNvPr>
                  <p:cNvSpPr/>
                  <p:nvPr/>
                </p:nvSpPr>
                <p:spPr>
                  <a:xfrm rot="2680787">
                    <a:off x="10496268" y="1787841"/>
                    <a:ext cx="901000" cy="1172304"/>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Flowchart: Connector 167">
                    <a:extLst>
                      <a:ext uri="{FF2B5EF4-FFF2-40B4-BE49-F238E27FC236}">
                        <a16:creationId xmlns:a16="http://schemas.microsoft.com/office/drawing/2014/main" id="{0976B254-7690-FD82-39B2-CC7D793CE4B2}"/>
                      </a:ext>
                    </a:extLst>
                  </p:cNvPr>
                  <p:cNvSpPr/>
                  <p:nvPr/>
                </p:nvSpPr>
                <p:spPr>
                  <a:xfrm>
                    <a:off x="9749291" y="228280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Flowchart: Connector 168">
                    <a:extLst>
                      <a:ext uri="{FF2B5EF4-FFF2-40B4-BE49-F238E27FC236}">
                        <a16:creationId xmlns:a16="http://schemas.microsoft.com/office/drawing/2014/main" id="{B43BDDF1-3F13-2B5D-C632-C2595DDEE300}"/>
                      </a:ext>
                    </a:extLst>
                  </p:cNvPr>
                  <p:cNvSpPr/>
                  <p:nvPr/>
                </p:nvSpPr>
                <p:spPr>
                  <a:xfrm>
                    <a:off x="9939791" y="203972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Flowchart: Connector 169">
                    <a:extLst>
                      <a:ext uri="{FF2B5EF4-FFF2-40B4-BE49-F238E27FC236}">
                        <a16:creationId xmlns:a16="http://schemas.microsoft.com/office/drawing/2014/main" id="{B7C857F1-1D1D-4117-2931-1A890F2457D5}"/>
                      </a:ext>
                    </a:extLst>
                  </p:cNvPr>
                  <p:cNvSpPr/>
                  <p:nvPr/>
                </p:nvSpPr>
                <p:spPr>
                  <a:xfrm>
                    <a:off x="10170397" y="211592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Flowchart: Connector 170">
                    <a:extLst>
                      <a:ext uri="{FF2B5EF4-FFF2-40B4-BE49-F238E27FC236}">
                        <a16:creationId xmlns:a16="http://schemas.microsoft.com/office/drawing/2014/main" id="{BAAE8D4E-ECE2-6AF2-069A-B448F0F16619}"/>
                      </a:ext>
                    </a:extLst>
                  </p:cNvPr>
                  <p:cNvSpPr/>
                  <p:nvPr/>
                </p:nvSpPr>
                <p:spPr>
                  <a:xfrm>
                    <a:off x="10140318" y="234897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Flowchart: Connector 171">
                    <a:extLst>
                      <a:ext uri="{FF2B5EF4-FFF2-40B4-BE49-F238E27FC236}">
                        <a16:creationId xmlns:a16="http://schemas.microsoft.com/office/drawing/2014/main" id="{DF179A8D-D629-4492-75E1-C1E16594BDCA}"/>
                      </a:ext>
                    </a:extLst>
                  </p:cNvPr>
                  <p:cNvSpPr/>
                  <p:nvPr/>
                </p:nvSpPr>
                <p:spPr>
                  <a:xfrm>
                    <a:off x="9830603" y="290663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Flowchart: Connector 172">
                    <a:extLst>
                      <a:ext uri="{FF2B5EF4-FFF2-40B4-BE49-F238E27FC236}">
                        <a16:creationId xmlns:a16="http://schemas.microsoft.com/office/drawing/2014/main" id="{3A484F1C-5683-11D7-0091-F2BD8F1092CD}"/>
                      </a:ext>
                    </a:extLst>
                  </p:cNvPr>
                  <p:cNvSpPr/>
                  <p:nvPr/>
                </p:nvSpPr>
                <p:spPr>
                  <a:xfrm>
                    <a:off x="10001051" y="290663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Flowchart: Connector 173">
                    <a:extLst>
                      <a:ext uri="{FF2B5EF4-FFF2-40B4-BE49-F238E27FC236}">
                        <a16:creationId xmlns:a16="http://schemas.microsoft.com/office/drawing/2014/main" id="{DCB165E7-0A36-9889-FA6A-1DEB4FFC7BB7}"/>
                      </a:ext>
                    </a:extLst>
                  </p:cNvPr>
                  <p:cNvSpPr/>
                  <p:nvPr/>
                </p:nvSpPr>
                <p:spPr>
                  <a:xfrm>
                    <a:off x="10702015" y="255756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Flowchart: Connector 174">
                    <a:extLst>
                      <a:ext uri="{FF2B5EF4-FFF2-40B4-BE49-F238E27FC236}">
                        <a16:creationId xmlns:a16="http://schemas.microsoft.com/office/drawing/2014/main" id="{17A33749-9C5F-E097-3314-845379F8DC2C}"/>
                      </a:ext>
                    </a:extLst>
                  </p:cNvPr>
                  <p:cNvSpPr/>
                  <p:nvPr/>
                </p:nvSpPr>
                <p:spPr>
                  <a:xfrm>
                    <a:off x="10772199" y="219417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Flowchart: Connector 175">
                    <a:extLst>
                      <a:ext uri="{FF2B5EF4-FFF2-40B4-BE49-F238E27FC236}">
                        <a16:creationId xmlns:a16="http://schemas.microsoft.com/office/drawing/2014/main" id="{BCCC69E9-A615-21ED-A32D-2E47D2E60F7A}"/>
                      </a:ext>
                    </a:extLst>
                  </p:cNvPr>
                  <p:cNvSpPr/>
                  <p:nvPr/>
                </p:nvSpPr>
                <p:spPr>
                  <a:xfrm>
                    <a:off x="11040904" y="214003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Flowchart: Connector 176">
                    <a:extLst>
                      <a:ext uri="{FF2B5EF4-FFF2-40B4-BE49-F238E27FC236}">
                        <a16:creationId xmlns:a16="http://schemas.microsoft.com/office/drawing/2014/main" id="{948342F1-EDB7-D2EE-FE90-D4224CC932AB}"/>
                      </a:ext>
                    </a:extLst>
                  </p:cNvPr>
                  <p:cNvSpPr/>
                  <p:nvPr/>
                </p:nvSpPr>
                <p:spPr>
                  <a:xfrm>
                    <a:off x="11101062" y="243725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Flowchart: Connector 177">
                    <a:extLst>
                      <a:ext uri="{FF2B5EF4-FFF2-40B4-BE49-F238E27FC236}">
                        <a16:creationId xmlns:a16="http://schemas.microsoft.com/office/drawing/2014/main" id="{E236E251-A868-8AF0-F04B-C7CD8E527896}"/>
                      </a:ext>
                    </a:extLst>
                  </p:cNvPr>
                  <p:cNvSpPr/>
                  <p:nvPr/>
                </p:nvSpPr>
                <p:spPr>
                  <a:xfrm>
                    <a:off x="11245441" y="224631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Flowchart: Connector 178">
                    <a:extLst>
                      <a:ext uri="{FF2B5EF4-FFF2-40B4-BE49-F238E27FC236}">
                        <a16:creationId xmlns:a16="http://schemas.microsoft.com/office/drawing/2014/main" id="{084950AC-8FE1-EFA6-8B3D-509379AE8BF3}"/>
                      </a:ext>
                    </a:extLst>
                  </p:cNvPr>
                  <p:cNvSpPr/>
                  <p:nvPr/>
                </p:nvSpPr>
                <p:spPr>
                  <a:xfrm>
                    <a:off x="10630171" y="3021891"/>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 name="Flowchart: Connector 179">
                    <a:extLst>
                      <a:ext uri="{FF2B5EF4-FFF2-40B4-BE49-F238E27FC236}">
                        <a16:creationId xmlns:a16="http://schemas.microsoft.com/office/drawing/2014/main" id="{6B7E1007-8ED7-E6BE-C7A5-14F202284F43}"/>
                      </a:ext>
                    </a:extLst>
                  </p:cNvPr>
                  <p:cNvSpPr/>
                  <p:nvPr/>
                </p:nvSpPr>
                <p:spPr>
                  <a:xfrm>
                    <a:off x="9698331" y="224889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Flowchart: Connector 180">
                    <a:extLst>
                      <a:ext uri="{FF2B5EF4-FFF2-40B4-BE49-F238E27FC236}">
                        <a16:creationId xmlns:a16="http://schemas.microsoft.com/office/drawing/2014/main" id="{CEB2A2F2-D2F4-F4AB-E756-F325CA75843F}"/>
                      </a:ext>
                    </a:extLst>
                  </p:cNvPr>
                  <p:cNvSpPr/>
                  <p:nvPr/>
                </p:nvSpPr>
                <p:spPr>
                  <a:xfrm>
                    <a:off x="9898858" y="2008214"/>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Flowchart: Connector 181">
                    <a:extLst>
                      <a:ext uri="{FF2B5EF4-FFF2-40B4-BE49-F238E27FC236}">
                        <a16:creationId xmlns:a16="http://schemas.microsoft.com/office/drawing/2014/main" id="{BEF11C38-D6C8-B92F-8119-7B58EE3B81FC}"/>
                      </a:ext>
                    </a:extLst>
                  </p:cNvPr>
                  <p:cNvSpPr/>
                  <p:nvPr/>
                </p:nvSpPr>
                <p:spPr>
                  <a:xfrm>
                    <a:off x="10092126" y="2295834"/>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Flowchart: Connector 182">
                    <a:extLst>
                      <a:ext uri="{FF2B5EF4-FFF2-40B4-BE49-F238E27FC236}">
                        <a16:creationId xmlns:a16="http://schemas.microsoft.com/office/drawing/2014/main" id="{261751F3-B5EC-2E7B-2456-A780ED0012D4}"/>
                      </a:ext>
                    </a:extLst>
                  </p:cNvPr>
                  <p:cNvSpPr/>
                  <p:nvPr/>
                </p:nvSpPr>
                <p:spPr>
                  <a:xfrm>
                    <a:off x="10127871" y="2076258"/>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Flowchart: Connector 183">
                    <a:extLst>
                      <a:ext uri="{FF2B5EF4-FFF2-40B4-BE49-F238E27FC236}">
                        <a16:creationId xmlns:a16="http://schemas.microsoft.com/office/drawing/2014/main" id="{FBEE8A7B-93F0-5420-7EA3-7AE43EFC162A}"/>
                      </a:ext>
                    </a:extLst>
                  </p:cNvPr>
                  <p:cNvSpPr/>
                  <p:nvPr/>
                </p:nvSpPr>
                <p:spPr>
                  <a:xfrm>
                    <a:off x="10726841" y="217512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Flowchart: Connector 184">
                    <a:extLst>
                      <a:ext uri="{FF2B5EF4-FFF2-40B4-BE49-F238E27FC236}">
                        <a16:creationId xmlns:a16="http://schemas.microsoft.com/office/drawing/2014/main" id="{5B2ABC2B-9EC7-68B2-0B67-FC4C78284D39}"/>
                      </a:ext>
                    </a:extLst>
                  </p:cNvPr>
                  <p:cNvSpPr/>
                  <p:nvPr/>
                </p:nvSpPr>
                <p:spPr>
                  <a:xfrm>
                    <a:off x="10985805" y="2107085"/>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Flowchart: Connector 185">
                    <a:extLst>
                      <a:ext uri="{FF2B5EF4-FFF2-40B4-BE49-F238E27FC236}">
                        <a16:creationId xmlns:a16="http://schemas.microsoft.com/office/drawing/2014/main" id="{7F04CEDF-7B35-84F2-27E4-C21EBB1DCA20}"/>
                      </a:ext>
                    </a:extLst>
                  </p:cNvPr>
                  <p:cNvSpPr/>
                  <p:nvPr/>
                </p:nvSpPr>
                <p:spPr>
                  <a:xfrm>
                    <a:off x="11191299" y="2205642"/>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Flowchart: Connector 186">
                    <a:extLst>
                      <a:ext uri="{FF2B5EF4-FFF2-40B4-BE49-F238E27FC236}">
                        <a16:creationId xmlns:a16="http://schemas.microsoft.com/office/drawing/2014/main" id="{228F5EAF-EC09-E25E-354D-3F6FA0C949DD}"/>
                      </a:ext>
                    </a:extLst>
                  </p:cNvPr>
                  <p:cNvSpPr/>
                  <p:nvPr/>
                </p:nvSpPr>
                <p:spPr>
                  <a:xfrm>
                    <a:off x="9768440" y="286376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Flowchart: Connector 187">
                    <a:extLst>
                      <a:ext uri="{FF2B5EF4-FFF2-40B4-BE49-F238E27FC236}">
                        <a16:creationId xmlns:a16="http://schemas.microsoft.com/office/drawing/2014/main" id="{5489E987-219B-4AE7-FAAB-A596DFE0B831}"/>
                      </a:ext>
                    </a:extLst>
                  </p:cNvPr>
                  <p:cNvSpPr/>
                  <p:nvPr/>
                </p:nvSpPr>
                <p:spPr>
                  <a:xfrm>
                    <a:off x="10651041" y="2516458"/>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 name="Flowchart: Connector 188">
                    <a:extLst>
                      <a:ext uri="{FF2B5EF4-FFF2-40B4-BE49-F238E27FC236}">
                        <a16:creationId xmlns:a16="http://schemas.microsoft.com/office/drawing/2014/main" id="{8F9E23B2-162D-9BF3-A756-E7E4956CD3B9}"/>
                      </a:ext>
                    </a:extLst>
                  </p:cNvPr>
                  <p:cNvSpPr/>
                  <p:nvPr/>
                </p:nvSpPr>
                <p:spPr>
                  <a:xfrm>
                    <a:off x="11037590" y="2408174"/>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Flowchart: Connector 189">
                    <a:extLst>
                      <a:ext uri="{FF2B5EF4-FFF2-40B4-BE49-F238E27FC236}">
                        <a16:creationId xmlns:a16="http://schemas.microsoft.com/office/drawing/2014/main" id="{BF63F5F2-E2F2-2AD5-01BF-0021C9C9F2BB}"/>
                      </a:ext>
                    </a:extLst>
                  </p:cNvPr>
                  <p:cNvSpPr/>
                  <p:nvPr/>
                </p:nvSpPr>
                <p:spPr>
                  <a:xfrm>
                    <a:off x="10597259" y="299616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Flowchart: Connector 190">
                    <a:extLst>
                      <a:ext uri="{FF2B5EF4-FFF2-40B4-BE49-F238E27FC236}">
                        <a16:creationId xmlns:a16="http://schemas.microsoft.com/office/drawing/2014/main" id="{E0EBF8FF-34F7-7184-677C-720635E11C03}"/>
                      </a:ext>
                    </a:extLst>
                  </p:cNvPr>
                  <p:cNvSpPr/>
                  <p:nvPr/>
                </p:nvSpPr>
                <p:spPr>
                  <a:xfrm>
                    <a:off x="9952924" y="2883987"/>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Flowchart: Connector 191">
                    <a:extLst>
                      <a:ext uri="{FF2B5EF4-FFF2-40B4-BE49-F238E27FC236}">
                        <a16:creationId xmlns:a16="http://schemas.microsoft.com/office/drawing/2014/main" id="{E7F144E6-4F3E-8A38-20DA-533F49A9B8BB}"/>
                      </a:ext>
                    </a:extLst>
                  </p:cNvPr>
                  <p:cNvSpPr/>
                  <p:nvPr/>
                </p:nvSpPr>
                <p:spPr>
                  <a:xfrm rot="1948097">
                    <a:off x="9674314" y="1896838"/>
                    <a:ext cx="355977" cy="6098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3" name="Flowchart: Connector 192">
                    <a:extLst>
                      <a:ext uri="{FF2B5EF4-FFF2-40B4-BE49-F238E27FC236}">
                        <a16:creationId xmlns:a16="http://schemas.microsoft.com/office/drawing/2014/main" id="{A0854D0D-88D9-4E0D-2F22-F4F9AF2B0A03}"/>
                      </a:ext>
                    </a:extLst>
                  </p:cNvPr>
                  <p:cNvSpPr/>
                  <p:nvPr/>
                </p:nvSpPr>
                <p:spPr>
                  <a:xfrm rot="21374240">
                    <a:off x="10964305" y="2031157"/>
                    <a:ext cx="443558" cy="5902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Flowchart: Connector 193">
                    <a:extLst>
                      <a:ext uri="{FF2B5EF4-FFF2-40B4-BE49-F238E27FC236}">
                        <a16:creationId xmlns:a16="http://schemas.microsoft.com/office/drawing/2014/main" id="{7F14960E-7449-F9A7-5ABA-8DB814622EA3}"/>
                      </a:ext>
                    </a:extLst>
                  </p:cNvPr>
                  <p:cNvSpPr/>
                  <p:nvPr/>
                </p:nvSpPr>
                <p:spPr>
                  <a:xfrm rot="5011459">
                    <a:off x="9815349" y="2682994"/>
                    <a:ext cx="284032" cy="6098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Flowchart: Connector 194">
                    <a:extLst>
                      <a:ext uri="{FF2B5EF4-FFF2-40B4-BE49-F238E27FC236}">
                        <a16:creationId xmlns:a16="http://schemas.microsoft.com/office/drawing/2014/main" id="{AB864804-C1C0-8050-7B7E-05FD1574C8AA}"/>
                      </a:ext>
                    </a:extLst>
                  </p:cNvPr>
                  <p:cNvSpPr/>
                  <p:nvPr/>
                </p:nvSpPr>
                <p:spPr>
                  <a:xfrm rot="822204">
                    <a:off x="10588633" y="2116046"/>
                    <a:ext cx="309961" cy="655856"/>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Flowchart: Connector 195">
                    <a:extLst>
                      <a:ext uri="{FF2B5EF4-FFF2-40B4-BE49-F238E27FC236}">
                        <a16:creationId xmlns:a16="http://schemas.microsoft.com/office/drawing/2014/main" id="{0FD1E75E-B3B6-60B7-7340-C6E29167527C}"/>
                      </a:ext>
                    </a:extLst>
                  </p:cNvPr>
                  <p:cNvSpPr/>
                  <p:nvPr/>
                </p:nvSpPr>
                <p:spPr>
                  <a:xfrm rot="822204">
                    <a:off x="10072321" y="1961272"/>
                    <a:ext cx="284032" cy="60986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7" name="Flowchart: Connector 196">
                    <a:extLst>
                      <a:ext uri="{FF2B5EF4-FFF2-40B4-BE49-F238E27FC236}">
                        <a16:creationId xmlns:a16="http://schemas.microsoft.com/office/drawing/2014/main" id="{E019D631-6532-910D-F5DD-E7783B4ACA65}"/>
                      </a:ext>
                    </a:extLst>
                  </p:cNvPr>
                  <p:cNvSpPr/>
                  <p:nvPr/>
                </p:nvSpPr>
                <p:spPr>
                  <a:xfrm rot="5946399">
                    <a:off x="9997151" y="2393818"/>
                    <a:ext cx="455984" cy="1262376"/>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Flowchart: Connector 197">
                    <a:extLst>
                      <a:ext uri="{FF2B5EF4-FFF2-40B4-BE49-F238E27FC236}">
                        <a16:creationId xmlns:a16="http://schemas.microsoft.com/office/drawing/2014/main" id="{7AC3D338-FE0D-5924-2119-BAD8F16A1145}"/>
                      </a:ext>
                    </a:extLst>
                  </p:cNvPr>
                  <p:cNvSpPr/>
                  <p:nvPr/>
                </p:nvSpPr>
                <p:spPr>
                  <a:xfrm rot="1948097">
                    <a:off x="9623709" y="1712758"/>
                    <a:ext cx="809834" cy="1022445"/>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6" name="Rectangle 165">
                  <a:extLst>
                    <a:ext uri="{FF2B5EF4-FFF2-40B4-BE49-F238E27FC236}">
                      <a16:creationId xmlns:a16="http://schemas.microsoft.com/office/drawing/2014/main" id="{52DDAEA9-0257-9A66-92FC-9404F937632D}"/>
                    </a:ext>
                  </a:extLst>
                </p:cNvPr>
                <p:cNvSpPr/>
                <p:nvPr/>
              </p:nvSpPr>
              <p:spPr>
                <a:xfrm>
                  <a:off x="9316216" y="1510232"/>
                  <a:ext cx="2286444" cy="18397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2" name="Arrow: Curved Down 161">
                <a:extLst>
                  <a:ext uri="{FF2B5EF4-FFF2-40B4-BE49-F238E27FC236}">
                    <a16:creationId xmlns:a16="http://schemas.microsoft.com/office/drawing/2014/main" id="{B8DD93EC-43A9-034B-E6CB-3528EF1D9B67}"/>
                  </a:ext>
                </a:extLst>
              </p:cNvPr>
              <p:cNvSpPr/>
              <p:nvPr/>
            </p:nvSpPr>
            <p:spPr>
              <a:xfrm>
                <a:off x="1958160" y="1273215"/>
                <a:ext cx="711516" cy="246728"/>
              </a:xfrm>
              <a:prstGeom prst="curvedDownArrow">
                <a:avLst>
                  <a:gd name="adj1" fmla="val 9320"/>
                  <a:gd name="adj2" fmla="val 33242"/>
                  <a:gd name="adj3" fmla="val 413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3" name="Arrow: Curved Down 162">
                <a:extLst>
                  <a:ext uri="{FF2B5EF4-FFF2-40B4-BE49-F238E27FC236}">
                    <a16:creationId xmlns:a16="http://schemas.microsoft.com/office/drawing/2014/main" id="{3F60A999-D21F-DFA0-321B-DEE562ED9851}"/>
                  </a:ext>
                </a:extLst>
              </p:cNvPr>
              <p:cNvSpPr/>
              <p:nvPr/>
            </p:nvSpPr>
            <p:spPr>
              <a:xfrm>
                <a:off x="5731265" y="1285088"/>
                <a:ext cx="711516" cy="220015"/>
              </a:xfrm>
              <a:prstGeom prst="curvedDownArrow">
                <a:avLst>
                  <a:gd name="adj1" fmla="val 9320"/>
                  <a:gd name="adj2" fmla="val 33242"/>
                  <a:gd name="adj3" fmla="val 413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96" name="Arrow: Curved Down 295">
              <a:extLst>
                <a:ext uri="{FF2B5EF4-FFF2-40B4-BE49-F238E27FC236}">
                  <a16:creationId xmlns:a16="http://schemas.microsoft.com/office/drawing/2014/main" id="{9335E3B9-A315-1FBA-83D9-D80A8319A8D5}"/>
                </a:ext>
              </a:extLst>
            </p:cNvPr>
            <p:cNvSpPr/>
            <p:nvPr/>
          </p:nvSpPr>
          <p:spPr>
            <a:xfrm>
              <a:off x="8620496" y="3270689"/>
              <a:ext cx="711516" cy="264424"/>
            </a:xfrm>
            <a:prstGeom prst="curvedDownArrow">
              <a:avLst>
                <a:gd name="adj1" fmla="val 9320"/>
                <a:gd name="adj2" fmla="val 33242"/>
                <a:gd name="adj3" fmla="val 5956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958473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11154091" cy="4692327"/>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cs typeface="Calibri" panose="020F0502020204030204" pitchFamily="34" charset="0"/>
              </a:rPr>
              <a:t>Introduction to Hierarchical Clustering</a:t>
            </a:r>
          </a:p>
          <a:p>
            <a:pPr marL="0" indent="0">
              <a:buNone/>
            </a:pPr>
            <a:r>
              <a:rPr lang="en-US" sz="2400" b="1">
                <a:solidFill>
                  <a:srgbClr val="242424"/>
                </a:solidFill>
              </a:rPr>
              <a:t>Agglomerative Hierarchical clustering Algorithm steps</a:t>
            </a:r>
          </a:p>
          <a:p>
            <a:pPr marL="520700" lvl="6" indent="165100">
              <a:lnSpc>
                <a:spcPct val="150000"/>
              </a:lnSpc>
              <a:buFont typeface="+mj-lt"/>
              <a:buAutoNum type="arabicPeriod"/>
            </a:pPr>
            <a:r>
              <a:rPr lang="en-US" sz="2400">
                <a:solidFill>
                  <a:srgbClr val="242424"/>
                </a:solidFill>
              </a:rPr>
              <a:t>Compute the proximity matrix using a distance metric.</a:t>
            </a:r>
          </a:p>
          <a:p>
            <a:pPr marL="520700" lvl="6" indent="165100">
              <a:lnSpc>
                <a:spcPct val="150000"/>
              </a:lnSpc>
              <a:buFont typeface="+mj-lt"/>
              <a:buAutoNum type="arabicPeriod"/>
            </a:pPr>
            <a:r>
              <a:rPr lang="en-US" sz="2400">
                <a:solidFill>
                  <a:srgbClr val="242424"/>
                </a:solidFill>
              </a:rPr>
              <a:t>Use a linkage function to group objects into a hierarchical cluster tree based on the computed distance matrix from the above step. </a:t>
            </a:r>
          </a:p>
          <a:p>
            <a:pPr marL="520700" lvl="6" indent="165100">
              <a:lnSpc>
                <a:spcPct val="150000"/>
              </a:lnSpc>
              <a:buFont typeface="+mj-lt"/>
              <a:buAutoNum type="arabicPeriod"/>
            </a:pPr>
            <a:r>
              <a:rPr lang="en-US" sz="2400">
                <a:solidFill>
                  <a:srgbClr val="242424"/>
                </a:solidFill>
              </a:rPr>
              <a:t>Data points with close proximity are merged together to form a cluster.</a:t>
            </a:r>
          </a:p>
          <a:p>
            <a:pPr marL="520700" lvl="6" indent="165100">
              <a:lnSpc>
                <a:spcPct val="150000"/>
              </a:lnSpc>
              <a:buFont typeface="+mj-lt"/>
              <a:buAutoNum type="arabicPeriod"/>
            </a:pPr>
            <a:r>
              <a:rPr lang="en-US" sz="2400">
                <a:solidFill>
                  <a:srgbClr val="242424"/>
                </a:solidFill>
              </a:rPr>
              <a:t>Repeat steps 2 and 3 until a single cluster remains.</a:t>
            </a:r>
          </a:p>
          <a:p>
            <a:pPr lvl="5">
              <a:lnSpc>
                <a:spcPct val="150000"/>
              </a:lnSpc>
            </a:pPr>
            <a:endParaRPr lang="en-US">
              <a:solidFill>
                <a:srgbClr val="242424"/>
              </a:solidFill>
            </a:endParaRPr>
          </a:p>
          <a:p>
            <a:pPr marL="2286000" lvl="5" indent="0">
              <a:lnSpc>
                <a:spcPct val="150000"/>
              </a:lnSpc>
              <a:buNone/>
            </a:pPr>
            <a:endParaRPr lang="en-US">
              <a:solidFill>
                <a:srgbClr val="242424"/>
              </a:solidFill>
            </a:endParaRPr>
          </a:p>
          <a:p>
            <a:pPr lvl="2"/>
            <a:endParaRPr lang="en-US">
              <a:solidFill>
                <a:srgbClr val="5583D1"/>
              </a:solidFill>
              <a:latin typeface="+mn-lt"/>
            </a:endParaRPr>
          </a:p>
          <a:p>
            <a:pPr lvl="2"/>
            <a:endParaRPr lang="en-US">
              <a:solidFill>
                <a:srgbClr val="5583D1"/>
              </a:solidFill>
              <a:latin typeface="+mn-lt"/>
            </a:endParaRPr>
          </a:p>
          <a:p>
            <a:pPr lvl="4"/>
            <a:endParaRPr lang="en-US">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071832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11154091" cy="1664652"/>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cs typeface="Calibri" panose="020F0502020204030204" pitchFamily="34" charset="0"/>
              </a:rPr>
              <a:t>Introduction to Hierarchical Clustering</a:t>
            </a:r>
          </a:p>
          <a:p>
            <a:pPr marL="0" indent="0">
              <a:buNone/>
            </a:pPr>
            <a:r>
              <a:rPr lang="en-US" sz="2400" b="1">
                <a:solidFill>
                  <a:srgbClr val="242424"/>
                </a:solidFill>
              </a:rPr>
              <a:t>Agglomerative Hierarchical clustering Algorithm steps</a:t>
            </a:r>
          </a:p>
          <a:p>
            <a:pPr marL="2286000" lvl="5" indent="0">
              <a:lnSpc>
                <a:spcPct val="150000"/>
              </a:lnSpc>
              <a:buNone/>
            </a:pPr>
            <a:endParaRPr lang="en-US">
              <a:solidFill>
                <a:srgbClr val="242424"/>
              </a:solidFill>
            </a:endParaRPr>
          </a:p>
          <a:p>
            <a:pPr lvl="2"/>
            <a:endParaRPr lang="en-US">
              <a:solidFill>
                <a:srgbClr val="5583D1"/>
              </a:solidFill>
              <a:latin typeface="+mn-lt"/>
            </a:endParaRPr>
          </a:p>
          <a:p>
            <a:pPr lvl="2"/>
            <a:endParaRPr lang="en-US">
              <a:solidFill>
                <a:srgbClr val="5583D1"/>
              </a:solidFill>
              <a:latin typeface="+mn-lt"/>
            </a:endParaRPr>
          </a:p>
          <a:p>
            <a:pPr lvl="4"/>
            <a:endParaRPr lang="en-US">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5" name="Group 4">
            <a:extLst>
              <a:ext uri="{FF2B5EF4-FFF2-40B4-BE49-F238E27FC236}">
                <a16:creationId xmlns:a16="http://schemas.microsoft.com/office/drawing/2014/main" id="{7D08E878-DB24-7359-3949-7EA648F71275}"/>
              </a:ext>
            </a:extLst>
          </p:cNvPr>
          <p:cNvGrpSpPr/>
          <p:nvPr/>
        </p:nvGrpSpPr>
        <p:grpSpPr>
          <a:xfrm>
            <a:off x="3170685" y="3164840"/>
            <a:ext cx="7934193" cy="3077789"/>
            <a:chOff x="745957" y="1151890"/>
            <a:chExt cx="8289759" cy="4740973"/>
          </a:xfrm>
        </p:grpSpPr>
        <p:sp>
          <p:nvSpPr>
            <p:cNvPr id="6" name="Rectangle: Rounded Corners 5">
              <a:extLst>
                <a:ext uri="{FF2B5EF4-FFF2-40B4-BE49-F238E27FC236}">
                  <a16:creationId xmlns:a16="http://schemas.microsoft.com/office/drawing/2014/main" id="{232D945B-77CD-DA80-2222-A81CC5B83A22}"/>
                </a:ext>
              </a:extLst>
            </p:cNvPr>
            <p:cNvSpPr/>
            <p:nvPr/>
          </p:nvSpPr>
          <p:spPr>
            <a:xfrm>
              <a:off x="745958" y="1576137"/>
              <a:ext cx="481263"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a</a:t>
              </a:r>
            </a:p>
          </p:txBody>
        </p:sp>
        <p:sp>
          <p:nvSpPr>
            <p:cNvPr id="7" name="Rectangle: Rounded Corners 6">
              <a:extLst>
                <a:ext uri="{FF2B5EF4-FFF2-40B4-BE49-F238E27FC236}">
                  <a16:creationId xmlns:a16="http://schemas.microsoft.com/office/drawing/2014/main" id="{4FF44F73-B67B-DBC7-FC33-23E7377A8D87}"/>
                </a:ext>
              </a:extLst>
            </p:cNvPr>
            <p:cNvSpPr/>
            <p:nvPr/>
          </p:nvSpPr>
          <p:spPr>
            <a:xfrm>
              <a:off x="745958" y="2265948"/>
              <a:ext cx="481263"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b</a:t>
              </a:r>
            </a:p>
          </p:txBody>
        </p:sp>
        <p:sp>
          <p:nvSpPr>
            <p:cNvPr id="8" name="Rectangle: Rounded Corners 7">
              <a:extLst>
                <a:ext uri="{FF2B5EF4-FFF2-40B4-BE49-F238E27FC236}">
                  <a16:creationId xmlns:a16="http://schemas.microsoft.com/office/drawing/2014/main" id="{39FCC388-07AC-E89C-65BA-FCF09935837B}"/>
                </a:ext>
              </a:extLst>
            </p:cNvPr>
            <p:cNvSpPr/>
            <p:nvPr/>
          </p:nvSpPr>
          <p:spPr>
            <a:xfrm>
              <a:off x="745958" y="2971800"/>
              <a:ext cx="481263"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c</a:t>
              </a:r>
            </a:p>
          </p:txBody>
        </p:sp>
        <p:sp>
          <p:nvSpPr>
            <p:cNvPr id="9" name="Rectangle: Rounded Corners 8">
              <a:extLst>
                <a:ext uri="{FF2B5EF4-FFF2-40B4-BE49-F238E27FC236}">
                  <a16:creationId xmlns:a16="http://schemas.microsoft.com/office/drawing/2014/main" id="{9F5BB471-9B28-7D63-8E99-34516082BFF2}"/>
                </a:ext>
              </a:extLst>
            </p:cNvPr>
            <p:cNvSpPr/>
            <p:nvPr/>
          </p:nvSpPr>
          <p:spPr>
            <a:xfrm>
              <a:off x="745957" y="3677652"/>
              <a:ext cx="481263"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d</a:t>
              </a:r>
            </a:p>
          </p:txBody>
        </p:sp>
        <p:sp>
          <p:nvSpPr>
            <p:cNvPr id="10" name="Rectangle: Rounded Corners 9">
              <a:extLst>
                <a:ext uri="{FF2B5EF4-FFF2-40B4-BE49-F238E27FC236}">
                  <a16:creationId xmlns:a16="http://schemas.microsoft.com/office/drawing/2014/main" id="{B9867BDD-EE88-7803-D302-253CA1297BF1}"/>
                </a:ext>
              </a:extLst>
            </p:cNvPr>
            <p:cNvSpPr/>
            <p:nvPr/>
          </p:nvSpPr>
          <p:spPr>
            <a:xfrm>
              <a:off x="745957" y="4390656"/>
              <a:ext cx="481263"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e</a:t>
              </a:r>
            </a:p>
          </p:txBody>
        </p:sp>
        <p:sp>
          <p:nvSpPr>
            <p:cNvPr id="11" name="Rectangle: Rounded Corners 10">
              <a:extLst>
                <a:ext uri="{FF2B5EF4-FFF2-40B4-BE49-F238E27FC236}">
                  <a16:creationId xmlns:a16="http://schemas.microsoft.com/office/drawing/2014/main" id="{2B35F196-4103-867B-4C17-B8B40AB5E40E}"/>
                </a:ext>
              </a:extLst>
            </p:cNvPr>
            <p:cNvSpPr/>
            <p:nvPr/>
          </p:nvSpPr>
          <p:spPr>
            <a:xfrm>
              <a:off x="745957" y="5100519"/>
              <a:ext cx="481263"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f</a:t>
              </a:r>
            </a:p>
          </p:txBody>
        </p:sp>
        <p:sp>
          <p:nvSpPr>
            <p:cNvPr id="12" name="Rectangle 11">
              <a:extLst>
                <a:ext uri="{FF2B5EF4-FFF2-40B4-BE49-F238E27FC236}">
                  <a16:creationId xmlns:a16="http://schemas.microsoft.com/office/drawing/2014/main" id="{E595DCCB-E3ED-697D-4466-017CACF6819B}"/>
                </a:ext>
              </a:extLst>
            </p:cNvPr>
            <p:cNvSpPr/>
            <p:nvPr/>
          </p:nvSpPr>
          <p:spPr>
            <a:xfrm>
              <a:off x="2081463" y="1163755"/>
              <a:ext cx="926431" cy="33688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Step 1</a:t>
              </a:r>
            </a:p>
          </p:txBody>
        </p:sp>
        <p:sp>
          <p:nvSpPr>
            <p:cNvPr id="13" name="Rectangle 12">
              <a:extLst>
                <a:ext uri="{FF2B5EF4-FFF2-40B4-BE49-F238E27FC236}">
                  <a16:creationId xmlns:a16="http://schemas.microsoft.com/office/drawing/2014/main" id="{12A26E4E-0AF4-A28B-2FFC-3DC93690DC79}"/>
                </a:ext>
              </a:extLst>
            </p:cNvPr>
            <p:cNvSpPr/>
            <p:nvPr/>
          </p:nvSpPr>
          <p:spPr>
            <a:xfrm>
              <a:off x="745957" y="1151890"/>
              <a:ext cx="926431" cy="33688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Step 0</a:t>
              </a:r>
            </a:p>
          </p:txBody>
        </p:sp>
        <p:sp>
          <p:nvSpPr>
            <p:cNvPr id="14" name="Rectangle: Rounded Corners 13">
              <a:extLst>
                <a:ext uri="{FF2B5EF4-FFF2-40B4-BE49-F238E27FC236}">
                  <a16:creationId xmlns:a16="http://schemas.microsoft.com/office/drawing/2014/main" id="{0FB36AF9-746D-F8F8-A580-94888AEDF047}"/>
                </a:ext>
              </a:extLst>
            </p:cNvPr>
            <p:cNvSpPr/>
            <p:nvPr/>
          </p:nvSpPr>
          <p:spPr>
            <a:xfrm>
              <a:off x="2173706" y="2555405"/>
              <a:ext cx="737936"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solidFill>
                </a:rPr>
                <a:t>b,c</a:t>
              </a:r>
              <a:endParaRPr lang="en-IN">
                <a:solidFill>
                  <a:schemeClr val="tx1"/>
                </a:solidFill>
              </a:endParaRPr>
            </a:p>
          </p:txBody>
        </p:sp>
        <p:sp>
          <p:nvSpPr>
            <p:cNvPr id="15" name="Rectangle: Rounded Corners 14">
              <a:extLst>
                <a:ext uri="{FF2B5EF4-FFF2-40B4-BE49-F238E27FC236}">
                  <a16:creationId xmlns:a16="http://schemas.microsoft.com/office/drawing/2014/main" id="{3E837D15-83BE-1CB0-B8F7-F63F97D3AD0C}"/>
                </a:ext>
              </a:extLst>
            </p:cNvPr>
            <p:cNvSpPr/>
            <p:nvPr/>
          </p:nvSpPr>
          <p:spPr>
            <a:xfrm>
              <a:off x="2173706" y="3993614"/>
              <a:ext cx="737936"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solidFill>
                </a:rPr>
                <a:t>d,e</a:t>
              </a:r>
              <a:endParaRPr lang="en-IN">
                <a:solidFill>
                  <a:schemeClr val="tx1"/>
                </a:solidFill>
              </a:endParaRPr>
            </a:p>
          </p:txBody>
        </p:sp>
        <p:cxnSp>
          <p:nvCxnSpPr>
            <p:cNvPr id="16" name="Connector: Elbow 15">
              <a:extLst>
                <a:ext uri="{FF2B5EF4-FFF2-40B4-BE49-F238E27FC236}">
                  <a16:creationId xmlns:a16="http://schemas.microsoft.com/office/drawing/2014/main" id="{1D095C57-5135-ED72-684D-42D995EF7863}"/>
                </a:ext>
              </a:extLst>
            </p:cNvPr>
            <p:cNvCxnSpPr>
              <a:stCxn id="7" idx="3"/>
              <a:endCxn id="14" idx="1"/>
            </p:cNvCxnSpPr>
            <p:nvPr/>
          </p:nvCxnSpPr>
          <p:spPr>
            <a:xfrm>
              <a:off x="1227221" y="2494548"/>
              <a:ext cx="946485" cy="2894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16A4B83-747A-F748-5169-27F065CD5672}"/>
                </a:ext>
              </a:extLst>
            </p:cNvPr>
            <p:cNvCxnSpPr/>
            <p:nvPr/>
          </p:nvCxnSpPr>
          <p:spPr>
            <a:xfrm>
              <a:off x="1227221" y="3932757"/>
              <a:ext cx="946485" cy="2894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A1F6433-DD78-4B9E-1FA9-696758FF4691}"/>
                </a:ext>
              </a:extLst>
            </p:cNvPr>
            <p:cNvCxnSpPr>
              <a:cxnSpLocks/>
              <a:endCxn id="14" idx="1"/>
            </p:cNvCxnSpPr>
            <p:nvPr/>
          </p:nvCxnSpPr>
          <p:spPr>
            <a:xfrm flipV="1">
              <a:off x="1227220" y="2784005"/>
              <a:ext cx="946486" cy="4163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F0E97E3-CBE1-754C-9DF2-5330D0E8A53C}"/>
                </a:ext>
              </a:extLst>
            </p:cNvPr>
            <p:cNvCxnSpPr>
              <a:cxnSpLocks/>
              <a:stCxn id="10" idx="3"/>
            </p:cNvCxnSpPr>
            <p:nvPr/>
          </p:nvCxnSpPr>
          <p:spPr>
            <a:xfrm flipV="1">
              <a:off x="1227220" y="4208960"/>
              <a:ext cx="946485" cy="410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30A4533-75C3-52AC-A90B-5ECD9F9AD48C}"/>
                </a:ext>
              </a:extLst>
            </p:cNvPr>
            <p:cNvSpPr/>
            <p:nvPr/>
          </p:nvSpPr>
          <p:spPr>
            <a:xfrm>
              <a:off x="3753853" y="1183106"/>
              <a:ext cx="926431" cy="33688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Step 2</a:t>
              </a:r>
            </a:p>
          </p:txBody>
        </p:sp>
        <p:sp>
          <p:nvSpPr>
            <p:cNvPr id="21" name="Rectangle: Rounded Corners 20">
              <a:extLst>
                <a:ext uri="{FF2B5EF4-FFF2-40B4-BE49-F238E27FC236}">
                  <a16:creationId xmlns:a16="http://schemas.microsoft.com/office/drawing/2014/main" id="{9F17408A-BD2D-D20F-1A70-83C138357BAB}"/>
                </a:ext>
              </a:extLst>
            </p:cNvPr>
            <p:cNvSpPr/>
            <p:nvPr/>
          </p:nvSpPr>
          <p:spPr>
            <a:xfrm>
              <a:off x="3733798" y="3993614"/>
              <a:ext cx="946484"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solidFill>
                </a:rPr>
                <a:t>d,e,f</a:t>
              </a:r>
              <a:endParaRPr lang="en-IN">
                <a:solidFill>
                  <a:schemeClr val="tx1"/>
                </a:solidFill>
              </a:endParaRPr>
            </a:p>
          </p:txBody>
        </p:sp>
        <p:cxnSp>
          <p:nvCxnSpPr>
            <p:cNvPr id="22" name="Connector: Elbow 21">
              <a:extLst>
                <a:ext uri="{FF2B5EF4-FFF2-40B4-BE49-F238E27FC236}">
                  <a16:creationId xmlns:a16="http://schemas.microsoft.com/office/drawing/2014/main" id="{A6C0BBCC-3592-264E-4FD3-2C8F44BAA4AB}"/>
                </a:ext>
              </a:extLst>
            </p:cNvPr>
            <p:cNvCxnSpPr>
              <a:cxnSpLocks/>
              <a:stCxn id="11" idx="3"/>
              <a:endCxn id="21" idx="2"/>
            </p:cNvCxnSpPr>
            <p:nvPr/>
          </p:nvCxnSpPr>
          <p:spPr>
            <a:xfrm flipV="1">
              <a:off x="1227220" y="4450814"/>
              <a:ext cx="2979820" cy="8783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B03A09-3D5F-FB2F-2B5B-042DD2D6E708}"/>
                </a:ext>
              </a:extLst>
            </p:cNvPr>
            <p:cNvCxnSpPr>
              <a:cxnSpLocks/>
              <a:stCxn id="15" idx="3"/>
              <a:endCxn id="21" idx="1"/>
            </p:cNvCxnSpPr>
            <p:nvPr/>
          </p:nvCxnSpPr>
          <p:spPr>
            <a:xfrm>
              <a:off x="2911642" y="4222214"/>
              <a:ext cx="8221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805E299-E6BA-9721-C0D9-37837DB18118}"/>
                </a:ext>
              </a:extLst>
            </p:cNvPr>
            <p:cNvSpPr/>
            <p:nvPr/>
          </p:nvSpPr>
          <p:spPr>
            <a:xfrm>
              <a:off x="5527291" y="1206299"/>
              <a:ext cx="926431" cy="33688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Step 3</a:t>
              </a:r>
            </a:p>
          </p:txBody>
        </p:sp>
        <p:sp>
          <p:nvSpPr>
            <p:cNvPr id="26" name="Rectangle: Rounded Corners 25">
              <a:extLst>
                <a:ext uri="{FF2B5EF4-FFF2-40B4-BE49-F238E27FC236}">
                  <a16:creationId xmlns:a16="http://schemas.microsoft.com/office/drawing/2014/main" id="{0D99EDE4-5D9D-A6BC-3311-D009D196E6E8}"/>
                </a:ext>
              </a:extLst>
            </p:cNvPr>
            <p:cNvSpPr/>
            <p:nvPr/>
          </p:nvSpPr>
          <p:spPr>
            <a:xfrm>
              <a:off x="5169568" y="3199530"/>
              <a:ext cx="1391653"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solidFill>
                </a:rPr>
                <a:t>b,c,d,e,f</a:t>
              </a:r>
              <a:endParaRPr lang="en-IN">
                <a:solidFill>
                  <a:schemeClr val="tx1"/>
                </a:solidFill>
              </a:endParaRPr>
            </a:p>
          </p:txBody>
        </p:sp>
        <p:cxnSp>
          <p:nvCxnSpPr>
            <p:cNvPr id="27" name="Connector: Elbow 26">
              <a:extLst>
                <a:ext uri="{FF2B5EF4-FFF2-40B4-BE49-F238E27FC236}">
                  <a16:creationId xmlns:a16="http://schemas.microsoft.com/office/drawing/2014/main" id="{DE390CAB-0587-A46F-9794-C908AA61ECDF}"/>
                </a:ext>
              </a:extLst>
            </p:cNvPr>
            <p:cNvCxnSpPr>
              <a:cxnSpLocks/>
            </p:cNvCxnSpPr>
            <p:nvPr/>
          </p:nvCxnSpPr>
          <p:spPr>
            <a:xfrm>
              <a:off x="2899611" y="2820100"/>
              <a:ext cx="2731169" cy="4155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2D0487A-35AB-F5BB-72B5-9FB479FC8FCB}"/>
                </a:ext>
              </a:extLst>
            </p:cNvPr>
            <p:cNvCxnSpPr>
              <a:cxnSpLocks/>
              <a:stCxn id="21" idx="3"/>
            </p:cNvCxnSpPr>
            <p:nvPr/>
          </p:nvCxnSpPr>
          <p:spPr>
            <a:xfrm flipV="1">
              <a:off x="4680282" y="3685154"/>
              <a:ext cx="942476" cy="537060"/>
            </a:xfrm>
            <a:prstGeom prst="bentConnector3">
              <a:avLst>
                <a:gd name="adj1" fmla="val 101064"/>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21243BB-F9C6-C226-494D-CF69EE70A740}"/>
                </a:ext>
              </a:extLst>
            </p:cNvPr>
            <p:cNvSpPr/>
            <p:nvPr/>
          </p:nvSpPr>
          <p:spPr>
            <a:xfrm>
              <a:off x="7511718" y="1234807"/>
              <a:ext cx="926431" cy="33688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Step 4</a:t>
              </a:r>
            </a:p>
          </p:txBody>
        </p:sp>
        <p:sp>
          <p:nvSpPr>
            <p:cNvPr id="30" name="Rectangle: Rounded Corners 29">
              <a:extLst>
                <a:ext uri="{FF2B5EF4-FFF2-40B4-BE49-F238E27FC236}">
                  <a16:creationId xmlns:a16="http://schemas.microsoft.com/office/drawing/2014/main" id="{560F6B8E-DD03-1E3D-B3E1-FCEA2724E6EB}"/>
                </a:ext>
              </a:extLst>
            </p:cNvPr>
            <p:cNvSpPr/>
            <p:nvPr/>
          </p:nvSpPr>
          <p:spPr>
            <a:xfrm>
              <a:off x="7528791" y="3198660"/>
              <a:ext cx="1506925" cy="4572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solidFill>
                </a:rPr>
                <a:t>a,b,c,d,e,f</a:t>
              </a:r>
              <a:endParaRPr lang="en-IN">
                <a:solidFill>
                  <a:schemeClr val="tx1"/>
                </a:solidFill>
              </a:endParaRPr>
            </a:p>
          </p:txBody>
        </p:sp>
        <p:cxnSp>
          <p:nvCxnSpPr>
            <p:cNvPr id="31" name="Connector: Elbow 30">
              <a:extLst>
                <a:ext uri="{FF2B5EF4-FFF2-40B4-BE49-F238E27FC236}">
                  <a16:creationId xmlns:a16="http://schemas.microsoft.com/office/drawing/2014/main" id="{797D288D-56B2-1061-E455-F5082F318185}"/>
                </a:ext>
              </a:extLst>
            </p:cNvPr>
            <p:cNvCxnSpPr>
              <a:stCxn id="6" idx="3"/>
              <a:endCxn id="30" idx="0"/>
            </p:cNvCxnSpPr>
            <p:nvPr/>
          </p:nvCxnSpPr>
          <p:spPr>
            <a:xfrm>
              <a:off x="1227221" y="1804737"/>
              <a:ext cx="7055033" cy="13939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CD6EFA-A279-B814-89FA-E744CFD4A5A4}"/>
                </a:ext>
              </a:extLst>
            </p:cNvPr>
            <p:cNvCxnSpPr>
              <a:cxnSpLocks/>
            </p:cNvCxnSpPr>
            <p:nvPr/>
          </p:nvCxnSpPr>
          <p:spPr>
            <a:xfrm flipV="1">
              <a:off x="6561221" y="3429000"/>
              <a:ext cx="967570" cy="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33F3F9D-515A-E8FF-72DE-6743DDCC7165}"/>
                </a:ext>
              </a:extLst>
            </p:cNvPr>
            <p:cNvCxnSpPr>
              <a:cxnSpLocks/>
            </p:cNvCxnSpPr>
            <p:nvPr/>
          </p:nvCxnSpPr>
          <p:spPr>
            <a:xfrm flipV="1">
              <a:off x="830179" y="5869670"/>
              <a:ext cx="7452074" cy="23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8F32B760-8A50-EF09-4158-D2F42D79E8D1}"/>
                </a:ext>
              </a:extLst>
            </p:cNvPr>
            <p:cNvSpPr txBox="1"/>
            <p:nvPr/>
          </p:nvSpPr>
          <p:spPr>
            <a:xfrm>
              <a:off x="3473902" y="5406495"/>
              <a:ext cx="2979820" cy="369331"/>
            </a:xfrm>
            <a:prstGeom prst="rect">
              <a:avLst/>
            </a:prstGeom>
            <a:noFill/>
          </p:spPr>
          <p:txBody>
            <a:bodyPr wrap="square" rtlCol="0">
              <a:spAutoFit/>
            </a:bodyPr>
            <a:lstStyle/>
            <a:p>
              <a:r>
                <a:rPr lang="en-IN"/>
                <a:t>Bottom-up Approach</a:t>
              </a:r>
            </a:p>
          </p:txBody>
        </p:sp>
      </p:grpSp>
      <p:sp>
        <p:nvSpPr>
          <p:cNvPr id="35" name="TextBox 34">
            <a:extLst>
              <a:ext uri="{FF2B5EF4-FFF2-40B4-BE49-F238E27FC236}">
                <a16:creationId xmlns:a16="http://schemas.microsoft.com/office/drawing/2014/main" id="{D4B941EB-3968-8ACD-82AF-2131AB3B172D}"/>
              </a:ext>
            </a:extLst>
          </p:cNvPr>
          <p:cNvSpPr txBox="1"/>
          <p:nvPr/>
        </p:nvSpPr>
        <p:spPr>
          <a:xfrm rot="16200000">
            <a:off x="1225932" y="4616144"/>
            <a:ext cx="3256533" cy="369332"/>
          </a:xfrm>
          <a:prstGeom prst="rect">
            <a:avLst/>
          </a:prstGeom>
          <a:noFill/>
        </p:spPr>
        <p:txBody>
          <a:bodyPr wrap="square" rtlCol="0">
            <a:spAutoFit/>
          </a:bodyPr>
          <a:lstStyle/>
          <a:p>
            <a:r>
              <a:rPr lang="en-US"/>
              <a:t>Hierarchical tree - dendrogram.</a:t>
            </a:r>
            <a:endParaRPr lang="en-IN"/>
          </a:p>
        </p:txBody>
      </p:sp>
    </p:spTree>
    <p:extLst>
      <p:ext uri="{BB962C8B-B14F-4D97-AF65-F5344CB8AC3E}">
        <p14:creationId xmlns:p14="http://schemas.microsoft.com/office/powerpoint/2010/main" val="120577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BC4911-1EAE-C80E-2D5A-8247A2A261C3}"/>
              </a:ext>
            </a:extLst>
          </p:cNvPr>
          <p:cNvSpPr>
            <a:spLocks noGrp="1"/>
          </p:cNvSpPr>
          <p:nvPr>
            <p:ph type="body" sz="quarter" idx="13"/>
          </p:nvPr>
        </p:nvSpPr>
        <p:spPr>
          <a:xfrm>
            <a:off x="105389" y="432123"/>
            <a:ext cx="10624338" cy="444565"/>
          </a:xfrm>
        </p:spPr>
        <p:txBody>
          <a:bodyPr/>
          <a:lstStyle/>
          <a:p>
            <a:r>
              <a:rPr lang="en-US" dirty="0"/>
              <a:t>Steps:</a:t>
            </a:r>
          </a:p>
          <a:p>
            <a:r>
              <a:rPr lang="en-US" dirty="0"/>
              <a:t>Consider each alphabet as a single cluster and calculate the distance of one cluster from all the other clusters.</a:t>
            </a:r>
          </a:p>
          <a:p>
            <a:r>
              <a:rPr lang="en-US" dirty="0"/>
              <a:t>In the second step, comparable clusters are merged together to form a single cluster. Let’s say cluster (B) and cluster (C) are very similar to each other therefore we merge them in the second step similarly to cluster (D) and (E) and at last, we get the clusters [(A), (BC), (DE), (F)]</a:t>
            </a:r>
          </a:p>
          <a:p>
            <a:r>
              <a:rPr lang="en-US" dirty="0"/>
              <a:t>We recalculate the proximity according to the algorithm and merge the two nearest clusters([(DE), (F)]) together to form new clusters as [(A), (BC), (DEF)]</a:t>
            </a:r>
          </a:p>
          <a:p>
            <a:r>
              <a:rPr lang="en-US" dirty="0"/>
              <a:t>Repeating the same process; The clusters DEF and BC are comparable and merged together to form a new cluster. We’re now left with clusters [(A), (BCDEF)].</a:t>
            </a:r>
          </a:p>
          <a:p>
            <a:r>
              <a:rPr lang="en-US" dirty="0"/>
              <a:t>At last, the two remaining clusters are merged together to form a single cluster [(ABCDEF)].</a:t>
            </a:r>
            <a:endParaRPr lang="en-IN" dirty="0"/>
          </a:p>
        </p:txBody>
      </p:sp>
    </p:spTree>
    <p:extLst>
      <p:ext uri="{BB962C8B-B14F-4D97-AF65-F5344CB8AC3E}">
        <p14:creationId xmlns:p14="http://schemas.microsoft.com/office/powerpoint/2010/main" val="211579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DC0237-3659-1F54-F364-19A5F19B99E1}"/>
              </a:ext>
            </a:extLst>
          </p:cNvPr>
          <p:cNvSpPr>
            <a:spLocks noGrp="1"/>
          </p:cNvSpPr>
          <p:nvPr>
            <p:ph type="body" sz="quarter" idx="13"/>
          </p:nvPr>
        </p:nvSpPr>
        <p:spPr/>
        <p:txBody>
          <a:bodyPr/>
          <a:lstStyle/>
          <a:p>
            <a:r>
              <a:rPr lang="en-IN" dirty="0"/>
              <a:t>Algorithm</a:t>
            </a:r>
          </a:p>
        </p:txBody>
      </p:sp>
      <p:pic>
        <p:nvPicPr>
          <p:cNvPr id="5" name="Picture 4">
            <a:extLst>
              <a:ext uri="{FF2B5EF4-FFF2-40B4-BE49-F238E27FC236}">
                <a16:creationId xmlns:a16="http://schemas.microsoft.com/office/drawing/2014/main" id="{452C2101-BC52-8381-D669-38ECD4FDF42E}"/>
              </a:ext>
            </a:extLst>
          </p:cNvPr>
          <p:cNvPicPr>
            <a:picLocks noChangeAspect="1"/>
          </p:cNvPicPr>
          <p:nvPr/>
        </p:nvPicPr>
        <p:blipFill>
          <a:blip r:embed="rId2"/>
          <a:stretch>
            <a:fillRect/>
          </a:stretch>
        </p:blipFill>
        <p:spPr>
          <a:xfrm>
            <a:off x="1463040" y="2685946"/>
            <a:ext cx="8552329" cy="2456271"/>
          </a:xfrm>
          <a:prstGeom prst="rect">
            <a:avLst/>
          </a:prstGeom>
        </p:spPr>
      </p:pic>
    </p:spTree>
    <p:extLst>
      <p:ext uri="{BB962C8B-B14F-4D97-AF65-F5344CB8AC3E}">
        <p14:creationId xmlns:p14="http://schemas.microsoft.com/office/powerpoint/2010/main" val="3311968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11154091" cy="5728652"/>
          </a:xfrm>
        </p:spPr>
        <p:txBody>
          <a:bodyPr vert="horz" lIns="91440" tIns="45720" rIns="91440" bIns="45720" rtlCol="0">
            <a:noAutofit/>
          </a:bodyPr>
          <a:lstStyle/>
          <a:p>
            <a:pPr marL="0" indent="0">
              <a:buNone/>
            </a:pPr>
            <a:r>
              <a:rPr lang="en-US" sz="2400" b="1" dirty="0">
                <a:solidFill>
                  <a:srgbClr val="242424"/>
                </a:solidFill>
              </a:rPr>
              <a:t>Agglomerative Hierarchical clustering</a:t>
            </a:r>
          </a:p>
          <a:p>
            <a:pPr marL="114300" lvl="5" indent="-114300">
              <a:lnSpc>
                <a:spcPct val="150000"/>
              </a:lnSpc>
            </a:pPr>
            <a:r>
              <a:rPr lang="en-US" sz="2400" dirty="0">
                <a:solidFill>
                  <a:srgbClr val="242424"/>
                </a:solidFill>
              </a:rPr>
              <a:t>  Proximity Matrix and Linkage</a:t>
            </a:r>
          </a:p>
          <a:p>
            <a:pPr marL="571500" lvl="8" indent="-114300">
              <a:lnSpc>
                <a:spcPct val="100000"/>
              </a:lnSpc>
            </a:pPr>
            <a:r>
              <a:rPr lang="en-US" sz="2400" dirty="0">
                <a:solidFill>
                  <a:srgbClr val="242424"/>
                </a:solidFill>
              </a:rPr>
              <a:t>The proximity matrix is a matrix consisting of the distance between each pair of data points. The distance is computed by a distance function.</a:t>
            </a:r>
          </a:p>
          <a:p>
            <a:pPr marL="571500" lvl="8" indent="-114300">
              <a:lnSpc>
                <a:spcPct val="100000"/>
              </a:lnSpc>
            </a:pPr>
            <a:r>
              <a:rPr lang="en-US" sz="2400" dirty="0">
                <a:solidFill>
                  <a:srgbClr val="242424"/>
                </a:solidFill>
              </a:rPr>
              <a:t>Euclidean distance is one of the most commonly used distance functions.</a:t>
            </a:r>
          </a:p>
          <a:p>
            <a:pPr marL="571500" lvl="8" indent="-114300">
              <a:lnSpc>
                <a:spcPct val="100000"/>
              </a:lnSpc>
            </a:pPr>
            <a:r>
              <a:rPr lang="en-US" sz="2400" dirty="0">
                <a:solidFill>
                  <a:srgbClr val="242424"/>
                </a:solidFill>
              </a:rPr>
              <a:t>The general form of a proximity matrix is a symmetric square matrix</a:t>
            </a:r>
          </a:p>
          <a:p>
            <a:pPr marL="571500" lvl="8" indent="-114300">
              <a:lnSpc>
                <a:spcPct val="100000"/>
              </a:lnSpc>
              <a:buNone/>
            </a:pPr>
            <a:r>
              <a:rPr lang="en-US" sz="2400" dirty="0">
                <a:solidFill>
                  <a:srgbClr val="242424"/>
                </a:solidFill>
              </a:rPr>
              <a:t>     𝐷ₘₙ represents the proximity measure between object ‘m’ and object ’n’. </a:t>
            </a:r>
          </a:p>
          <a:p>
            <a:pPr lvl="5">
              <a:lnSpc>
                <a:spcPct val="150000"/>
              </a:lnSpc>
            </a:pPr>
            <a:endParaRPr lang="en-US" dirty="0">
              <a:solidFill>
                <a:srgbClr val="242424"/>
              </a:solidFill>
            </a:endParaRPr>
          </a:p>
          <a:p>
            <a:pPr lvl="4">
              <a:lnSpc>
                <a:spcPct val="150000"/>
              </a:lnSpc>
            </a:pPr>
            <a:endParaRPr lang="en-US" dirty="0">
              <a:solidFill>
                <a:srgbClr val="242424"/>
              </a:solidFill>
            </a:endParaRPr>
          </a:p>
          <a:p>
            <a:pPr marL="2286000" lvl="5" indent="0">
              <a:lnSpc>
                <a:spcPct val="150000"/>
              </a:lnSpc>
              <a:buNone/>
            </a:pPr>
            <a:endParaRPr lang="en-US" dirty="0">
              <a:solidFill>
                <a:srgbClr val="242424"/>
              </a:solidFill>
            </a:endParaRPr>
          </a:p>
          <a:p>
            <a:pPr lvl="2"/>
            <a:endParaRPr lang="en-US" dirty="0">
              <a:solidFill>
                <a:srgbClr val="5583D1"/>
              </a:solidFill>
              <a:latin typeface="+mn-lt"/>
            </a:endParaRPr>
          </a:p>
          <a:p>
            <a:pPr lvl="2"/>
            <a:endParaRPr lang="en-US" dirty="0">
              <a:solidFill>
                <a:srgbClr val="5583D1"/>
              </a:solidFill>
              <a:latin typeface="+mn-lt"/>
            </a:endParaRPr>
          </a:p>
          <a:p>
            <a:pPr lvl="4"/>
            <a:endParaRPr lang="en-US" dirty="0">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DAD1253-6732-5AD0-7E3A-F81ED01AD3B3}"/>
                  </a:ext>
                </a:extLst>
              </p:cNvPr>
              <p:cNvSpPr txBox="1"/>
              <p:nvPr/>
            </p:nvSpPr>
            <p:spPr>
              <a:xfrm>
                <a:off x="4340694" y="4903919"/>
                <a:ext cx="1186346" cy="7623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latin typeface="Cambria Math" panose="02040503050406030204" pitchFamily="18" charset="0"/>
                            </a:rPr>
                          </m:ctrlPr>
                        </m:dPr>
                        <m:e>
                          <m:m>
                            <m:mPr>
                              <m:mcs>
                                <m:mc>
                                  <m:mcPr>
                                    <m:count m:val="3"/>
                                    <m:mcJc m:val="center"/>
                                  </m:mcPr>
                                </m:mc>
                              </m:mcs>
                              <m:ctrlPr>
                                <a:rPr lang="en-IN" i="1" smtClean="0">
                                  <a:latin typeface="Cambria Math" panose="02040503050406030204" pitchFamily="18" charset="0"/>
                                </a:rPr>
                              </m:ctrlPr>
                            </m:mPr>
                            <m:mr>
                              <m:e>
                                <m:r>
                                  <m:rPr>
                                    <m:brk m:alnAt="7"/>
                                  </m:rPr>
                                  <a:rPr lang="en-IN" b="0" i="1" smtClean="0">
                                    <a:latin typeface="Cambria Math" panose="02040503050406030204" pitchFamily="18" charset="0"/>
                                  </a:rPr>
                                  <m:t>𝐷</m:t>
                                </m:r>
                                <m:r>
                                  <a:rPr lang="en-IN" b="0" i="1" smtClean="0">
                                    <a:latin typeface="Cambria Math" panose="02040503050406030204" pitchFamily="18" charset="0"/>
                                  </a:rPr>
                                  <m:t>₁₁</m:t>
                                </m:r>
                              </m:e>
                              <m:e>
                                <m:r>
                                  <m:rPr>
                                    <m:brk m:alnAt="7"/>
                                  </m:rPr>
                                  <a:rPr lang="en-IN" i="1">
                                    <a:latin typeface="Cambria Math" panose="02040503050406030204" pitchFamily="18" charset="0"/>
                                  </a:rPr>
                                  <m:t>𝐷</m:t>
                                </m:r>
                                <m:r>
                                  <a:rPr lang="en-IN" i="1">
                                    <a:latin typeface="Cambria Math" panose="02040503050406030204" pitchFamily="18" charset="0"/>
                                  </a:rPr>
                                  <m:t>₁</m:t>
                                </m:r>
                                <m:r>
                                  <a:rPr lang="en-IN" i="1" smtClean="0">
                                    <a:latin typeface="Cambria Math" panose="02040503050406030204" pitchFamily="18" charset="0"/>
                                  </a:rPr>
                                  <m:t>₂⋯</m:t>
                                </m:r>
                              </m:e>
                              <m:e>
                                <m:r>
                                  <m:rPr>
                                    <m:brk m:alnAt="7"/>
                                  </m:rPr>
                                  <a:rPr lang="en-IN" i="1">
                                    <a:latin typeface="Cambria Math" panose="02040503050406030204" pitchFamily="18" charset="0"/>
                                  </a:rPr>
                                  <m:t>𝐷</m:t>
                                </m:r>
                                <m:r>
                                  <a:rPr lang="en-IN" i="1">
                                    <a:latin typeface="Cambria Math" panose="02040503050406030204" pitchFamily="18" charset="0"/>
                                  </a:rPr>
                                  <m:t>₁</m:t>
                                </m:r>
                                <m:r>
                                  <a:rPr lang="en-IN" i="1" smtClean="0">
                                    <a:latin typeface="Cambria Math" panose="02040503050406030204" pitchFamily="18" charset="0"/>
                                  </a:rPr>
                                  <m:t>ₙ</m:t>
                                </m:r>
                              </m:e>
                            </m:mr>
                            <m:mr>
                              <m:e>
                                <m:r>
                                  <a:rPr lang="en-IN" i="1" smtClean="0">
                                    <a:latin typeface="Cambria Math" panose="02040503050406030204" pitchFamily="18" charset="0"/>
                                  </a:rPr>
                                  <m:t>⋮</m:t>
                                </m:r>
                              </m:e>
                              <m:e>
                                <m:r>
                                  <a:rPr lang="en-IN" i="1" smtClean="0">
                                    <a:latin typeface="Cambria Math" panose="02040503050406030204" pitchFamily="18" charset="0"/>
                                  </a:rPr>
                                  <m:t>⋱</m:t>
                                </m:r>
                              </m:e>
                              <m:e>
                                <m:r>
                                  <a:rPr lang="en-IN" i="1" smtClean="0">
                                    <a:latin typeface="Cambria Math" panose="02040503050406030204" pitchFamily="18" charset="0"/>
                                  </a:rPr>
                                  <m:t>⋮</m:t>
                                </m:r>
                              </m:e>
                            </m:mr>
                            <m:mr>
                              <m:e>
                                <m:r>
                                  <m:rPr>
                                    <m:brk m:alnAt="7"/>
                                  </m:rPr>
                                  <a:rPr lang="en-IN" i="1">
                                    <a:latin typeface="Cambria Math" panose="02040503050406030204" pitchFamily="18" charset="0"/>
                                  </a:rPr>
                                  <m:t>𝐷</m:t>
                                </m:r>
                                <m:r>
                                  <a:rPr lang="en-IN" i="1">
                                    <a:latin typeface="Cambria Math" panose="02040503050406030204" pitchFamily="18" charset="0"/>
                                  </a:rPr>
                                  <m:t>ₙ₁</m:t>
                                </m:r>
                              </m:e>
                              <m:e>
                                <m:r>
                                  <m:rPr>
                                    <m:brk m:alnAt="7"/>
                                  </m:rPr>
                                  <a:rPr lang="en-IN" i="1">
                                    <a:latin typeface="Cambria Math" panose="02040503050406030204" pitchFamily="18" charset="0"/>
                                  </a:rPr>
                                  <m:t>𝐷</m:t>
                                </m:r>
                                <m:r>
                                  <a:rPr lang="en-IN" i="1" smtClean="0">
                                    <a:latin typeface="Cambria Math" panose="02040503050406030204" pitchFamily="18" charset="0"/>
                                  </a:rPr>
                                  <m:t>ₙ</m:t>
                                </m:r>
                                <m:r>
                                  <a:rPr lang="en-IN" i="1">
                                    <a:latin typeface="Cambria Math" panose="02040503050406030204" pitchFamily="18" charset="0"/>
                                  </a:rPr>
                                  <m:t>₂</m:t>
                                </m:r>
                                <m:r>
                                  <a:rPr lang="en-IN" i="1" smtClean="0">
                                    <a:latin typeface="Cambria Math" panose="02040503050406030204" pitchFamily="18" charset="0"/>
                                  </a:rPr>
                                  <m:t>⋯</m:t>
                                </m:r>
                              </m:e>
                              <m:e>
                                <m:r>
                                  <m:rPr>
                                    <m:brk m:alnAt="7"/>
                                  </m:rPr>
                                  <a:rPr lang="en-IN" i="1">
                                    <a:latin typeface="Cambria Math" panose="02040503050406030204" pitchFamily="18" charset="0"/>
                                  </a:rPr>
                                  <m:t>𝐷</m:t>
                                </m:r>
                                <m:r>
                                  <a:rPr lang="en-IN" i="1">
                                    <a:latin typeface="Cambria Math" panose="02040503050406030204" pitchFamily="18" charset="0"/>
                                  </a:rPr>
                                  <m:t>ₙ</m:t>
                                </m:r>
                                <m:r>
                                  <a:rPr lang="en-IN" i="1" smtClean="0">
                                    <a:latin typeface="Cambria Math" panose="02040503050406030204" pitchFamily="18" charset="0"/>
                                  </a:rPr>
                                  <m:t>ₙ</m:t>
                                </m:r>
                              </m:e>
                            </m:mr>
                          </m:m>
                        </m:e>
                      </m:d>
                    </m:oMath>
                  </m:oMathPara>
                </a14:m>
                <a:endParaRPr lang="en-IN"/>
              </a:p>
            </p:txBody>
          </p:sp>
        </mc:Choice>
        <mc:Fallback xmlns="">
          <p:sp>
            <p:nvSpPr>
              <p:cNvPr id="37" name="TextBox 36">
                <a:extLst>
                  <a:ext uri="{FF2B5EF4-FFF2-40B4-BE49-F238E27FC236}">
                    <a16:creationId xmlns:a16="http://schemas.microsoft.com/office/drawing/2014/main" id="{7DAD1253-6732-5AD0-7E3A-F81ED01AD3B3}"/>
                  </a:ext>
                </a:extLst>
              </p:cNvPr>
              <p:cNvSpPr txBox="1">
                <a:spLocks noRot="1" noChangeAspect="1" noMove="1" noResize="1" noEditPoints="1" noAdjustHandles="1" noChangeArrowheads="1" noChangeShapeType="1" noTextEdit="1"/>
              </p:cNvSpPr>
              <p:nvPr/>
            </p:nvSpPr>
            <p:spPr>
              <a:xfrm>
                <a:off x="4340694" y="4903919"/>
                <a:ext cx="1186346" cy="762325"/>
              </a:xfrm>
              <a:prstGeom prst="rect">
                <a:avLst/>
              </a:prstGeom>
              <a:blipFill>
                <a:blip r:embed="rId3"/>
                <a:stretch>
                  <a:fillRect r="-59487"/>
                </a:stretch>
              </a:blipFill>
            </p:spPr>
            <p:txBody>
              <a:bodyPr/>
              <a:lstStyle/>
              <a:p>
                <a:r>
                  <a:rPr lang="en-US">
                    <a:noFill/>
                  </a:rPr>
                  <a:t> </a:t>
                </a:r>
              </a:p>
            </p:txBody>
          </p:sp>
        </mc:Fallback>
      </mc:AlternateContent>
    </p:spTree>
    <p:extLst>
      <p:ext uri="{BB962C8B-B14F-4D97-AF65-F5344CB8AC3E}">
        <p14:creationId xmlns:p14="http://schemas.microsoft.com/office/powerpoint/2010/main" val="3102128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42D573-FAC8-5544-F8D9-9CD44B3EE0E3}"/>
              </a:ext>
            </a:extLst>
          </p:cNvPr>
          <p:cNvSpPr>
            <a:spLocks noGrp="1"/>
          </p:cNvSpPr>
          <p:nvPr>
            <p:ph type="body" sz="quarter" idx="13"/>
          </p:nvPr>
        </p:nvSpPr>
        <p:spPr/>
        <p:txBody>
          <a:bodyPr/>
          <a:lstStyle/>
          <a:p>
            <a:r>
              <a:rPr lang="en-IN" dirty="0"/>
              <a:t>Lets say there are 5 points then matrix will be</a:t>
            </a:r>
          </a:p>
          <a:p>
            <a:r>
              <a:rPr lang="en-IN" dirty="0"/>
              <a:t>        P1  P2 P3 P4 P5</a:t>
            </a:r>
          </a:p>
          <a:p>
            <a:r>
              <a:rPr lang="en-IN" dirty="0"/>
              <a:t>P1    0     .    .    .     .</a:t>
            </a:r>
          </a:p>
          <a:p>
            <a:r>
              <a:rPr lang="en-IN" dirty="0"/>
              <a:t>P2     .     0   .    .     .</a:t>
            </a:r>
          </a:p>
          <a:p>
            <a:r>
              <a:rPr lang="en-IN" dirty="0"/>
              <a:t>P3     .     .    0   .     .</a:t>
            </a:r>
          </a:p>
          <a:p>
            <a:r>
              <a:rPr lang="en-IN" dirty="0"/>
              <a:t>P4     .     .    .    0    .</a:t>
            </a:r>
          </a:p>
          <a:p>
            <a:r>
              <a:rPr lang="en-IN" dirty="0"/>
              <a:t>P5     .     .     .    .    0</a:t>
            </a:r>
          </a:p>
          <a:p>
            <a:r>
              <a:rPr lang="en-IN" dirty="0"/>
              <a:t>Now if p3 and p4 are close then </a:t>
            </a:r>
            <a:r>
              <a:rPr lang="en-IN" dirty="0" err="1"/>
              <a:t>wemake</a:t>
            </a:r>
            <a:r>
              <a:rPr lang="en-IN" dirty="0"/>
              <a:t> them </a:t>
            </a:r>
            <a:r>
              <a:rPr lang="en-IN" dirty="0" err="1"/>
              <a:t>acluster</a:t>
            </a:r>
            <a:r>
              <a:rPr lang="en-IN" dirty="0"/>
              <a:t> called c1</a:t>
            </a:r>
          </a:p>
        </p:txBody>
      </p:sp>
      <p:sp>
        <p:nvSpPr>
          <p:cNvPr id="3" name="Text Placeholder 2">
            <a:extLst>
              <a:ext uri="{FF2B5EF4-FFF2-40B4-BE49-F238E27FC236}">
                <a16:creationId xmlns:a16="http://schemas.microsoft.com/office/drawing/2014/main" id="{AA44F95A-C6EC-5CCE-9905-2C1D18A372A0}"/>
              </a:ext>
            </a:extLst>
          </p:cNvPr>
          <p:cNvSpPr>
            <a:spLocks noGrp="1"/>
          </p:cNvSpPr>
          <p:nvPr>
            <p:ph type="body" sz="quarter" idx="15"/>
          </p:nvPr>
        </p:nvSpPr>
        <p:spPr/>
        <p:txBody>
          <a:bodyPr/>
          <a:lstStyle/>
          <a:p>
            <a:endParaRPr lang="en-IN"/>
          </a:p>
        </p:txBody>
      </p:sp>
    </p:spTree>
    <p:extLst>
      <p:ext uri="{BB962C8B-B14F-4D97-AF65-F5344CB8AC3E}">
        <p14:creationId xmlns:p14="http://schemas.microsoft.com/office/powerpoint/2010/main" val="166294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2092C0-8AF5-C1DD-41CA-706D503C3D2E}"/>
              </a:ext>
            </a:extLst>
          </p:cNvPr>
          <p:cNvSpPr>
            <a:spLocks noGrp="1"/>
          </p:cNvSpPr>
          <p:nvPr>
            <p:ph type="body" sz="quarter" idx="13"/>
          </p:nvPr>
        </p:nvSpPr>
        <p:spPr/>
        <p:txBody>
          <a:bodyPr/>
          <a:lstStyle/>
          <a:p>
            <a:r>
              <a:rPr lang="en-IN" dirty="0"/>
              <a:t>So new matrix will be</a:t>
            </a:r>
          </a:p>
          <a:p>
            <a:pPr marL="0" indent="0">
              <a:buNone/>
            </a:pPr>
            <a:r>
              <a:rPr lang="en-IN" dirty="0"/>
              <a:t>          P1 P2 C1 P5</a:t>
            </a:r>
          </a:p>
          <a:p>
            <a:r>
              <a:rPr lang="en-IN" dirty="0"/>
              <a:t>P1    0     .    ?    .    </a:t>
            </a:r>
          </a:p>
          <a:p>
            <a:r>
              <a:rPr lang="en-IN" dirty="0"/>
              <a:t>P2     .     0   ?    .    </a:t>
            </a:r>
          </a:p>
          <a:p>
            <a:r>
              <a:rPr lang="en-IN" dirty="0"/>
              <a:t>C1     ?     ?  0  .    </a:t>
            </a:r>
          </a:p>
          <a:p>
            <a:r>
              <a:rPr lang="en-IN" dirty="0"/>
              <a:t>P5     .     .    .    0    </a:t>
            </a:r>
          </a:p>
          <a:p>
            <a:pPr marL="0" indent="0">
              <a:buNone/>
            </a:pPr>
            <a:endParaRPr lang="en-IN" dirty="0"/>
          </a:p>
          <a:p>
            <a:r>
              <a:rPr lang="en-IN" dirty="0"/>
              <a:t>And so on until single cluster is formed</a:t>
            </a:r>
          </a:p>
        </p:txBody>
      </p:sp>
      <p:sp>
        <p:nvSpPr>
          <p:cNvPr id="3" name="Text Placeholder 2">
            <a:extLst>
              <a:ext uri="{FF2B5EF4-FFF2-40B4-BE49-F238E27FC236}">
                <a16:creationId xmlns:a16="http://schemas.microsoft.com/office/drawing/2014/main" id="{8F774836-E744-8487-333A-979053B42833}"/>
              </a:ext>
            </a:extLst>
          </p:cNvPr>
          <p:cNvSpPr>
            <a:spLocks noGrp="1"/>
          </p:cNvSpPr>
          <p:nvPr>
            <p:ph type="body" sz="quarter" idx="15"/>
          </p:nvPr>
        </p:nvSpPr>
        <p:spPr/>
        <p:txBody>
          <a:bodyPr/>
          <a:lstStyle/>
          <a:p>
            <a:endParaRPr lang="en-IN"/>
          </a:p>
        </p:txBody>
      </p:sp>
    </p:spTree>
    <p:extLst>
      <p:ext uri="{BB962C8B-B14F-4D97-AF65-F5344CB8AC3E}">
        <p14:creationId xmlns:p14="http://schemas.microsoft.com/office/powerpoint/2010/main" val="114778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887DC5-117D-593B-BC50-8170535E7640}"/>
              </a:ext>
            </a:extLst>
          </p:cNvPr>
          <p:cNvSpPr>
            <a:spLocks noGrp="1"/>
          </p:cNvSpPr>
          <p:nvPr>
            <p:ph type="body" sz="quarter" idx="15"/>
          </p:nvPr>
        </p:nvSpPr>
        <p:spPr/>
        <p:txBody>
          <a:bodyPr/>
          <a:lstStyle/>
          <a:p>
            <a:r>
              <a:rPr lang="en-IN" dirty="0"/>
              <a:t>Computing Distance Matrix</a:t>
            </a:r>
          </a:p>
        </p:txBody>
      </p:sp>
      <p:sp>
        <p:nvSpPr>
          <p:cNvPr id="5" name="TextBox 4">
            <a:extLst>
              <a:ext uri="{FF2B5EF4-FFF2-40B4-BE49-F238E27FC236}">
                <a16:creationId xmlns:a16="http://schemas.microsoft.com/office/drawing/2014/main" id="{C83CD25B-8A51-2633-5B64-DB0024927460}"/>
              </a:ext>
            </a:extLst>
          </p:cNvPr>
          <p:cNvSpPr txBox="1"/>
          <p:nvPr/>
        </p:nvSpPr>
        <p:spPr>
          <a:xfrm>
            <a:off x="387275" y="1457288"/>
            <a:ext cx="11456893" cy="2862322"/>
          </a:xfrm>
          <a:prstGeom prst="rect">
            <a:avLst/>
          </a:prstGeom>
          <a:noFill/>
        </p:spPr>
        <p:txBody>
          <a:bodyPr wrap="square">
            <a:spAutoFit/>
          </a:bodyPr>
          <a:lstStyle/>
          <a:p>
            <a:r>
              <a:rPr lang="en-US" dirty="0"/>
              <a:t>While merging two clusters we check the distance between two every pair of clusters and merge the pair with the least distance/most similarity. But the question is how is that distance determined. There are different ways of defining Inter Cluster distance/similarity. Some of them are:</a:t>
            </a:r>
          </a:p>
          <a:p>
            <a:endParaRPr lang="en-US" dirty="0"/>
          </a:p>
          <a:p>
            <a:r>
              <a:rPr lang="en-US" dirty="0"/>
              <a:t>Min Distance: Find the minimum distance between any two points of the cluster.</a:t>
            </a:r>
          </a:p>
          <a:p>
            <a:r>
              <a:rPr lang="en-US" dirty="0"/>
              <a:t>Max Distance: Find the maximum distance between any two points of the cluster.</a:t>
            </a:r>
          </a:p>
          <a:p>
            <a:r>
              <a:rPr lang="en-US" dirty="0"/>
              <a:t>Group Average: Find the average distance between every two points of the clusters.</a:t>
            </a:r>
          </a:p>
          <a:p>
            <a:r>
              <a:rPr lang="en-US" dirty="0"/>
              <a:t>Ward’s Method: The similarity of two clusters is based on the increase in squared error when two clusters are merged.(default in </a:t>
            </a:r>
            <a:r>
              <a:rPr lang="en-US" dirty="0" err="1"/>
              <a:t>scikitlearn</a:t>
            </a:r>
            <a:endParaRPr lang="en-US" dirty="0"/>
          </a:p>
          <a:p>
            <a:endParaRPr lang="en-IN" dirty="0"/>
          </a:p>
        </p:txBody>
      </p:sp>
      <p:pic>
        <p:nvPicPr>
          <p:cNvPr id="8" name="Picture 7">
            <a:extLst>
              <a:ext uri="{FF2B5EF4-FFF2-40B4-BE49-F238E27FC236}">
                <a16:creationId xmlns:a16="http://schemas.microsoft.com/office/drawing/2014/main" id="{5253BD9E-198C-81A8-6A40-74A346D7F199}"/>
              </a:ext>
            </a:extLst>
          </p:cNvPr>
          <p:cNvPicPr>
            <a:picLocks noChangeAspect="1"/>
          </p:cNvPicPr>
          <p:nvPr/>
        </p:nvPicPr>
        <p:blipFill>
          <a:blip r:embed="rId2"/>
          <a:stretch>
            <a:fillRect/>
          </a:stretch>
        </p:blipFill>
        <p:spPr>
          <a:xfrm>
            <a:off x="1066971" y="4141694"/>
            <a:ext cx="7992590" cy="2468520"/>
          </a:xfrm>
          <a:prstGeom prst="rect">
            <a:avLst/>
          </a:prstGeom>
        </p:spPr>
      </p:pic>
    </p:spTree>
    <p:extLst>
      <p:ext uri="{BB962C8B-B14F-4D97-AF65-F5344CB8AC3E}">
        <p14:creationId xmlns:p14="http://schemas.microsoft.com/office/powerpoint/2010/main" val="153012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959A9D-7FE8-8E20-B01D-39DBC8E7FE69}"/>
              </a:ext>
            </a:extLst>
          </p:cNvPr>
          <p:cNvSpPr>
            <a:spLocks noGrp="1"/>
          </p:cNvSpPr>
          <p:nvPr>
            <p:ph type="body" sz="quarter" idx="15"/>
          </p:nvPr>
        </p:nvSpPr>
        <p:spPr/>
        <p:txBody>
          <a:bodyPr/>
          <a:lstStyle/>
          <a:p>
            <a:pPr algn="just"/>
            <a:r>
              <a:rPr lang="en-US" dirty="0"/>
              <a:t>Unsupervised machine learning analyzes and clusters unlabeled datasets using machine learning algorithms. These algorithms find hidden patterns and data without any human intervention, i.e., we don’t give output to our model. The training model has only input parameter values and discovers the groups or patterns on its own.</a:t>
            </a:r>
          </a:p>
          <a:p>
            <a:pPr algn="just"/>
            <a:endParaRPr lang="en-US" dirty="0"/>
          </a:p>
          <a:p>
            <a:endParaRPr lang="en-IN" dirty="0"/>
          </a:p>
        </p:txBody>
      </p:sp>
      <p:pic>
        <p:nvPicPr>
          <p:cNvPr id="7" name="Picture 6">
            <a:extLst>
              <a:ext uri="{FF2B5EF4-FFF2-40B4-BE49-F238E27FC236}">
                <a16:creationId xmlns:a16="http://schemas.microsoft.com/office/drawing/2014/main" id="{F305F360-D4B2-0D1E-7CFD-A248EF6FB834}"/>
              </a:ext>
            </a:extLst>
          </p:cNvPr>
          <p:cNvPicPr>
            <a:picLocks noChangeAspect="1"/>
          </p:cNvPicPr>
          <p:nvPr/>
        </p:nvPicPr>
        <p:blipFill>
          <a:blip r:embed="rId2"/>
          <a:stretch>
            <a:fillRect/>
          </a:stretch>
        </p:blipFill>
        <p:spPr>
          <a:xfrm>
            <a:off x="1407749" y="2798092"/>
            <a:ext cx="8688012" cy="2638793"/>
          </a:xfrm>
          <a:prstGeom prst="rect">
            <a:avLst/>
          </a:prstGeom>
        </p:spPr>
      </p:pic>
    </p:spTree>
    <p:extLst>
      <p:ext uri="{BB962C8B-B14F-4D97-AF65-F5344CB8AC3E}">
        <p14:creationId xmlns:p14="http://schemas.microsoft.com/office/powerpoint/2010/main" val="3577628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FF7868-2321-16A7-FC3F-D2C73160C5F7}"/>
              </a:ext>
            </a:extLst>
          </p:cNvPr>
          <p:cNvSpPr>
            <a:spLocks noGrp="1"/>
          </p:cNvSpPr>
          <p:nvPr>
            <p:ph type="body" sz="quarter" idx="13"/>
          </p:nvPr>
        </p:nvSpPr>
        <p:spPr/>
        <p:txBody>
          <a:bodyPr/>
          <a:lstStyle/>
          <a:p>
            <a:endParaRPr lang="en-IN" dirty="0"/>
          </a:p>
        </p:txBody>
      </p:sp>
      <p:sp>
        <p:nvSpPr>
          <p:cNvPr id="3" name="Text Placeholder 2">
            <a:extLst>
              <a:ext uri="{FF2B5EF4-FFF2-40B4-BE49-F238E27FC236}">
                <a16:creationId xmlns:a16="http://schemas.microsoft.com/office/drawing/2014/main" id="{B91C55B2-70E5-B1E4-2F63-86C94E7E2588}"/>
              </a:ext>
            </a:extLst>
          </p:cNvPr>
          <p:cNvSpPr>
            <a:spLocks noGrp="1"/>
          </p:cNvSpPr>
          <p:nvPr>
            <p:ph type="body" sz="quarter" idx="15"/>
          </p:nvPr>
        </p:nvSpPr>
        <p:spPr/>
        <p:txBody>
          <a:bodyPr/>
          <a:lstStyle/>
          <a:p>
            <a:endParaRPr lang="en-IN"/>
          </a:p>
        </p:txBody>
      </p:sp>
      <p:pic>
        <p:nvPicPr>
          <p:cNvPr id="5" name="Picture 4">
            <a:extLst>
              <a:ext uri="{FF2B5EF4-FFF2-40B4-BE49-F238E27FC236}">
                <a16:creationId xmlns:a16="http://schemas.microsoft.com/office/drawing/2014/main" id="{AF94E520-F793-548E-537E-77586980123F}"/>
              </a:ext>
            </a:extLst>
          </p:cNvPr>
          <p:cNvPicPr>
            <a:picLocks noChangeAspect="1"/>
          </p:cNvPicPr>
          <p:nvPr/>
        </p:nvPicPr>
        <p:blipFill>
          <a:blip r:embed="rId2"/>
          <a:stretch>
            <a:fillRect/>
          </a:stretch>
        </p:blipFill>
        <p:spPr>
          <a:xfrm>
            <a:off x="566286" y="1039128"/>
            <a:ext cx="9986966" cy="4264392"/>
          </a:xfrm>
          <a:prstGeom prst="rect">
            <a:avLst/>
          </a:prstGeom>
        </p:spPr>
      </p:pic>
    </p:spTree>
    <p:extLst>
      <p:ext uri="{BB962C8B-B14F-4D97-AF65-F5344CB8AC3E}">
        <p14:creationId xmlns:p14="http://schemas.microsoft.com/office/powerpoint/2010/main" val="471299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11580812" cy="5728652"/>
          </a:xfrm>
        </p:spPr>
        <p:txBody>
          <a:bodyPr vert="horz" lIns="91440" tIns="45720" rIns="91440" bIns="45720" rtlCol="0">
            <a:noAutofit/>
          </a:bodyPr>
          <a:lstStyle/>
          <a:p>
            <a:pPr marL="0" indent="0">
              <a:buNone/>
            </a:pPr>
            <a:r>
              <a:rPr lang="en-US" dirty="0">
                <a:solidFill>
                  <a:srgbClr val="5583D1"/>
                </a:solidFill>
              </a:rPr>
              <a:t>Hierarchical Clustering</a:t>
            </a:r>
          </a:p>
          <a:p>
            <a:pPr marL="0" indent="0">
              <a:buNone/>
            </a:pPr>
            <a:r>
              <a:rPr lang="en-US" sz="2400" dirty="0">
                <a:solidFill>
                  <a:srgbClr val="242424"/>
                </a:solidFill>
                <a:cs typeface="Calibri" panose="020F0502020204030204" pitchFamily="34" charset="0"/>
              </a:rPr>
              <a:t>Introduction to Hierarchical Clustering</a:t>
            </a:r>
          </a:p>
          <a:p>
            <a:pPr marL="0" indent="0">
              <a:buNone/>
            </a:pPr>
            <a:r>
              <a:rPr lang="en-US" sz="2400" b="1" dirty="0">
                <a:solidFill>
                  <a:srgbClr val="242424"/>
                </a:solidFill>
              </a:rPr>
              <a:t>Agglomerative Hierarchical clustering</a:t>
            </a:r>
          </a:p>
          <a:p>
            <a:pPr marL="228600" lvl="5">
              <a:lnSpc>
                <a:spcPct val="150000"/>
              </a:lnSpc>
            </a:pPr>
            <a:r>
              <a:rPr lang="en-US" sz="2400" dirty="0">
                <a:solidFill>
                  <a:srgbClr val="242424"/>
                </a:solidFill>
              </a:rPr>
              <a:t>Common linkage methods</a:t>
            </a:r>
          </a:p>
          <a:p>
            <a:pPr marL="1143000" lvl="8">
              <a:lnSpc>
                <a:spcPct val="150000"/>
              </a:lnSpc>
            </a:pPr>
            <a:r>
              <a:rPr lang="en-US" sz="2400" dirty="0">
                <a:solidFill>
                  <a:srgbClr val="242424"/>
                </a:solidFill>
              </a:rPr>
              <a:t>Maximum or Complete linkage</a:t>
            </a:r>
          </a:p>
          <a:p>
            <a:pPr marL="1143000" lvl="8">
              <a:lnSpc>
                <a:spcPct val="150000"/>
              </a:lnSpc>
            </a:pPr>
            <a:r>
              <a:rPr lang="en-US" sz="2400" dirty="0">
                <a:solidFill>
                  <a:srgbClr val="242424"/>
                </a:solidFill>
              </a:rPr>
              <a:t>Minimum or Single linkage</a:t>
            </a:r>
          </a:p>
          <a:p>
            <a:pPr marL="1143000" lvl="8">
              <a:lnSpc>
                <a:spcPct val="150000"/>
              </a:lnSpc>
            </a:pPr>
            <a:r>
              <a:rPr lang="en-US" sz="2400" dirty="0">
                <a:solidFill>
                  <a:srgbClr val="242424"/>
                </a:solidFill>
              </a:rPr>
              <a:t>Centroid linkage</a:t>
            </a:r>
          </a:p>
          <a:p>
            <a:pPr marL="1143000" lvl="8">
              <a:lnSpc>
                <a:spcPct val="150000"/>
              </a:lnSpc>
            </a:pPr>
            <a:r>
              <a:rPr lang="en-US" sz="2400" dirty="0">
                <a:solidFill>
                  <a:srgbClr val="242424"/>
                </a:solidFill>
              </a:rPr>
              <a:t>Mean or Average linkage: The average of all pairwise distances between elements in each pair of clusters is used to measure the distance between two clusters.</a:t>
            </a:r>
          </a:p>
          <a:p>
            <a:pPr marL="2743200" lvl="6" indent="0">
              <a:lnSpc>
                <a:spcPct val="150000"/>
              </a:lnSpc>
              <a:buNone/>
            </a:pPr>
            <a:endParaRPr lang="en-US" dirty="0">
              <a:solidFill>
                <a:srgbClr val="242424"/>
              </a:solidFill>
            </a:endParaRPr>
          </a:p>
          <a:p>
            <a:pPr lvl="4">
              <a:lnSpc>
                <a:spcPct val="150000"/>
              </a:lnSpc>
            </a:pPr>
            <a:endParaRPr lang="en-US" dirty="0">
              <a:solidFill>
                <a:srgbClr val="242424"/>
              </a:solidFill>
            </a:endParaRPr>
          </a:p>
          <a:p>
            <a:pPr marL="2286000" lvl="5" indent="0">
              <a:lnSpc>
                <a:spcPct val="150000"/>
              </a:lnSpc>
              <a:buNone/>
            </a:pPr>
            <a:endParaRPr lang="en-US" dirty="0">
              <a:solidFill>
                <a:srgbClr val="242424"/>
              </a:solidFill>
            </a:endParaRPr>
          </a:p>
          <a:p>
            <a:pPr lvl="2"/>
            <a:endParaRPr lang="en-US" dirty="0">
              <a:solidFill>
                <a:srgbClr val="5583D1"/>
              </a:solidFill>
              <a:latin typeface="+mn-lt"/>
            </a:endParaRPr>
          </a:p>
          <a:p>
            <a:pPr lvl="2"/>
            <a:endParaRPr lang="en-US" dirty="0">
              <a:solidFill>
                <a:srgbClr val="5583D1"/>
              </a:solidFill>
              <a:latin typeface="+mn-lt"/>
            </a:endParaRPr>
          </a:p>
          <a:p>
            <a:pPr lvl="4"/>
            <a:endParaRPr lang="en-US" dirty="0">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5" name="Group 4">
            <a:extLst>
              <a:ext uri="{FF2B5EF4-FFF2-40B4-BE49-F238E27FC236}">
                <a16:creationId xmlns:a16="http://schemas.microsoft.com/office/drawing/2014/main" id="{40C25493-5239-0D06-B990-4EA75EC465DB}"/>
              </a:ext>
            </a:extLst>
          </p:cNvPr>
          <p:cNvGrpSpPr/>
          <p:nvPr/>
        </p:nvGrpSpPr>
        <p:grpSpPr>
          <a:xfrm>
            <a:off x="6848126" y="1567806"/>
            <a:ext cx="4846036" cy="3082256"/>
            <a:chOff x="5447589" y="855696"/>
            <a:chExt cx="5913042" cy="4718843"/>
          </a:xfrm>
        </p:grpSpPr>
        <p:pic>
          <p:nvPicPr>
            <p:cNvPr id="6" name="Picture 2" descr="Hierarchical Clustering in Machine Learning">
              <a:extLst>
                <a:ext uri="{FF2B5EF4-FFF2-40B4-BE49-F238E27FC236}">
                  <a16:creationId xmlns:a16="http://schemas.microsoft.com/office/drawing/2014/main" id="{AC8186D0-0BA0-BCE4-94DA-B51B5392E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760" y="855696"/>
              <a:ext cx="2506703" cy="19740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457B47-2926-F8E7-FF57-ED1076F6E5FD}"/>
                </a:ext>
              </a:extLst>
            </p:cNvPr>
            <p:cNvSpPr txBox="1"/>
            <p:nvPr/>
          </p:nvSpPr>
          <p:spPr>
            <a:xfrm>
              <a:off x="5571179" y="2840432"/>
              <a:ext cx="2295024" cy="369332"/>
            </a:xfrm>
            <a:prstGeom prst="rect">
              <a:avLst/>
            </a:prstGeom>
            <a:noFill/>
          </p:spPr>
          <p:txBody>
            <a:bodyPr wrap="square">
              <a:spAutoFit/>
            </a:bodyPr>
            <a:lstStyle/>
            <a:p>
              <a:r>
                <a:rPr lang="en-US" sz="1800">
                  <a:solidFill>
                    <a:srgbClr val="5583D1"/>
                  </a:solidFill>
                </a:rPr>
                <a:t>Single linkage: </a:t>
              </a:r>
            </a:p>
          </p:txBody>
        </p:sp>
        <p:pic>
          <p:nvPicPr>
            <p:cNvPr id="8" name="Picture 4" descr="Hierarchical Clustering in Machine Learning">
              <a:extLst>
                <a:ext uri="{FF2B5EF4-FFF2-40B4-BE49-F238E27FC236}">
                  <a16:creationId xmlns:a16="http://schemas.microsoft.com/office/drawing/2014/main" id="{7CC981F7-EACB-E02A-23F6-78BBE1FD7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589" y="3198727"/>
              <a:ext cx="2652389" cy="20887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308A32-758A-2AA7-FF88-B778D10A6A8B}"/>
                </a:ext>
              </a:extLst>
            </p:cNvPr>
            <p:cNvSpPr txBox="1"/>
            <p:nvPr/>
          </p:nvSpPr>
          <p:spPr>
            <a:xfrm>
              <a:off x="5550137" y="5205207"/>
              <a:ext cx="2316066" cy="369332"/>
            </a:xfrm>
            <a:prstGeom prst="rect">
              <a:avLst/>
            </a:prstGeom>
            <a:noFill/>
          </p:spPr>
          <p:txBody>
            <a:bodyPr wrap="square">
              <a:spAutoFit/>
            </a:bodyPr>
            <a:lstStyle/>
            <a:p>
              <a:r>
                <a:rPr lang="en-US" sz="1800">
                  <a:solidFill>
                    <a:srgbClr val="5583D1"/>
                  </a:solidFill>
                </a:rPr>
                <a:t>Complete linkage</a:t>
              </a:r>
              <a:endParaRPr lang="en-IN"/>
            </a:p>
          </p:txBody>
        </p:sp>
        <p:pic>
          <p:nvPicPr>
            <p:cNvPr id="10" name="Picture 6" descr="Hierarchical Clustering in Machine Learning">
              <a:extLst>
                <a:ext uri="{FF2B5EF4-FFF2-40B4-BE49-F238E27FC236}">
                  <a16:creationId xmlns:a16="http://schemas.microsoft.com/office/drawing/2014/main" id="{85619F89-A7DB-FD1F-E7A1-10A4A88C9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2117" y="1927265"/>
              <a:ext cx="2954764" cy="23268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8B3935-C9E8-4E4B-6B99-39534BBB0C3F}"/>
                </a:ext>
              </a:extLst>
            </p:cNvPr>
            <p:cNvSpPr txBox="1"/>
            <p:nvPr/>
          </p:nvSpPr>
          <p:spPr>
            <a:xfrm>
              <a:off x="8597134" y="4090736"/>
              <a:ext cx="2763497" cy="369332"/>
            </a:xfrm>
            <a:prstGeom prst="rect">
              <a:avLst/>
            </a:prstGeom>
            <a:noFill/>
          </p:spPr>
          <p:txBody>
            <a:bodyPr wrap="square">
              <a:spAutoFit/>
            </a:bodyPr>
            <a:lstStyle/>
            <a:p>
              <a:r>
                <a:rPr lang="en-US" sz="1800">
                  <a:solidFill>
                    <a:srgbClr val="5583D1"/>
                  </a:solidFill>
                </a:rPr>
                <a:t>Centroid linkage</a:t>
              </a:r>
              <a:endParaRPr lang="en-IN"/>
            </a:p>
          </p:txBody>
        </p:sp>
      </p:grpSp>
    </p:spTree>
    <p:extLst>
      <p:ext uri="{BB962C8B-B14F-4D97-AF65-F5344CB8AC3E}">
        <p14:creationId xmlns:p14="http://schemas.microsoft.com/office/powerpoint/2010/main" val="4000200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E76319-C2D7-DAFC-0053-23A16A9A382C}"/>
              </a:ext>
            </a:extLst>
          </p:cNvPr>
          <p:cNvSpPr>
            <a:spLocks noGrp="1"/>
          </p:cNvSpPr>
          <p:nvPr>
            <p:ph type="body" sz="quarter" idx="13"/>
          </p:nvPr>
        </p:nvSpPr>
        <p:spPr>
          <a:xfrm>
            <a:off x="255996" y="571972"/>
            <a:ext cx="10624338" cy="444565"/>
          </a:xfrm>
        </p:spPr>
        <p:txBody>
          <a:bodyPr/>
          <a:lstStyle/>
          <a:p>
            <a:pPr algn="just"/>
            <a:r>
              <a:rPr lang="en-US" dirty="0"/>
              <a:t>Single Linkage (Min Distance) is suitable for detecting elongated or chain-like clusters but is sensitive to outliers.</a:t>
            </a:r>
          </a:p>
          <a:p>
            <a:pPr algn="just"/>
            <a:r>
              <a:rPr lang="en-US" dirty="0"/>
              <a:t>Complete Linkage (Max Distance) ensures compact, well-separated clusters but can be overly restrictive.</a:t>
            </a:r>
          </a:p>
          <a:p>
            <a:pPr algn="just"/>
            <a:r>
              <a:rPr lang="en-US" dirty="0"/>
              <a:t>Average Linkage (Group Average) is a good middle ground, balancing compactness and separation.</a:t>
            </a:r>
          </a:p>
          <a:p>
            <a:pPr algn="just"/>
            <a:r>
              <a:rPr lang="en-US" dirty="0"/>
              <a:t>Ward's Method is often preferred in practice because it minimizes within-cluster variance and creates balanced, compact clusters.</a:t>
            </a:r>
          </a:p>
          <a:p>
            <a:pPr marL="0" indent="0" algn="just">
              <a:buNone/>
            </a:pPr>
            <a:r>
              <a:rPr lang="en-US" dirty="0">
                <a:highlight>
                  <a:srgbClr val="FFFF00"/>
                </a:highlight>
              </a:rPr>
              <a:t>In scikit-learn, Ward’s method is the default choice for hierarchical clustering because it tends to produce well-balanced and compact clusters, making it the most robust for many clustering applications. However, the other methods are useful depending on the nature of the data and the desired characteristics of the resulting clusters.</a:t>
            </a:r>
            <a:endParaRPr lang="en-IN" dirty="0">
              <a:highlight>
                <a:srgbClr val="FFFF00"/>
              </a:highlight>
            </a:endParaRPr>
          </a:p>
        </p:txBody>
      </p:sp>
    </p:spTree>
    <p:extLst>
      <p:ext uri="{BB962C8B-B14F-4D97-AF65-F5344CB8AC3E}">
        <p14:creationId xmlns:p14="http://schemas.microsoft.com/office/powerpoint/2010/main" val="18044403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8928992" cy="5728652"/>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cs typeface="Calibri" panose="020F0502020204030204" pitchFamily="34" charset="0"/>
              </a:rPr>
              <a:t>Introduction to Hierarchical Clustering</a:t>
            </a:r>
          </a:p>
          <a:p>
            <a:pPr marL="0" indent="0">
              <a:buNone/>
            </a:pPr>
            <a:r>
              <a:rPr lang="en-US" sz="2400" b="1">
                <a:solidFill>
                  <a:srgbClr val="242424"/>
                </a:solidFill>
              </a:rPr>
              <a:t>Agglomerative Hierarchical clustering</a:t>
            </a:r>
          </a:p>
          <a:p>
            <a:pPr marL="228600" lvl="5">
              <a:lnSpc>
                <a:spcPct val="150000"/>
              </a:lnSpc>
              <a:tabLst>
                <a:tab pos="2971800" algn="l"/>
              </a:tabLst>
            </a:pPr>
            <a:r>
              <a:rPr lang="en-US" sz="2400">
                <a:solidFill>
                  <a:srgbClr val="242424"/>
                </a:solidFill>
              </a:rPr>
              <a:t>Distance Metrics</a:t>
            </a:r>
          </a:p>
          <a:p>
            <a:pPr marL="1143000" lvl="8">
              <a:lnSpc>
                <a:spcPct val="100000"/>
              </a:lnSpc>
              <a:tabLst>
                <a:tab pos="2971800" algn="l"/>
              </a:tabLst>
            </a:pPr>
            <a:r>
              <a:rPr lang="en-US" sz="2400">
                <a:solidFill>
                  <a:srgbClr val="242424"/>
                </a:solidFill>
              </a:rPr>
              <a:t>Euclidean Distance: Straight-line distance between two points in Euclidean space.</a:t>
            </a:r>
          </a:p>
          <a:p>
            <a:pPr marL="1143000" lvl="8">
              <a:lnSpc>
                <a:spcPct val="100000"/>
              </a:lnSpc>
              <a:tabLst>
                <a:tab pos="2971800" algn="l"/>
              </a:tabLst>
            </a:pPr>
            <a:r>
              <a:rPr lang="en-US" sz="2400">
                <a:solidFill>
                  <a:srgbClr val="242424"/>
                </a:solidFill>
              </a:rPr>
              <a:t>Manhattan Distance: Sum of the absolute differences of the coordinates.</a:t>
            </a:r>
          </a:p>
          <a:p>
            <a:pPr marL="1143000" lvl="8">
              <a:lnSpc>
                <a:spcPct val="100000"/>
              </a:lnSpc>
              <a:tabLst>
                <a:tab pos="2971800" algn="l"/>
              </a:tabLst>
            </a:pPr>
            <a:r>
              <a:rPr lang="en-US" sz="2400">
                <a:solidFill>
                  <a:srgbClr val="242424"/>
                </a:solidFill>
              </a:rPr>
              <a:t>Cosine Distance: Based on the cosine of the angle between two vectors.</a:t>
            </a:r>
          </a:p>
          <a:p>
            <a:pPr marL="1143000" lvl="8">
              <a:lnSpc>
                <a:spcPct val="100000"/>
              </a:lnSpc>
              <a:tabLst>
                <a:tab pos="2971800" algn="l"/>
              </a:tabLst>
            </a:pPr>
            <a:r>
              <a:rPr lang="en-US" sz="2400" err="1">
                <a:solidFill>
                  <a:srgbClr val="242424"/>
                </a:solidFill>
              </a:rPr>
              <a:t>Minkowski</a:t>
            </a:r>
            <a:r>
              <a:rPr lang="en-US" sz="2400">
                <a:solidFill>
                  <a:srgbClr val="242424"/>
                </a:solidFill>
              </a:rPr>
              <a:t> Distance: A generalization of both Euclidean and Manhattan distances.</a:t>
            </a:r>
          </a:p>
          <a:p>
            <a:pPr marL="2743200" lvl="6" indent="0">
              <a:lnSpc>
                <a:spcPct val="150000"/>
              </a:lnSpc>
              <a:buNone/>
            </a:pPr>
            <a:endParaRPr lang="en-US">
              <a:solidFill>
                <a:srgbClr val="242424"/>
              </a:solidFill>
            </a:endParaRPr>
          </a:p>
          <a:p>
            <a:pPr lvl="4">
              <a:lnSpc>
                <a:spcPct val="150000"/>
              </a:lnSpc>
            </a:pPr>
            <a:endParaRPr lang="en-US">
              <a:solidFill>
                <a:srgbClr val="242424"/>
              </a:solidFill>
            </a:endParaRPr>
          </a:p>
          <a:p>
            <a:pPr marL="2286000" lvl="5" indent="0">
              <a:lnSpc>
                <a:spcPct val="150000"/>
              </a:lnSpc>
              <a:buNone/>
            </a:pPr>
            <a:endParaRPr lang="en-US">
              <a:solidFill>
                <a:srgbClr val="242424"/>
              </a:solidFill>
            </a:endParaRPr>
          </a:p>
          <a:p>
            <a:pPr lvl="2"/>
            <a:endParaRPr lang="en-US">
              <a:solidFill>
                <a:srgbClr val="5583D1"/>
              </a:solidFill>
              <a:latin typeface="+mn-lt"/>
            </a:endParaRPr>
          </a:p>
          <a:p>
            <a:pPr lvl="2"/>
            <a:endParaRPr lang="en-US">
              <a:solidFill>
                <a:srgbClr val="5583D1"/>
              </a:solidFill>
              <a:latin typeface="+mn-lt"/>
            </a:endParaRPr>
          </a:p>
          <a:p>
            <a:pPr lvl="4"/>
            <a:endParaRPr lang="en-US">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12" name="Group 11">
            <a:extLst>
              <a:ext uri="{FF2B5EF4-FFF2-40B4-BE49-F238E27FC236}">
                <a16:creationId xmlns:a16="http://schemas.microsoft.com/office/drawing/2014/main" id="{74440602-5C4F-D9F9-AA72-B7F1BC561C94}"/>
              </a:ext>
            </a:extLst>
          </p:cNvPr>
          <p:cNvGrpSpPr/>
          <p:nvPr/>
        </p:nvGrpSpPr>
        <p:grpSpPr>
          <a:xfrm>
            <a:off x="7156013" y="1453677"/>
            <a:ext cx="1976218" cy="1443789"/>
            <a:chOff x="7844589" y="1335505"/>
            <a:chExt cx="1976218" cy="1443789"/>
          </a:xfrm>
        </p:grpSpPr>
        <p:sp>
          <p:nvSpPr>
            <p:cNvPr id="13" name="Oval 12">
              <a:extLst>
                <a:ext uri="{FF2B5EF4-FFF2-40B4-BE49-F238E27FC236}">
                  <a16:creationId xmlns:a16="http://schemas.microsoft.com/office/drawing/2014/main" id="{AD6C0B46-DD68-C4E6-1033-1431C60EC052}"/>
                </a:ext>
              </a:extLst>
            </p:cNvPr>
            <p:cNvSpPr/>
            <p:nvPr/>
          </p:nvSpPr>
          <p:spPr>
            <a:xfrm>
              <a:off x="8085221" y="1684421"/>
              <a:ext cx="276726" cy="288758"/>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E358B60F-257A-01AC-0858-E84B24628664}"/>
                </a:ext>
              </a:extLst>
            </p:cNvPr>
            <p:cNvSpPr/>
            <p:nvPr/>
          </p:nvSpPr>
          <p:spPr>
            <a:xfrm>
              <a:off x="8976591" y="2314584"/>
              <a:ext cx="276726" cy="28875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B9A94DF5-7E9D-CC58-318E-D891FABA6337}"/>
                </a:ext>
              </a:extLst>
            </p:cNvPr>
            <p:cNvCxnSpPr>
              <a:cxnSpLocks/>
            </p:cNvCxnSpPr>
            <p:nvPr/>
          </p:nvCxnSpPr>
          <p:spPr>
            <a:xfrm flipV="1">
              <a:off x="7844589" y="1335505"/>
              <a:ext cx="0" cy="14437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115AE0B2-9EAB-C631-BED8-54875B5F86CE}"/>
                </a:ext>
              </a:extLst>
            </p:cNvPr>
            <p:cNvCxnSpPr>
              <a:cxnSpLocks/>
            </p:cNvCxnSpPr>
            <p:nvPr/>
          </p:nvCxnSpPr>
          <p:spPr>
            <a:xfrm>
              <a:off x="7844589" y="2779294"/>
              <a:ext cx="19290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3126295A-FC5B-7D25-6CC3-19FBB23D2A0F}"/>
                </a:ext>
              </a:extLst>
            </p:cNvPr>
            <p:cNvCxnSpPr>
              <a:cxnSpLocks/>
            </p:cNvCxnSpPr>
            <p:nvPr/>
          </p:nvCxnSpPr>
          <p:spPr>
            <a:xfrm>
              <a:off x="8361947" y="1879594"/>
              <a:ext cx="655170" cy="52807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EA6C6D46-0710-33AA-F385-43314883D811}"/>
                </a:ext>
              </a:extLst>
            </p:cNvPr>
            <p:cNvSpPr txBox="1"/>
            <p:nvPr/>
          </p:nvSpPr>
          <p:spPr>
            <a:xfrm>
              <a:off x="8409101" y="1387271"/>
              <a:ext cx="1411706" cy="369332"/>
            </a:xfrm>
            <a:prstGeom prst="rect">
              <a:avLst/>
            </a:prstGeom>
            <a:noFill/>
          </p:spPr>
          <p:txBody>
            <a:bodyPr wrap="square">
              <a:spAutoFit/>
            </a:bodyPr>
            <a:lstStyle/>
            <a:p>
              <a:r>
                <a:rPr lang="en-US" sz="1800" b="1">
                  <a:cs typeface="Calibri" panose="020F0502020204030204" pitchFamily="34" charset="0"/>
                </a:rPr>
                <a:t>Euclidean</a:t>
              </a:r>
              <a:endParaRPr lang="en-IN"/>
            </a:p>
          </p:txBody>
        </p:sp>
      </p:grpSp>
      <p:grpSp>
        <p:nvGrpSpPr>
          <p:cNvPr id="19" name="Group 18">
            <a:extLst>
              <a:ext uri="{FF2B5EF4-FFF2-40B4-BE49-F238E27FC236}">
                <a16:creationId xmlns:a16="http://schemas.microsoft.com/office/drawing/2014/main" id="{4A39A3B9-5F96-AD64-21FD-C6C4511B5001}"/>
              </a:ext>
            </a:extLst>
          </p:cNvPr>
          <p:cNvGrpSpPr/>
          <p:nvPr/>
        </p:nvGrpSpPr>
        <p:grpSpPr>
          <a:xfrm>
            <a:off x="9874447" y="1453677"/>
            <a:ext cx="1976218" cy="1443789"/>
            <a:chOff x="10022161" y="1332347"/>
            <a:chExt cx="1976218" cy="1443789"/>
          </a:xfrm>
        </p:grpSpPr>
        <p:sp>
          <p:nvSpPr>
            <p:cNvPr id="20" name="Oval 19">
              <a:extLst>
                <a:ext uri="{FF2B5EF4-FFF2-40B4-BE49-F238E27FC236}">
                  <a16:creationId xmlns:a16="http://schemas.microsoft.com/office/drawing/2014/main" id="{9B3F2BD9-7605-EAAE-321D-B6D0F87C14B8}"/>
                </a:ext>
              </a:extLst>
            </p:cNvPr>
            <p:cNvSpPr/>
            <p:nvPr/>
          </p:nvSpPr>
          <p:spPr>
            <a:xfrm>
              <a:off x="10262793" y="1681263"/>
              <a:ext cx="276726" cy="288758"/>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16B2468C-2203-C6A8-4B5F-2BD4801BA981}"/>
                </a:ext>
              </a:extLst>
            </p:cNvPr>
            <p:cNvSpPr/>
            <p:nvPr/>
          </p:nvSpPr>
          <p:spPr>
            <a:xfrm>
              <a:off x="11154163" y="2311426"/>
              <a:ext cx="276726" cy="28875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E5B8A306-823A-7DCE-9E34-DAEF0C208B9B}"/>
                </a:ext>
              </a:extLst>
            </p:cNvPr>
            <p:cNvCxnSpPr>
              <a:cxnSpLocks/>
            </p:cNvCxnSpPr>
            <p:nvPr/>
          </p:nvCxnSpPr>
          <p:spPr>
            <a:xfrm flipV="1">
              <a:off x="10022161" y="1332347"/>
              <a:ext cx="0" cy="14437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233CA909-CE33-BBDC-F673-E53A60DB00F4}"/>
                </a:ext>
              </a:extLst>
            </p:cNvPr>
            <p:cNvCxnSpPr>
              <a:cxnSpLocks/>
            </p:cNvCxnSpPr>
            <p:nvPr/>
          </p:nvCxnSpPr>
          <p:spPr>
            <a:xfrm>
              <a:off x="10022161" y="2776136"/>
              <a:ext cx="19290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155E0F88-D1E5-4590-7BC9-B5B1CE6D994E}"/>
                </a:ext>
              </a:extLst>
            </p:cNvPr>
            <p:cNvSpPr txBox="1"/>
            <p:nvPr/>
          </p:nvSpPr>
          <p:spPr>
            <a:xfrm>
              <a:off x="10586673" y="1384113"/>
              <a:ext cx="1411706" cy="369332"/>
            </a:xfrm>
            <a:prstGeom prst="rect">
              <a:avLst/>
            </a:prstGeom>
            <a:noFill/>
          </p:spPr>
          <p:txBody>
            <a:bodyPr wrap="square">
              <a:spAutoFit/>
            </a:bodyPr>
            <a:lstStyle/>
            <a:p>
              <a:r>
                <a:rPr lang="en-US" sz="1800" b="1">
                  <a:cs typeface="Calibri" panose="020F0502020204030204" pitchFamily="34" charset="0"/>
                </a:rPr>
                <a:t>Manhattan</a:t>
              </a:r>
              <a:endParaRPr lang="en-IN"/>
            </a:p>
          </p:txBody>
        </p:sp>
        <p:cxnSp>
          <p:nvCxnSpPr>
            <p:cNvPr id="26" name="Straight Arrow Connector 25">
              <a:extLst>
                <a:ext uri="{FF2B5EF4-FFF2-40B4-BE49-F238E27FC236}">
                  <a16:creationId xmlns:a16="http://schemas.microsoft.com/office/drawing/2014/main" id="{3AB65266-EA0F-911F-9CAE-941485084DE0}"/>
                </a:ext>
              </a:extLst>
            </p:cNvPr>
            <p:cNvCxnSpPr>
              <a:cxnSpLocks/>
            </p:cNvCxnSpPr>
            <p:nvPr/>
          </p:nvCxnSpPr>
          <p:spPr>
            <a:xfrm flipH="1">
              <a:off x="11285621" y="1808040"/>
              <a:ext cx="6905" cy="5033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CFBD4873-EF56-D276-77CC-A8741A59E4FA}"/>
                </a:ext>
              </a:extLst>
            </p:cNvPr>
            <p:cNvCxnSpPr>
              <a:cxnSpLocks/>
            </p:cNvCxnSpPr>
            <p:nvPr/>
          </p:nvCxnSpPr>
          <p:spPr>
            <a:xfrm flipH="1">
              <a:off x="10531325" y="1808040"/>
              <a:ext cx="76120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8" name="Group 27">
            <a:extLst>
              <a:ext uri="{FF2B5EF4-FFF2-40B4-BE49-F238E27FC236}">
                <a16:creationId xmlns:a16="http://schemas.microsoft.com/office/drawing/2014/main" id="{74B0772E-AB3E-5451-CC7B-4837AAB38949}"/>
              </a:ext>
            </a:extLst>
          </p:cNvPr>
          <p:cNvGrpSpPr/>
          <p:nvPr/>
        </p:nvGrpSpPr>
        <p:grpSpPr>
          <a:xfrm>
            <a:off x="9226491" y="3279495"/>
            <a:ext cx="2068744" cy="1690253"/>
            <a:chOff x="7713212" y="3778937"/>
            <a:chExt cx="2068744" cy="1690253"/>
          </a:xfrm>
        </p:grpSpPr>
        <p:sp>
          <p:nvSpPr>
            <p:cNvPr id="29" name="Oval 28">
              <a:extLst>
                <a:ext uri="{FF2B5EF4-FFF2-40B4-BE49-F238E27FC236}">
                  <a16:creationId xmlns:a16="http://schemas.microsoft.com/office/drawing/2014/main" id="{FB28B5F5-9304-9B69-3750-41D91FE84759}"/>
                </a:ext>
              </a:extLst>
            </p:cNvPr>
            <p:cNvSpPr/>
            <p:nvPr/>
          </p:nvSpPr>
          <p:spPr>
            <a:xfrm>
              <a:off x="8093524" y="4127853"/>
              <a:ext cx="276726" cy="288758"/>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B7E455F8-FB73-1424-2F44-3613683621B6}"/>
                </a:ext>
              </a:extLst>
            </p:cNvPr>
            <p:cNvSpPr/>
            <p:nvPr/>
          </p:nvSpPr>
          <p:spPr>
            <a:xfrm>
              <a:off x="8984894" y="4758016"/>
              <a:ext cx="276726" cy="28875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Arrow Connector 30">
              <a:extLst>
                <a:ext uri="{FF2B5EF4-FFF2-40B4-BE49-F238E27FC236}">
                  <a16:creationId xmlns:a16="http://schemas.microsoft.com/office/drawing/2014/main" id="{0500A1DA-D208-940B-56E4-DFA63CC905C5}"/>
                </a:ext>
              </a:extLst>
            </p:cNvPr>
            <p:cNvCxnSpPr>
              <a:cxnSpLocks/>
            </p:cNvCxnSpPr>
            <p:nvPr/>
          </p:nvCxnSpPr>
          <p:spPr>
            <a:xfrm flipV="1">
              <a:off x="7852892" y="3778937"/>
              <a:ext cx="0" cy="14437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F91C60EF-DF57-FD31-5FCE-6D82E2599956}"/>
                </a:ext>
              </a:extLst>
            </p:cNvPr>
            <p:cNvCxnSpPr>
              <a:cxnSpLocks/>
            </p:cNvCxnSpPr>
            <p:nvPr/>
          </p:nvCxnSpPr>
          <p:spPr>
            <a:xfrm>
              <a:off x="7852892" y="5222726"/>
              <a:ext cx="19290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500782EF-6AED-9F84-E9F0-00DA2147FB8A}"/>
                </a:ext>
              </a:extLst>
            </p:cNvPr>
            <p:cNvSpPr txBox="1"/>
            <p:nvPr/>
          </p:nvSpPr>
          <p:spPr>
            <a:xfrm>
              <a:off x="8417403" y="3851455"/>
              <a:ext cx="1172527" cy="369332"/>
            </a:xfrm>
            <a:prstGeom prst="rect">
              <a:avLst/>
            </a:prstGeom>
            <a:noFill/>
          </p:spPr>
          <p:txBody>
            <a:bodyPr wrap="square">
              <a:spAutoFit/>
            </a:bodyPr>
            <a:lstStyle/>
            <a:p>
              <a:r>
                <a:rPr lang="en-US" sz="1800" b="1">
                  <a:cs typeface="Calibri" panose="020F0502020204030204" pitchFamily="34" charset="0"/>
                </a:rPr>
                <a:t>Cosine</a:t>
              </a:r>
              <a:endParaRPr lang="en-IN"/>
            </a:p>
          </p:txBody>
        </p:sp>
        <p:cxnSp>
          <p:nvCxnSpPr>
            <p:cNvPr id="34" name="Straight Arrow Connector 33">
              <a:extLst>
                <a:ext uri="{FF2B5EF4-FFF2-40B4-BE49-F238E27FC236}">
                  <a16:creationId xmlns:a16="http://schemas.microsoft.com/office/drawing/2014/main" id="{51DCC270-9F23-20C3-F7FF-F39D45854D29}"/>
                </a:ext>
              </a:extLst>
            </p:cNvPr>
            <p:cNvCxnSpPr>
              <a:cxnSpLocks/>
              <a:endCxn id="29" idx="3"/>
            </p:cNvCxnSpPr>
            <p:nvPr/>
          </p:nvCxnSpPr>
          <p:spPr>
            <a:xfrm flipV="1">
              <a:off x="7844589" y="4374323"/>
              <a:ext cx="289461" cy="8484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7FA46FFD-0D40-728D-338B-D10A72004C93}"/>
                </a:ext>
              </a:extLst>
            </p:cNvPr>
            <p:cNvCxnSpPr>
              <a:cxnSpLocks/>
              <a:endCxn id="30" idx="3"/>
            </p:cNvCxnSpPr>
            <p:nvPr/>
          </p:nvCxnSpPr>
          <p:spPr>
            <a:xfrm flipV="1">
              <a:off x="7852892" y="5004486"/>
              <a:ext cx="1172528" cy="218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Arc 35">
              <a:extLst>
                <a:ext uri="{FF2B5EF4-FFF2-40B4-BE49-F238E27FC236}">
                  <a16:creationId xmlns:a16="http://schemas.microsoft.com/office/drawing/2014/main" id="{F683F6D0-160B-ADCD-494F-47D8419FB20A}"/>
                </a:ext>
              </a:extLst>
            </p:cNvPr>
            <p:cNvSpPr/>
            <p:nvPr/>
          </p:nvSpPr>
          <p:spPr>
            <a:xfrm>
              <a:off x="7713212" y="4851097"/>
              <a:ext cx="515144" cy="618093"/>
            </a:xfrm>
            <a:prstGeom prst="arc">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E1A99347-B342-BA7C-46A6-2A4875EA61F0}"/>
              </a:ext>
            </a:extLst>
          </p:cNvPr>
          <p:cNvGrpSpPr/>
          <p:nvPr/>
        </p:nvGrpSpPr>
        <p:grpSpPr>
          <a:xfrm>
            <a:off x="9419079" y="4806876"/>
            <a:ext cx="1929064" cy="1640474"/>
            <a:chOff x="10160524" y="3582252"/>
            <a:chExt cx="1929064" cy="1640474"/>
          </a:xfrm>
        </p:grpSpPr>
        <p:sp>
          <p:nvSpPr>
            <p:cNvPr id="38" name="Oval 37">
              <a:extLst>
                <a:ext uri="{FF2B5EF4-FFF2-40B4-BE49-F238E27FC236}">
                  <a16:creationId xmlns:a16="http://schemas.microsoft.com/office/drawing/2014/main" id="{722E51DC-4F17-C2FD-04EC-1E000ED7F29F}"/>
                </a:ext>
              </a:extLst>
            </p:cNvPr>
            <p:cNvSpPr/>
            <p:nvPr/>
          </p:nvSpPr>
          <p:spPr>
            <a:xfrm>
              <a:off x="10401156" y="4127853"/>
              <a:ext cx="276726" cy="288758"/>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09FAA59B-4354-06AB-D7DC-E715C511E848}"/>
                </a:ext>
              </a:extLst>
            </p:cNvPr>
            <p:cNvSpPr/>
            <p:nvPr/>
          </p:nvSpPr>
          <p:spPr>
            <a:xfrm>
              <a:off x="11292526" y="4758016"/>
              <a:ext cx="276726" cy="28875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Arrow Connector 39">
              <a:extLst>
                <a:ext uri="{FF2B5EF4-FFF2-40B4-BE49-F238E27FC236}">
                  <a16:creationId xmlns:a16="http://schemas.microsoft.com/office/drawing/2014/main" id="{DCD9C506-465C-4751-5CA5-BEDF05E5C06B}"/>
                </a:ext>
              </a:extLst>
            </p:cNvPr>
            <p:cNvCxnSpPr>
              <a:cxnSpLocks/>
            </p:cNvCxnSpPr>
            <p:nvPr/>
          </p:nvCxnSpPr>
          <p:spPr>
            <a:xfrm flipV="1">
              <a:off x="10160524" y="3778937"/>
              <a:ext cx="0" cy="14437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8C8D4651-9C0C-670C-C543-A7CF9B726DD9}"/>
                </a:ext>
              </a:extLst>
            </p:cNvPr>
            <p:cNvCxnSpPr>
              <a:cxnSpLocks/>
            </p:cNvCxnSpPr>
            <p:nvPr/>
          </p:nvCxnSpPr>
          <p:spPr>
            <a:xfrm>
              <a:off x="10160524" y="5222726"/>
              <a:ext cx="19290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611E89D9-BC0D-36A0-B519-FBAF613A25C6}"/>
                </a:ext>
              </a:extLst>
            </p:cNvPr>
            <p:cNvCxnSpPr>
              <a:cxnSpLocks/>
              <a:stCxn id="38" idx="5"/>
            </p:cNvCxnSpPr>
            <p:nvPr/>
          </p:nvCxnSpPr>
          <p:spPr>
            <a:xfrm>
              <a:off x="10637356" y="4374323"/>
              <a:ext cx="695696" cy="4767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AC837393-360C-CA55-6A3B-11E76937DF71}"/>
                </a:ext>
              </a:extLst>
            </p:cNvPr>
            <p:cNvSpPr txBox="1"/>
            <p:nvPr/>
          </p:nvSpPr>
          <p:spPr>
            <a:xfrm>
              <a:off x="10401156" y="3582252"/>
              <a:ext cx="1411706" cy="369332"/>
            </a:xfrm>
            <a:prstGeom prst="rect">
              <a:avLst/>
            </a:prstGeom>
            <a:noFill/>
          </p:spPr>
          <p:txBody>
            <a:bodyPr wrap="square">
              <a:spAutoFit/>
            </a:bodyPr>
            <a:lstStyle/>
            <a:p>
              <a:r>
                <a:rPr lang="en-IN" b="1"/>
                <a:t>Minkowski</a:t>
              </a:r>
            </a:p>
          </p:txBody>
        </p:sp>
        <p:cxnSp>
          <p:nvCxnSpPr>
            <p:cNvPr id="44" name="Straight Connector 43">
              <a:extLst>
                <a:ext uri="{FF2B5EF4-FFF2-40B4-BE49-F238E27FC236}">
                  <a16:creationId xmlns:a16="http://schemas.microsoft.com/office/drawing/2014/main" id="{95DD43D5-53C3-B41F-0526-D2AF88A3EA26}"/>
                </a:ext>
              </a:extLst>
            </p:cNvPr>
            <p:cNvCxnSpPr>
              <a:cxnSpLocks/>
            </p:cNvCxnSpPr>
            <p:nvPr/>
          </p:nvCxnSpPr>
          <p:spPr>
            <a:xfrm>
              <a:off x="11430889" y="4220787"/>
              <a:ext cx="0" cy="56321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882A5A92-FFF2-0ADE-FF7C-AF5808785E18}"/>
                </a:ext>
              </a:extLst>
            </p:cNvPr>
            <p:cNvCxnSpPr>
              <a:cxnSpLocks/>
            </p:cNvCxnSpPr>
            <p:nvPr/>
          </p:nvCxnSpPr>
          <p:spPr>
            <a:xfrm>
              <a:off x="10677882" y="4247848"/>
              <a:ext cx="753007" cy="678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AF42A9CE-A188-C379-ABFC-EB0508479628}"/>
                </a:ext>
              </a:extLst>
            </p:cNvPr>
            <p:cNvCxnSpPr>
              <a:cxnSpLocks/>
            </p:cNvCxnSpPr>
            <p:nvPr/>
          </p:nvCxnSpPr>
          <p:spPr>
            <a:xfrm flipV="1">
              <a:off x="10542503" y="4417697"/>
              <a:ext cx="0" cy="532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482695FB-998D-F1F9-A048-92B2D4017AEC}"/>
                </a:ext>
              </a:extLst>
            </p:cNvPr>
            <p:cNvCxnSpPr>
              <a:cxnSpLocks/>
            </p:cNvCxnSpPr>
            <p:nvPr/>
          </p:nvCxnSpPr>
          <p:spPr>
            <a:xfrm flipV="1">
              <a:off x="10527428" y="4940407"/>
              <a:ext cx="754296" cy="76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20603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9" y="1271588"/>
            <a:ext cx="8737576" cy="2281102"/>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cs typeface="Calibri" panose="020F0502020204030204" pitchFamily="34" charset="0"/>
              </a:rPr>
              <a:t>Introduction to Hierarchical Clustering</a:t>
            </a:r>
          </a:p>
          <a:p>
            <a:pPr marL="0" indent="0">
              <a:buNone/>
            </a:pPr>
            <a:r>
              <a:rPr lang="en-US" sz="2400">
                <a:solidFill>
                  <a:srgbClr val="242424"/>
                </a:solidFill>
              </a:rPr>
              <a:t>Types of Hierarchical Clustering</a:t>
            </a:r>
          </a:p>
          <a:p>
            <a:pPr marL="685800" lvl="5" indent="292100">
              <a:lnSpc>
                <a:spcPct val="150000"/>
              </a:lnSpc>
            </a:pPr>
            <a:r>
              <a:rPr lang="en-US" sz="2400">
                <a:solidFill>
                  <a:srgbClr val="242424"/>
                </a:solidFill>
              </a:rPr>
              <a:t>Divisive Method</a:t>
            </a:r>
          </a:p>
          <a:p>
            <a:pPr marL="2286000" lvl="5" indent="0">
              <a:lnSpc>
                <a:spcPct val="150000"/>
              </a:lnSpc>
              <a:buNone/>
            </a:pPr>
            <a:endParaRPr lang="en-US">
              <a:solidFill>
                <a:srgbClr val="242424"/>
              </a:solidFill>
            </a:endParaRPr>
          </a:p>
          <a:p>
            <a:pPr lvl="2"/>
            <a:endParaRPr lang="en-US">
              <a:solidFill>
                <a:srgbClr val="5583D1"/>
              </a:solidFill>
              <a:latin typeface="+mn-lt"/>
            </a:endParaRPr>
          </a:p>
          <a:p>
            <a:pPr lvl="2"/>
            <a:endParaRPr lang="en-US">
              <a:solidFill>
                <a:srgbClr val="5583D1"/>
              </a:solidFill>
              <a:latin typeface="+mn-lt"/>
            </a:endParaRPr>
          </a:p>
          <a:p>
            <a:pPr lvl="4"/>
            <a:endParaRPr lang="en-US">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624" name="Group 623">
            <a:extLst>
              <a:ext uri="{FF2B5EF4-FFF2-40B4-BE49-F238E27FC236}">
                <a16:creationId xmlns:a16="http://schemas.microsoft.com/office/drawing/2014/main" id="{C463B2A1-3E1A-589D-4634-E7F964C7B94C}"/>
              </a:ext>
            </a:extLst>
          </p:cNvPr>
          <p:cNvGrpSpPr/>
          <p:nvPr/>
        </p:nvGrpSpPr>
        <p:grpSpPr>
          <a:xfrm>
            <a:off x="1341675" y="3429000"/>
            <a:ext cx="8838645" cy="2237241"/>
            <a:chOff x="3018075" y="3618051"/>
            <a:chExt cx="7953699" cy="1783153"/>
          </a:xfrm>
        </p:grpSpPr>
        <p:grpSp>
          <p:nvGrpSpPr>
            <p:cNvPr id="5" name="Group 4">
              <a:extLst>
                <a:ext uri="{FF2B5EF4-FFF2-40B4-BE49-F238E27FC236}">
                  <a16:creationId xmlns:a16="http://schemas.microsoft.com/office/drawing/2014/main" id="{041E3FE9-CB76-A826-175A-633211E18817}"/>
                </a:ext>
              </a:extLst>
            </p:cNvPr>
            <p:cNvGrpSpPr/>
            <p:nvPr/>
          </p:nvGrpSpPr>
          <p:grpSpPr>
            <a:xfrm>
              <a:off x="3018075" y="3985749"/>
              <a:ext cx="7953699" cy="1415455"/>
              <a:chOff x="2218007" y="3451333"/>
              <a:chExt cx="10102971" cy="1568107"/>
            </a:xfrm>
          </p:grpSpPr>
          <p:grpSp>
            <p:nvGrpSpPr>
              <p:cNvPr id="8" name="Group 7">
                <a:extLst>
                  <a:ext uri="{FF2B5EF4-FFF2-40B4-BE49-F238E27FC236}">
                    <a16:creationId xmlns:a16="http://schemas.microsoft.com/office/drawing/2014/main" id="{DB61DCA8-A12F-79A4-BBF6-83F621D4A2CF}"/>
                  </a:ext>
                </a:extLst>
              </p:cNvPr>
              <p:cNvGrpSpPr/>
              <p:nvPr/>
            </p:nvGrpSpPr>
            <p:grpSpPr>
              <a:xfrm>
                <a:off x="2490996" y="3761565"/>
                <a:ext cx="1423093" cy="1169552"/>
                <a:chOff x="549442" y="4481764"/>
                <a:chExt cx="1423093" cy="1169552"/>
              </a:xfrm>
            </p:grpSpPr>
            <p:sp>
              <p:nvSpPr>
                <p:cNvPr id="327" name="Flowchart: Connector 326">
                  <a:extLst>
                    <a:ext uri="{FF2B5EF4-FFF2-40B4-BE49-F238E27FC236}">
                      <a16:creationId xmlns:a16="http://schemas.microsoft.com/office/drawing/2014/main" id="{CDF74B10-72F4-FBDE-600A-E5CF28209540}"/>
                    </a:ext>
                  </a:extLst>
                </p:cNvPr>
                <p:cNvSpPr/>
                <p:nvPr/>
              </p:nvSpPr>
              <p:spPr>
                <a:xfrm>
                  <a:off x="549442" y="4724835"/>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8" name="Flowchart: Connector 327">
                  <a:extLst>
                    <a:ext uri="{FF2B5EF4-FFF2-40B4-BE49-F238E27FC236}">
                      <a16:creationId xmlns:a16="http://schemas.microsoft.com/office/drawing/2014/main" id="{359EC270-B180-2652-D897-99CC977FDA8D}"/>
                    </a:ext>
                  </a:extLst>
                </p:cNvPr>
                <p:cNvSpPr/>
                <p:nvPr/>
              </p:nvSpPr>
              <p:spPr>
                <a:xfrm>
                  <a:off x="739942" y="448176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9" name="Flowchart: Connector 328">
                  <a:extLst>
                    <a:ext uri="{FF2B5EF4-FFF2-40B4-BE49-F238E27FC236}">
                      <a16:creationId xmlns:a16="http://schemas.microsoft.com/office/drawing/2014/main" id="{A88F8BB5-4D42-C4E5-A5EF-9601DF091E4A}"/>
                    </a:ext>
                  </a:extLst>
                </p:cNvPr>
                <p:cNvSpPr/>
                <p:nvPr/>
              </p:nvSpPr>
              <p:spPr>
                <a:xfrm>
                  <a:off x="970548" y="455796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0" name="Flowchart: Connector 329">
                  <a:extLst>
                    <a:ext uri="{FF2B5EF4-FFF2-40B4-BE49-F238E27FC236}">
                      <a16:creationId xmlns:a16="http://schemas.microsoft.com/office/drawing/2014/main" id="{8CA5B8EB-97A7-97D5-25CE-650181D3452F}"/>
                    </a:ext>
                  </a:extLst>
                </p:cNvPr>
                <p:cNvSpPr/>
                <p:nvPr/>
              </p:nvSpPr>
              <p:spPr>
                <a:xfrm>
                  <a:off x="940469" y="479100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1" name="Flowchart: Connector 330">
                  <a:extLst>
                    <a:ext uri="{FF2B5EF4-FFF2-40B4-BE49-F238E27FC236}">
                      <a16:creationId xmlns:a16="http://schemas.microsoft.com/office/drawing/2014/main" id="{BA820255-93FF-C5D1-984C-2342BB62E413}"/>
                    </a:ext>
                  </a:extLst>
                </p:cNvPr>
                <p:cNvSpPr/>
                <p:nvPr/>
              </p:nvSpPr>
              <p:spPr>
                <a:xfrm>
                  <a:off x="731921" y="530240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2" name="Flowchart: Connector 331">
                  <a:extLst>
                    <a:ext uri="{FF2B5EF4-FFF2-40B4-BE49-F238E27FC236}">
                      <a16:creationId xmlns:a16="http://schemas.microsoft.com/office/drawing/2014/main" id="{3B7C80EF-4B65-8D3E-B1DD-55B618C06EB3}"/>
                    </a:ext>
                  </a:extLst>
                </p:cNvPr>
                <p:cNvSpPr/>
                <p:nvPr/>
              </p:nvSpPr>
              <p:spPr>
                <a:xfrm>
                  <a:off x="902369" y="530240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3" name="Flowchart: Connector 332">
                  <a:extLst>
                    <a:ext uri="{FF2B5EF4-FFF2-40B4-BE49-F238E27FC236}">
                      <a16:creationId xmlns:a16="http://schemas.microsoft.com/office/drawing/2014/main" id="{090DF99D-0C7C-8CBF-E126-C3D81EDB13E8}"/>
                    </a:ext>
                  </a:extLst>
                </p:cNvPr>
                <p:cNvSpPr/>
                <p:nvPr/>
              </p:nvSpPr>
              <p:spPr>
                <a:xfrm>
                  <a:off x="1368951" y="497749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4" name="Flowchart: Connector 333">
                  <a:extLst>
                    <a:ext uri="{FF2B5EF4-FFF2-40B4-BE49-F238E27FC236}">
                      <a16:creationId xmlns:a16="http://schemas.microsoft.com/office/drawing/2014/main" id="{668F7E6E-6745-43EB-010C-5A1B0B3A81AD}"/>
                    </a:ext>
                  </a:extLst>
                </p:cNvPr>
                <p:cNvSpPr/>
                <p:nvPr/>
              </p:nvSpPr>
              <p:spPr>
                <a:xfrm>
                  <a:off x="1439135" y="461411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5" name="Flowchart: Connector 334">
                  <a:extLst>
                    <a:ext uri="{FF2B5EF4-FFF2-40B4-BE49-F238E27FC236}">
                      <a16:creationId xmlns:a16="http://schemas.microsoft.com/office/drawing/2014/main" id="{55F49F5D-984D-9606-B449-6B09C0B658CF}"/>
                    </a:ext>
                  </a:extLst>
                </p:cNvPr>
                <p:cNvSpPr/>
                <p:nvPr/>
              </p:nvSpPr>
              <p:spPr>
                <a:xfrm>
                  <a:off x="1707840" y="455996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6" name="Flowchart: Connector 335">
                  <a:extLst>
                    <a:ext uri="{FF2B5EF4-FFF2-40B4-BE49-F238E27FC236}">
                      <a16:creationId xmlns:a16="http://schemas.microsoft.com/office/drawing/2014/main" id="{BA9C023A-2BC4-9FA3-95D2-038A6C219F12}"/>
                    </a:ext>
                  </a:extLst>
                </p:cNvPr>
                <p:cNvSpPr/>
                <p:nvPr/>
              </p:nvSpPr>
              <p:spPr>
                <a:xfrm>
                  <a:off x="1767998" y="4857181"/>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7" name="Flowchart: Connector 336">
                  <a:extLst>
                    <a:ext uri="{FF2B5EF4-FFF2-40B4-BE49-F238E27FC236}">
                      <a16:creationId xmlns:a16="http://schemas.microsoft.com/office/drawing/2014/main" id="{535BEA1C-E568-832B-E9AD-C16C6CB62A79}"/>
                    </a:ext>
                  </a:extLst>
                </p:cNvPr>
                <p:cNvSpPr/>
                <p:nvPr/>
              </p:nvSpPr>
              <p:spPr>
                <a:xfrm>
                  <a:off x="1517341" y="554303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8" name="Flowchart: Connector 337">
                  <a:extLst>
                    <a:ext uri="{FF2B5EF4-FFF2-40B4-BE49-F238E27FC236}">
                      <a16:creationId xmlns:a16="http://schemas.microsoft.com/office/drawing/2014/main" id="{9E66EE0A-0B30-7B6F-3CB4-0AD26B588374}"/>
                    </a:ext>
                  </a:extLst>
                </p:cNvPr>
                <p:cNvSpPr/>
                <p:nvPr/>
              </p:nvSpPr>
              <p:spPr>
                <a:xfrm>
                  <a:off x="1912377" y="466624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4C0A5144-59B7-C2AD-6B0B-35EE738444CA}"/>
                  </a:ext>
                </a:extLst>
              </p:cNvPr>
              <p:cNvSpPr/>
              <p:nvPr/>
            </p:nvSpPr>
            <p:spPr>
              <a:xfrm>
                <a:off x="2218007" y="3451333"/>
                <a:ext cx="1949817" cy="1545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91B06F7D-12E0-7169-E75C-83A1483249A7}"/>
                  </a:ext>
                </a:extLst>
              </p:cNvPr>
              <p:cNvSpPr/>
              <p:nvPr/>
            </p:nvSpPr>
            <p:spPr>
              <a:xfrm rot="5039078" flipH="1">
                <a:off x="2441523" y="3372748"/>
                <a:ext cx="1519939" cy="1749721"/>
              </a:xfrm>
              <a:prstGeom prst="flowChartConnector">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5D5BDFDD-54F5-1B1F-EC7D-3C9F675E6A6B}"/>
                  </a:ext>
                </a:extLst>
              </p:cNvPr>
              <p:cNvGrpSpPr/>
              <p:nvPr/>
            </p:nvGrpSpPr>
            <p:grpSpPr>
              <a:xfrm>
                <a:off x="4533201" y="3769239"/>
                <a:ext cx="1423093" cy="1071582"/>
                <a:chOff x="549442" y="4481764"/>
                <a:chExt cx="1423093" cy="1071582"/>
              </a:xfrm>
            </p:grpSpPr>
            <p:sp>
              <p:nvSpPr>
                <p:cNvPr id="315" name="Flowchart: Connector 314">
                  <a:extLst>
                    <a:ext uri="{FF2B5EF4-FFF2-40B4-BE49-F238E27FC236}">
                      <a16:creationId xmlns:a16="http://schemas.microsoft.com/office/drawing/2014/main" id="{16F29B14-0B55-57BE-47B6-602B5E57BFC9}"/>
                    </a:ext>
                  </a:extLst>
                </p:cNvPr>
                <p:cNvSpPr/>
                <p:nvPr/>
              </p:nvSpPr>
              <p:spPr>
                <a:xfrm>
                  <a:off x="549442" y="4724835"/>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6" name="Flowchart: Connector 315">
                  <a:extLst>
                    <a:ext uri="{FF2B5EF4-FFF2-40B4-BE49-F238E27FC236}">
                      <a16:creationId xmlns:a16="http://schemas.microsoft.com/office/drawing/2014/main" id="{EE04A79E-10E9-E548-6278-F27803AFBB53}"/>
                    </a:ext>
                  </a:extLst>
                </p:cNvPr>
                <p:cNvSpPr/>
                <p:nvPr/>
              </p:nvSpPr>
              <p:spPr>
                <a:xfrm>
                  <a:off x="739942" y="448176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7" name="Flowchart: Connector 316">
                  <a:extLst>
                    <a:ext uri="{FF2B5EF4-FFF2-40B4-BE49-F238E27FC236}">
                      <a16:creationId xmlns:a16="http://schemas.microsoft.com/office/drawing/2014/main" id="{5CF25CF6-DD28-F009-91C8-4EF935264EC4}"/>
                    </a:ext>
                  </a:extLst>
                </p:cNvPr>
                <p:cNvSpPr/>
                <p:nvPr/>
              </p:nvSpPr>
              <p:spPr>
                <a:xfrm>
                  <a:off x="970548" y="455796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8" name="Flowchart: Connector 317">
                  <a:extLst>
                    <a:ext uri="{FF2B5EF4-FFF2-40B4-BE49-F238E27FC236}">
                      <a16:creationId xmlns:a16="http://schemas.microsoft.com/office/drawing/2014/main" id="{6C3A9376-0508-8E65-151A-86ED2491DA5A}"/>
                    </a:ext>
                  </a:extLst>
                </p:cNvPr>
                <p:cNvSpPr/>
                <p:nvPr/>
              </p:nvSpPr>
              <p:spPr>
                <a:xfrm>
                  <a:off x="940469" y="479100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9" name="Flowchart: Connector 318">
                  <a:extLst>
                    <a:ext uri="{FF2B5EF4-FFF2-40B4-BE49-F238E27FC236}">
                      <a16:creationId xmlns:a16="http://schemas.microsoft.com/office/drawing/2014/main" id="{5E664974-D3DE-B92B-DAFC-364740653FB4}"/>
                    </a:ext>
                  </a:extLst>
                </p:cNvPr>
                <p:cNvSpPr/>
                <p:nvPr/>
              </p:nvSpPr>
              <p:spPr>
                <a:xfrm>
                  <a:off x="731921" y="530240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0" name="Flowchart: Connector 319">
                  <a:extLst>
                    <a:ext uri="{FF2B5EF4-FFF2-40B4-BE49-F238E27FC236}">
                      <a16:creationId xmlns:a16="http://schemas.microsoft.com/office/drawing/2014/main" id="{E2B74C93-A44E-6034-8427-5B405C8797D0}"/>
                    </a:ext>
                  </a:extLst>
                </p:cNvPr>
                <p:cNvSpPr/>
                <p:nvPr/>
              </p:nvSpPr>
              <p:spPr>
                <a:xfrm>
                  <a:off x="902369" y="530240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lowchart: Connector 320">
                  <a:extLst>
                    <a:ext uri="{FF2B5EF4-FFF2-40B4-BE49-F238E27FC236}">
                      <a16:creationId xmlns:a16="http://schemas.microsoft.com/office/drawing/2014/main" id="{AC699C40-4B8E-972E-CDD6-12888089328B}"/>
                    </a:ext>
                  </a:extLst>
                </p:cNvPr>
                <p:cNvSpPr/>
                <p:nvPr/>
              </p:nvSpPr>
              <p:spPr>
                <a:xfrm>
                  <a:off x="1368951" y="497749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lowchart: Connector 321">
                  <a:extLst>
                    <a:ext uri="{FF2B5EF4-FFF2-40B4-BE49-F238E27FC236}">
                      <a16:creationId xmlns:a16="http://schemas.microsoft.com/office/drawing/2014/main" id="{5A9AE2A1-BBFF-8712-D8D9-27143FE04D2A}"/>
                    </a:ext>
                  </a:extLst>
                </p:cNvPr>
                <p:cNvSpPr/>
                <p:nvPr/>
              </p:nvSpPr>
              <p:spPr>
                <a:xfrm>
                  <a:off x="1439135" y="461411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lowchart: Connector 322">
                  <a:extLst>
                    <a:ext uri="{FF2B5EF4-FFF2-40B4-BE49-F238E27FC236}">
                      <a16:creationId xmlns:a16="http://schemas.microsoft.com/office/drawing/2014/main" id="{ED4C528E-735B-1DA9-56ED-3C3FA959E640}"/>
                    </a:ext>
                  </a:extLst>
                </p:cNvPr>
                <p:cNvSpPr/>
                <p:nvPr/>
              </p:nvSpPr>
              <p:spPr>
                <a:xfrm>
                  <a:off x="1707840" y="455996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lowchart: Connector 323">
                  <a:extLst>
                    <a:ext uri="{FF2B5EF4-FFF2-40B4-BE49-F238E27FC236}">
                      <a16:creationId xmlns:a16="http://schemas.microsoft.com/office/drawing/2014/main" id="{7ECF2AEA-E217-990E-72F3-57B230C2EA90}"/>
                    </a:ext>
                  </a:extLst>
                </p:cNvPr>
                <p:cNvSpPr/>
                <p:nvPr/>
              </p:nvSpPr>
              <p:spPr>
                <a:xfrm>
                  <a:off x="1767998" y="4857181"/>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5" name="Flowchart: Connector 324">
                  <a:extLst>
                    <a:ext uri="{FF2B5EF4-FFF2-40B4-BE49-F238E27FC236}">
                      <a16:creationId xmlns:a16="http://schemas.microsoft.com/office/drawing/2014/main" id="{563DC779-A0C3-26E9-D3F1-CE9043D98FAF}"/>
                    </a:ext>
                  </a:extLst>
                </p:cNvPr>
                <p:cNvSpPr/>
                <p:nvPr/>
              </p:nvSpPr>
              <p:spPr>
                <a:xfrm>
                  <a:off x="1439135" y="544506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6" name="Flowchart: Connector 325">
                  <a:extLst>
                    <a:ext uri="{FF2B5EF4-FFF2-40B4-BE49-F238E27FC236}">
                      <a16:creationId xmlns:a16="http://schemas.microsoft.com/office/drawing/2014/main" id="{01105B98-3916-27B1-85E8-D1E71545A126}"/>
                    </a:ext>
                  </a:extLst>
                </p:cNvPr>
                <p:cNvSpPr/>
                <p:nvPr/>
              </p:nvSpPr>
              <p:spPr>
                <a:xfrm>
                  <a:off x="1912377" y="466624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Rectangle 11">
                <a:extLst>
                  <a:ext uri="{FF2B5EF4-FFF2-40B4-BE49-F238E27FC236}">
                    <a16:creationId xmlns:a16="http://schemas.microsoft.com/office/drawing/2014/main" id="{2E68B5A4-BEA6-B0A5-3F73-FDCAFA528D52}"/>
                  </a:ext>
                </a:extLst>
              </p:cNvPr>
              <p:cNvSpPr/>
              <p:nvPr/>
            </p:nvSpPr>
            <p:spPr>
              <a:xfrm>
                <a:off x="4260212" y="3459007"/>
                <a:ext cx="1949817" cy="1545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ABC48904-221A-C630-AE8A-B6CCDEBB3B0E}"/>
                  </a:ext>
                </a:extLst>
              </p:cNvPr>
              <p:cNvSpPr/>
              <p:nvPr/>
            </p:nvSpPr>
            <p:spPr>
              <a:xfrm rot="5039078" flipH="1">
                <a:off x="4483728" y="3380422"/>
                <a:ext cx="1519939" cy="1749721"/>
              </a:xfrm>
              <a:prstGeom prst="flowChartConnector">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BF60319C-ECE6-EABF-EFEE-EDE3DF63F2B8}"/>
                  </a:ext>
                </a:extLst>
              </p:cNvPr>
              <p:cNvSpPr/>
              <p:nvPr/>
            </p:nvSpPr>
            <p:spPr>
              <a:xfrm rot="5946399">
                <a:off x="4940613" y="4073258"/>
                <a:ext cx="406529" cy="1229370"/>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76CD319A-2F7F-605A-894D-68B3602BD462}"/>
                  </a:ext>
                </a:extLst>
              </p:cNvPr>
              <p:cNvSpPr/>
              <p:nvPr/>
            </p:nvSpPr>
            <p:spPr>
              <a:xfrm rot="1948097">
                <a:off x="4533365" y="3612783"/>
                <a:ext cx="556810" cy="751440"/>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4A9DDB00-91D8-CA45-A875-F4928504373E}"/>
                  </a:ext>
                </a:extLst>
              </p:cNvPr>
              <p:cNvSpPr/>
              <p:nvPr/>
            </p:nvSpPr>
            <p:spPr>
              <a:xfrm rot="1948097">
                <a:off x="5293538" y="3728795"/>
                <a:ext cx="665795" cy="831006"/>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C129C754-D53F-4486-FDCC-2B458170CE45}"/>
                  </a:ext>
                </a:extLst>
              </p:cNvPr>
              <p:cNvGrpSpPr/>
              <p:nvPr/>
            </p:nvGrpSpPr>
            <p:grpSpPr>
              <a:xfrm>
                <a:off x="6560097" y="3783881"/>
                <a:ext cx="1423093" cy="1169552"/>
                <a:chOff x="549442" y="4481764"/>
                <a:chExt cx="1423093" cy="1169552"/>
              </a:xfrm>
            </p:grpSpPr>
            <p:sp>
              <p:nvSpPr>
                <p:cNvPr id="303" name="Flowchart: Connector 302">
                  <a:extLst>
                    <a:ext uri="{FF2B5EF4-FFF2-40B4-BE49-F238E27FC236}">
                      <a16:creationId xmlns:a16="http://schemas.microsoft.com/office/drawing/2014/main" id="{48A23838-F6EF-BDF9-EF82-5D92E1BF8455}"/>
                    </a:ext>
                  </a:extLst>
                </p:cNvPr>
                <p:cNvSpPr/>
                <p:nvPr/>
              </p:nvSpPr>
              <p:spPr>
                <a:xfrm>
                  <a:off x="549442" y="4724835"/>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4" name="Flowchart: Connector 303">
                  <a:extLst>
                    <a:ext uri="{FF2B5EF4-FFF2-40B4-BE49-F238E27FC236}">
                      <a16:creationId xmlns:a16="http://schemas.microsoft.com/office/drawing/2014/main" id="{E09AF0F1-13CA-41C8-7623-3EADC3906F79}"/>
                    </a:ext>
                  </a:extLst>
                </p:cNvPr>
                <p:cNvSpPr/>
                <p:nvPr/>
              </p:nvSpPr>
              <p:spPr>
                <a:xfrm>
                  <a:off x="739942" y="448176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5" name="Flowchart: Connector 304">
                  <a:extLst>
                    <a:ext uri="{FF2B5EF4-FFF2-40B4-BE49-F238E27FC236}">
                      <a16:creationId xmlns:a16="http://schemas.microsoft.com/office/drawing/2014/main" id="{4423C416-3D47-8053-085B-2F2C7EAA2249}"/>
                    </a:ext>
                  </a:extLst>
                </p:cNvPr>
                <p:cNvSpPr/>
                <p:nvPr/>
              </p:nvSpPr>
              <p:spPr>
                <a:xfrm>
                  <a:off x="970548" y="455796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6" name="Flowchart: Connector 305">
                  <a:extLst>
                    <a:ext uri="{FF2B5EF4-FFF2-40B4-BE49-F238E27FC236}">
                      <a16:creationId xmlns:a16="http://schemas.microsoft.com/office/drawing/2014/main" id="{13F339D0-2581-8862-7C11-9D8975177D6D}"/>
                    </a:ext>
                  </a:extLst>
                </p:cNvPr>
                <p:cNvSpPr/>
                <p:nvPr/>
              </p:nvSpPr>
              <p:spPr>
                <a:xfrm>
                  <a:off x="940469" y="479100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7" name="Flowchart: Connector 306">
                  <a:extLst>
                    <a:ext uri="{FF2B5EF4-FFF2-40B4-BE49-F238E27FC236}">
                      <a16:creationId xmlns:a16="http://schemas.microsoft.com/office/drawing/2014/main" id="{32B54181-5E28-C0EE-996A-009A12CAAC6A}"/>
                    </a:ext>
                  </a:extLst>
                </p:cNvPr>
                <p:cNvSpPr/>
                <p:nvPr/>
              </p:nvSpPr>
              <p:spPr>
                <a:xfrm>
                  <a:off x="731921" y="530240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8" name="Flowchart: Connector 307">
                  <a:extLst>
                    <a:ext uri="{FF2B5EF4-FFF2-40B4-BE49-F238E27FC236}">
                      <a16:creationId xmlns:a16="http://schemas.microsoft.com/office/drawing/2014/main" id="{37572B54-A298-B9A3-150C-B7264106A935}"/>
                    </a:ext>
                  </a:extLst>
                </p:cNvPr>
                <p:cNvSpPr/>
                <p:nvPr/>
              </p:nvSpPr>
              <p:spPr>
                <a:xfrm>
                  <a:off x="902369" y="530240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9" name="Flowchart: Connector 308">
                  <a:extLst>
                    <a:ext uri="{FF2B5EF4-FFF2-40B4-BE49-F238E27FC236}">
                      <a16:creationId xmlns:a16="http://schemas.microsoft.com/office/drawing/2014/main" id="{8CC2F02B-E147-01E2-D2F9-D87F77975B25}"/>
                    </a:ext>
                  </a:extLst>
                </p:cNvPr>
                <p:cNvSpPr/>
                <p:nvPr/>
              </p:nvSpPr>
              <p:spPr>
                <a:xfrm>
                  <a:off x="1368951" y="497749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0" name="Flowchart: Connector 309">
                  <a:extLst>
                    <a:ext uri="{FF2B5EF4-FFF2-40B4-BE49-F238E27FC236}">
                      <a16:creationId xmlns:a16="http://schemas.microsoft.com/office/drawing/2014/main" id="{0C676F36-DAC7-282E-4351-F16A0908BEDE}"/>
                    </a:ext>
                  </a:extLst>
                </p:cNvPr>
                <p:cNvSpPr/>
                <p:nvPr/>
              </p:nvSpPr>
              <p:spPr>
                <a:xfrm>
                  <a:off x="1439135" y="4614110"/>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1" name="Flowchart: Connector 310">
                  <a:extLst>
                    <a:ext uri="{FF2B5EF4-FFF2-40B4-BE49-F238E27FC236}">
                      <a16:creationId xmlns:a16="http://schemas.microsoft.com/office/drawing/2014/main" id="{C29A2289-2E4B-0466-AB3F-6E2BA699D84A}"/>
                    </a:ext>
                  </a:extLst>
                </p:cNvPr>
                <p:cNvSpPr/>
                <p:nvPr/>
              </p:nvSpPr>
              <p:spPr>
                <a:xfrm>
                  <a:off x="1707840" y="455996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2" name="Flowchart: Connector 311">
                  <a:extLst>
                    <a:ext uri="{FF2B5EF4-FFF2-40B4-BE49-F238E27FC236}">
                      <a16:creationId xmlns:a16="http://schemas.microsoft.com/office/drawing/2014/main" id="{B5640FFF-05FD-3C0D-0B3A-299A2C9B1FE8}"/>
                    </a:ext>
                  </a:extLst>
                </p:cNvPr>
                <p:cNvSpPr/>
                <p:nvPr/>
              </p:nvSpPr>
              <p:spPr>
                <a:xfrm>
                  <a:off x="1767998" y="4857181"/>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3" name="Flowchart: Connector 312">
                  <a:extLst>
                    <a:ext uri="{FF2B5EF4-FFF2-40B4-BE49-F238E27FC236}">
                      <a16:creationId xmlns:a16="http://schemas.microsoft.com/office/drawing/2014/main" id="{AC78D61B-AF33-6027-4F35-986E8B3AA6E6}"/>
                    </a:ext>
                  </a:extLst>
                </p:cNvPr>
                <p:cNvSpPr/>
                <p:nvPr/>
              </p:nvSpPr>
              <p:spPr>
                <a:xfrm>
                  <a:off x="1517341" y="5543032"/>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4" name="Flowchart: Connector 313">
                  <a:extLst>
                    <a:ext uri="{FF2B5EF4-FFF2-40B4-BE49-F238E27FC236}">
                      <a16:creationId xmlns:a16="http://schemas.microsoft.com/office/drawing/2014/main" id="{FCA94A5A-FF1B-8F1B-33AC-8DBAC852478C}"/>
                    </a:ext>
                  </a:extLst>
                </p:cNvPr>
                <p:cNvSpPr/>
                <p:nvPr/>
              </p:nvSpPr>
              <p:spPr>
                <a:xfrm>
                  <a:off x="1912377" y="466624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Rectangle 17">
                <a:extLst>
                  <a:ext uri="{FF2B5EF4-FFF2-40B4-BE49-F238E27FC236}">
                    <a16:creationId xmlns:a16="http://schemas.microsoft.com/office/drawing/2014/main" id="{48A0D846-B5C2-DCF2-A111-DB6D516F687C}"/>
                  </a:ext>
                </a:extLst>
              </p:cNvPr>
              <p:cNvSpPr/>
              <p:nvPr/>
            </p:nvSpPr>
            <p:spPr>
              <a:xfrm>
                <a:off x="6287108" y="3473649"/>
                <a:ext cx="1949817" cy="1545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815EEE32-63D0-8140-B2ED-C9423568B000}"/>
                  </a:ext>
                </a:extLst>
              </p:cNvPr>
              <p:cNvSpPr/>
              <p:nvPr/>
            </p:nvSpPr>
            <p:spPr>
              <a:xfrm rot="5946399">
                <a:off x="6921423" y="4093794"/>
                <a:ext cx="455984" cy="1262376"/>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D5300564-5E74-5F7E-176A-13CD87EBB54C}"/>
                  </a:ext>
                </a:extLst>
              </p:cNvPr>
              <p:cNvSpPr/>
              <p:nvPr/>
            </p:nvSpPr>
            <p:spPr>
              <a:xfrm rot="1948097">
                <a:off x="6560261" y="3627425"/>
                <a:ext cx="556810" cy="751440"/>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706A7546-FA0A-9FAF-3502-3CD6F5A4277B}"/>
                  </a:ext>
                </a:extLst>
              </p:cNvPr>
              <p:cNvSpPr/>
              <p:nvPr/>
            </p:nvSpPr>
            <p:spPr>
              <a:xfrm rot="1948097">
                <a:off x="7320434" y="3743437"/>
                <a:ext cx="665795" cy="831006"/>
              </a:xfrm>
              <a:prstGeom prst="flowChartConnec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Connector 21">
                <a:extLst>
                  <a:ext uri="{FF2B5EF4-FFF2-40B4-BE49-F238E27FC236}">
                    <a16:creationId xmlns:a16="http://schemas.microsoft.com/office/drawing/2014/main" id="{04295855-DDB2-6114-1190-81F5B98A9804}"/>
                  </a:ext>
                </a:extLst>
              </p:cNvPr>
              <p:cNvSpPr/>
              <p:nvPr/>
            </p:nvSpPr>
            <p:spPr>
              <a:xfrm rot="5011459">
                <a:off x="6707831" y="4425611"/>
                <a:ext cx="285543" cy="43035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lowchart: Connector 23">
                <a:extLst>
                  <a:ext uri="{FF2B5EF4-FFF2-40B4-BE49-F238E27FC236}">
                    <a16:creationId xmlns:a16="http://schemas.microsoft.com/office/drawing/2014/main" id="{610C4A7D-1BBB-2999-1599-91FE83A2AB1B}"/>
                  </a:ext>
                </a:extLst>
              </p:cNvPr>
              <p:cNvSpPr/>
              <p:nvPr/>
            </p:nvSpPr>
            <p:spPr>
              <a:xfrm rot="5011459">
                <a:off x="7353892" y="4589452"/>
                <a:ext cx="285543" cy="43035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lowchart: Connector 24">
                <a:extLst>
                  <a:ext uri="{FF2B5EF4-FFF2-40B4-BE49-F238E27FC236}">
                    <a16:creationId xmlns:a16="http://schemas.microsoft.com/office/drawing/2014/main" id="{45241A73-C76A-3FF7-565B-88C3D51CFE85}"/>
                  </a:ext>
                </a:extLst>
              </p:cNvPr>
              <p:cNvSpPr/>
              <p:nvPr/>
            </p:nvSpPr>
            <p:spPr>
              <a:xfrm rot="21405280">
                <a:off x="6836615" y="3776771"/>
                <a:ext cx="285543" cy="43035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lowchart: Connector 25">
                <a:extLst>
                  <a:ext uri="{FF2B5EF4-FFF2-40B4-BE49-F238E27FC236}">
                    <a16:creationId xmlns:a16="http://schemas.microsoft.com/office/drawing/2014/main" id="{CF46865E-F5D5-9CB4-489C-9C0C1E2826A0}"/>
                  </a:ext>
                </a:extLst>
              </p:cNvPr>
              <p:cNvSpPr/>
              <p:nvPr/>
            </p:nvSpPr>
            <p:spPr>
              <a:xfrm>
                <a:off x="7647752" y="3820751"/>
                <a:ext cx="347687" cy="481261"/>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lowchart: Connector 26">
                <a:extLst>
                  <a:ext uri="{FF2B5EF4-FFF2-40B4-BE49-F238E27FC236}">
                    <a16:creationId xmlns:a16="http://schemas.microsoft.com/office/drawing/2014/main" id="{0ACDF773-FE9A-4291-D224-AA6E1DE297A9}"/>
                  </a:ext>
                </a:extLst>
              </p:cNvPr>
              <p:cNvSpPr/>
              <p:nvPr/>
            </p:nvSpPr>
            <p:spPr>
              <a:xfrm rot="1073167">
                <a:off x="7320457" y="3886306"/>
                <a:ext cx="285543" cy="592358"/>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lowchart: Connector 27">
                <a:extLst>
                  <a:ext uri="{FF2B5EF4-FFF2-40B4-BE49-F238E27FC236}">
                    <a16:creationId xmlns:a16="http://schemas.microsoft.com/office/drawing/2014/main" id="{9A0CFA02-C958-CBF9-F63F-FC7464346C08}"/>
                  </a:ext>
                </a:extLst>
              </p:cNvPr>
              <p:cNvSpPr/>
              <p:nvPr/>
            </p:nvSpPr>
            <p:spPr>
              <a:xfrm rot="1715783">
                <a:off x="6566199" y="3745148"/>
                <a:ext cx="233728" cy="442649"/>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FB9C5CE9-8BDD-28B5-9BCB-0209FEED7769}"/>
                  </a:ext>
                </a:extLst>
              </p:cNvPr>
              <p:cNvSpPr/>
              <p:nvPr/>
            </p:nvSpPr>
            <p:spPr>
              <a:xfrm>
                <a:off x="8367091" y="3452673"/>
                <a:ext cx="1949817" cy="1545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Connector 29">
                <a:extLst>
                  <a:ext uri="{FF2B5EF4-FFF2-40B4-BE49-F238E27FC236}">
                    <a16:creationId xmlns:a16="http://schemas.microsoft.com/office/drawing/2014/main" id="{52B0B798-F963-A64F-287A-00BBF9335EC8}"/>
                  </a:ext>
                </a:extLst>
              </p:cNvPr>
              <p:cNvSpPr/>
              <p:nvPr/>
            </p:nvSpPr>
            <p:spPr>
              <a:xfrm rot="5011459">
                <a:off x="8792735" y="4473031"/>
                <a:ext cx="285543" cy="43035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Connector 30">
                <a:extLst>
                  <a:ext uri="{FF2B5EF4-FFF2-40B4-BE49-F238E27FC236}">
                    <a16:creationId xmlns:a16="http://schemas.microsoft.com/office/drawing/2014/main" id="{EF2E25D6-992A-31D2-38F0-1A772C34DF03}"/>
                  </a:ext>
                </a:extLst>
              </p:cNvPr>
              <p:cNvSpPr/>
              <p:nvPr/>
            </p:nvSpPr>
            <p:spPr>
              <a:xfrm rot="5011459">
                <a:off x="9435209" y="4544317"/>
                <a:ext cx="285543" cy="430350"/>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Connector 31">
                <a:extLst>
                  <a:ext uri="{FF2B5EF4-FFF2-40B4-BE49-F238E27FC236}">
                    <a16:creationId xmlns:a16="http://schemas.microsoft.com/office/drawing/2014/main" id="{C07D145E-AD6C-F041-F664-974AC78C0171}"/>
                  </a:ext>
                </a:extLst>
              </p:cNvPr>
              <p:cNvSpPr/>
              <p:nvPr/>
            </p:nvSpPr>
            <p:spPr>
              <a:xfrm rot="21405280">
                <a:off x="8994367" y="3770532"/>
                <a:ext cx="285543" cy="532656"/>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lowchart: Connector 32">
                <a:extLst>
                  <a:ext uri="{FF2B5EF4-FFF2-40B4-BE49-F238E27FC236}">
                    <a16:creationId xmlns:a16="http://schemas.microsoft.com/office/drawing/2014/main" id="{3EC034A6-4C7A-8F8A-8A45-C8005A3ED487}"/>
                  </a:ext>
                </a:extLst>
              </p:cNvPr>
              <p:cNvSpPr/>
              <p:nvPr/>
            </p:nvSpPr>
            <p:spPr>
              <a:xfrm>
                <a:off x="9712896" y="3693250"/>
                <a:ext cx="392289" cy="586364"/>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lowchart: Connector 33">
                <a:extLst>
                  <a:ext uri="{FF2B5EF4-FFF2-40B4-BE49-F238E27FC236}">
                    <a16:creationId xmlns:a16="http://schemas.microsoft.com/office/drawing/2014/main" id="{21816F61-0F93-B556-A8A1-7AC71AD3EEED}"/>
                  </a:ext>
                </a:extLst>
              </p:cNvPr>
              <p:cNvSpPr/>
              <p:nvPr/>
            </p:nvSpPr>
            <p:spPr>
              <a:xfrm rot="1073167">
                <a:off x="9377503" y="3803721"/>
                <a:ext cx="285543" cy="592358"/>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lowchart: Connector 34">
                <a:extLst>
                  <a:ext uri="{FF2B5EF4-FFF2-40B4-BE49-F238E27FC236}">
                    <a16:creationId xmlns:a16="http://schemas.microsoft.com/office/drawing/2014/main" id="{2DFAE782-B509-6107-5A68-F1F61525EA94}"/>
                  </a:ext>
                </a:extLst>
              </p:cNvPr>
              <p:cNvSpPr/>
              <p:nvPr/>
            </p:nvSpPr>
            <p:spPr>
              <a:xfrm rot="1715783">
                <a:off x="8677378" y="3732398"/>
                <a:ext cx="233728" cy="442649"/>
              </a:xfrm>
              <a:prstGeom prst="flowChartConnector">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DD2C4A4D-63AA-1F17-64B5-601CA8D56A97}"/>
                  </a:ext>
                </a:extLst>
              </p:cNvPr>
              <p:cNvGrpSpPr/>
              <p:nvPr/>
            </p:nvGrpSpPr>
            <p:grpSpPr>
              <a:xfrm>
                <a:off x="8623793" y="3740392"/>
                <a:ext cx="1481740" cy="1104757"/>
                <a:chOff x="430303" y="1818909"/>
                <a:chExt cx="1481740" cy="1104757"/>
              </a:xfrm>
            </p:grpSpPr>
            <p:sp>
              <p:nvSpPr>
                <p:cNvPr id="132" name="Flowchart: Connector 131">
                  <a:extLst>
                    <a:ext uri="{FF2B5EF4-FFF2-40B4-BE49-F238E27FC236}">
                      <a16:creationId xmlns:a16="http://schemas.microsoft.com/office/drawing/2014/main" id="{FD0B4235-3A5D-CCE8-F8FC-914A3CF9BDA8}"/>
                    </a:ext>
                  </a:extLst>
                </p:cNvPr>
                <p:cNvSpPr/>
                <p:nvPr/>
              </p:nvSpPr>
              <p:spPr>
                <a:xfrm>
                  <a:off x="481263" y="2093495"/>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lowchart: Connector 132">
                  <a:extLst>
                    <a:ext uri="{FF2B5EF4-FFF2-40B4-BE49-F238E27FC236}">
                      <a16:creationId xmlns:a16="http://schemas.microsoft.com/office/drawing/2014/main" id="{40B14363-7756-6183-2641-42946124BBE8}"/>
                    </a:ext>
                  </a:extLst>
                </p:cNvPr>
                <p:cNvSpPr/>
                <p:nvPr/>
              </p:nvSpPr>
              <p:spPr>
                <a:xfrm>
                  <a:off x="671763" y="185042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Flowchart: Connector 133">
                  <a:extLst>
                    <a:ext uri="{FF2B5EF4-FFF2-40B4-BE49-F238E27FC236}">
                      <a16:creationId xmlns:a16="http://schemas.microsoft.com/office/drawing/2014/main" id="{D1739241-AE88-FD52-F26A-253D0C5F6360}"/>
                    </a:ext>
                  </a:extLst>
                </p:cNvPr>
                <p:cNvSpPr/>
                <p:nvPr/>
              </p:nvSpPr>
              <p:spPr>
                <a:xfrm>
                  <a:off x="902369" y="192662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Flowchart: Connector 134">
                  <a:extLst>
                    <a:ext uri="{FF2B5EF4-FFF2-40B4-BE49-F238E27FC236}">
                      <a16:creationId xmlns:a16="http://schemas.microsoft.com/office/drawing/2014/main" id="{CDD7E991-0359-A0FA-0FFF-73331FA17708}"/>
                    </a:ext>
                  </a:extLst>
                </p:cNvPr>
                <p:cNvSpPr/>
                <p:nvPr/>
              </p:nvSpPr>
              <p:spPr>
                <a:xfrm>
                  <a:off x="872290" y="215966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Flowchart: Connector 135">
                  <a:extLst>
                    <a:ext uri="{FF2B5EF4-FFF2-40B4-BE49-F238E27FC236}">
                      <a16:creationId xmlns:a16="http://schemas.microsoft.com/office/drawing/2014/main" id="{3ADB9F07-6C2A-6AA6-E434-BE5B108ED0A1}"/>
                    </a:ext>
                  </a:extLst>
                </p:cNvPr>
                <p:cNvSpPr/>
                <p:nvPr/>
              </p:nvSpPr>
              <p:spPr>
                <a:xfrm>
                  <a:off x="635545" y="270817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Flowchart: Connector 136">
                  <a:extLst>
                    <a:ext uri="{FF2B5EF4-FFF2-40B4-BE49-F238E27FC236}">
                      <a16:creationId xmlns:a16="http://schemas.microsoft.com/office/drawing/2014/main" id="{4472731D-E424-A86C-CE06-E30DF6AA9357}"/>
                    </a:ext>
                  </a:extLst>
                </p:cNvPr>
                <p:cNvSpPr/>
                <p:nvPr/>
              </p:nvSpPr>
              <p:spPr>
                <a:xfrm>
                  <a:off x="805993" y="270817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Flowchart: Connector 137">
                  <a:extLst>
                    <a:ext uri="{FF2B5EF4-FFF2-40B4-BE49-F238E27FC236}">
                      <a16:creationId xmlns:a16="http://schemas.microsoft.com/office/drawing/2014/main" id="{468B7E5E-1B0E-55B6-CEB7-D61DDC92ECF7}"/>
                    </a:ext>
                  </a:extLst>
                </p:cNvPr>
                <p:cNvSpPr/>
                <p:nvPr/>
              </p:nvSpPr>
              <p:spPr>
                <a:xfrm>
                  <a:off x="1252726" y="227383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Flowchart: Connector 138">
                  <a:extLst>
                    <a:ext uri="{FF2B5EF4-FFF2-40B4-BE49-F238E27FC236}">
                      <a16:creationId xmlns:a16="http://schemas.microsoft.com/office/drawing/2014/main" id="{D1118794-D0F9-FFDE-424C-E7FBFA001F3E}"/>
                    </a:ext>
                  </a:extLst>
                </p:cNvPr>
                <p:cNvSpPr/>
                <p:nvPr/>
              </p:nvSpPr>
              <p:spPr>
                <a:xfrm>
                  <a:off x="1331694" y="193534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Flowchart: Connector 139">
                  <a:extLst>
                    <a:ext uri="{FF2B5EF4-FFF2-40B4-BE49-F238E27FC236}">
                      <a16:creationId xmlns:a16="http://schemas.microsoft.com/office/drawing/2014/main" id="{6173EDBB-532E-6D8C-9B94-F0848A930024}"/>
                    </a:ext>
                  </a:extLst>
                </p:cNvPr>
                <p:cNvSpPr/>
                <p:nvPr/>
              </p:nvSpPr>
              <p:spPr>
                <a:xfrm>
                  <a:off x="1600399" y="188120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Flowchart: Connector 140">
                  <a:extLst>
                    <a:ext uri="{FF2B5EF4-FFF2-40B4-BE49-F238E27FC236}">
                      <a16:creationId xmlns:a16="http://schemas.microsoft.com/office/drawing/2014/main" id="{A55182E2-1AD4-4BDF-293F-2C2C53730C98}"/>
                    </a:ext>
                  </a:extLst>
                </p:cNvPr>
                <p:cNvSpPr/>
                <p:nvPr/>
              </p:nvSpPr>
              <p:spPr>
                <a:xfrm>
                  <a:off x="1660557" y="217841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Flowchart: Connector 141">
                  <a:extLst>
                    <a:ext uri="{FF2B5EF4-FFF2-40B4-BE49-F238E27FC236}">
                      <a16:creationId xmlns:a16="http://schemas.microsoft.com/office/drawing/2014/main" id="{6AE01FA8-B3D9-2B49-A988-C0ED2FEEA5B4}"/>
                    </a:ext>
                  </a:extLst>
                </p:cNvPr>
                <p:cNvSpPr/>
                <p:nvPr/>
              </p:nvSpPr>
              <p:spPr>
                <a:xfrm>
                  <a:off x="1804936" y="198748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Flowchart: Connector 142">
                  <a:extLst>
                    <a:ext uri="{FF2B5EF4-FFF2-40B4-BE49-F238E27FC236}">
                      <a16:creationId xmlns:a16="http://schemas.microsoft.com/office/drawing/2014/main" id="{F11C3780-37FB-A30F-62B9-8D4D760F4263}"/>
                    </a:ext>
                  </a:extLst>
                </p:cNvPr>
                <p:cNvSpPr/>
                <p:nvPr/>
              </p:nvSpPr>
              <p:spPr>
                <a:xfrm>
                  <a:off x="1324916" y="275888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Flowchart: Connector 143">
                  <a:extLst>
                    <a:ext uri="{FF2B5EF4-FFF2-40B4-BE49-F238E27FC236}">
                      <a16:creationId xmlns:a16="http://schemas.microsoft.com/office/drawing/2014/main" id="{46668FD2-CF48-E766-171C-297A6F78CE58}"/>
                    </a:ext>
                  </a:extLst>
                </p:cNvPr>
                <p:cNvSpPr/>
                <p:nvPr/>
              </p:nvSpPr>
              <p:spPr>
                <a:xfrm>
                  <a:off x="430303" y="205959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Flowchart: Connector 144">
                  <a:extLst>
                    <a:ext uri="{FF2B5EF4-FFF2-40B4-BE49-F238E27FC236}">
                      <a16:creationId xmlns:a16="http://schemas.microsoft.com/office/drawing/2014/main" id="{EE3575EF-0F9E-02F3-4FAE-A9E9FBF10DF3}"/>
                    </a:ext>
                  </a:extLst>
                </p:cNvPr>
                <p:cNvSpPr/>
                <p:nvPr/>
              </p:nvSpPr>
              <p:spPr>
                <a:xfrm>
                  <a:off x="630830" y="181890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Flowchart: Connector 145">
                  <a:extLst>
                    <a:ext uri="{FF2B5EF4-FFF2-40B4-BE49-F238E27FC236}">
                      <a16:creationId xmlns:a16="http://schemas.microsoft.com/office/drawing/2014/main" id="{9F518E8E-6C6D-133E-6296-205DD588BA0D}"/>
                    </a:ext>
                  </a:extLst>
                </p:cNvPr>
                <p:cNvSpPr/>
                <p:nvPr/>
              </p:nvSpPr>
              <p:spPr>
                <a:xfrm>
                  <a:off x="824098" y="210652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Flowchart: Connector 146">
                  <a:extLst>
                    <a:ext uri="{FF2B5EF4-FFF2-40B4-BE49-F238E27FC236}">
                      <a16:creationId xmlns:a16="http://schemas.microsoft.com/office/drawing/2014/main" id="{0DE0BA1E-FDBE-F8A6-201B-6A4356E4FA85}"/>
                    </a:ext>
                  </a:extLst>
                </p:cNvPr>
                <p:cNvSpPr/>
                <p:nvPr/>
              </p:nvSpPr>
              <p:spPr>
                <a:xfrm>
                  <a:off x="859843" y="1886953"/>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Flowchart: Connector 147">
                  <a:extLst>
                    <a:ext uri="{FF2B5EF4-FFF2-40B4-BE49-F238E27FC236}">
                      <a16:creationId xmlns:a16="http://schemas.microsoft.com/office/drawing/2014/main" id="{91E01356-420E-3EC3-16AF-5EC2B62A8B02}"/>
                    </a:ext>
                  </a:extLst>
                </p:cNvPr>
                <p:cNvSpPr/>
                <p:nvPr/>
              </p:nvSpPr>
              <p:spPr>
                <a:xfrm>
                  <a:off x="1286336" y="191629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Flowchart: Connector 148">
                  <a:extLst>
                    <a:ext uri="{FF2B5EF4-FFF2-40B4-BE49-F238E27FC236}">
                      <a16:creationId xmlns:a16="http://schemas.microsoft.com/office/drawing/2014/main" id="{5FA66EB6-28F4-B89F-1A49-824EE38F06AC}"/>
                    </a:ext>
                  </a:extLst>
                </p:cNvPr>
                <p:cNvSpPr/>
                <p:nvPr/>
              </p:nvSpPr>
              <p:spPr>
                <a:xfrm>
                  <a:off x="1545300" y="1848252"/>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Flowchart: Connector 149">
                  <a:extLst>
                    <a:ext uri="{FF2B5EF4-FFF2-40B4-BE49-F238E27FC236}">
                      <a16:creationId xmlns:a16="http://schemas.microsoft.com/office/drawing/2014/main" id="{E89526DC-8C69-45BB-ACC7-C11CF5D03255}"/>
                    </a:ext>
                  </a:extLst>
                </p:cNvPr>
                <p:cNvSpPr/>
                <p:nvPr/>
              </p:nvSpPr>
              <p:spPr>
                <a:xfrm>
                  <a:off x="1750794" y="194680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8" name="Flowchart: Connector 297">
                  <a:extLst>
                    <a:ext uri="{FF2B5EF4-FFF2-40B4-BE49-F238E27FC236}">
                      <a16:creationId xmlns:a16="http://schemas.microsoft.com/office/drawing/2014/main" id="{529F39A6-029F-1CAC-179E-4FE4FC9A816C}"/>
                    </a:ext>
                  </a:extLst>
                </p:cNvPr>
                <p:cNvSpPr/>
                <p:nvPr/>
              </p:nvSpPr>
              <p:spPr>
                <a:xfrm>
                  <a:off x="573382" y="2665315"/>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9" name="Flowchart: Connector 298">
                  <a:extLst>
                    <a:ext uri="{FF2B5EF4-FFF2-40B4-BE49-F238E27FC236}">
                      <a16:creationId xmlns:a16="http://schemas.microsoft.com/office/drawing/2014/main" id="{CDFD8F5D-7EAF-F5F0-9AB7-867860359947}"/>
                    </a:ext>
                  </a:extLst>
                </p:cNvPr>
                <p:cNvSpPr/>
                <p:nvPr/>
              </p:nvSpPr>
              <p:spPr>
                <a:xfrm>
                  <a:off x="1201752" y="223273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0" name="Flowchart: Connector 299">
                  <a:extLst>
                    <a:ext uri="{FF2B5EF4-FFF2-40B4-BE49-F238E27FC236}">
                      <a16:creationId xmlns:a16="http://schemas.microsoft.com/office/drawing/2014/main" id="{3BC8AAF5-4325-380F-1318-6B5FB0B34122}"/>
                    </a:ext>
                  </a:extLst>
                </p:cNvPr>
                <p:cNvSpPr/>
                <p:nvPr/>
              </p:nvSpPr>
              <p:spPr>
                <a:xfrm>
                  <a:off x="1597085" y="214934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1" name="Flowchart: Connector 300">
                  <a:extLst>
                    <a:ext uri="{FF2B5EF4-FFF2-40B4-BE49-F238E27FC236}">
                      <a16:creationId xmlns:a16="http://schemas.microsoft.com/office/drawing/2014/main" id="{478AC5F3-EFF7-AD4B-D58C-ED78A6FCCF26}"/>
                    </a:ext>
                  </a:extLst>
                </p:cNvPr>
                <p:cNvSpPr/>
                <p:nvPr/>
              </p:nvSpPr>
              <p:spPr>
                <a:xfrm>
                  <a:off x="1292004" y="273316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2" name="Flowchart: Connector 301">
                  <a:extLst>
                    <a:ext uri="{FF2B5EF4-FFF2-40B4-BE49-F238E27FC236}">
                      <a16:creationId xmlns:a16="http://schemas.microsoft.com/office/drawing/2014/main" id="{8FD94D15-85D7-22CC-5ADE-B6874B039A36}"/>
                    </a:ext>
                  </a:extLst>
                </p:cNvPr>
                <p:cNvSpPr/>
                <p:nvPr/>
              </p:nvSpPr>
              <p:spPr>
                <a:xfrm>
                  <a:off x="757866" y="2685533"/>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B9F29A7B-5798-99BA-70A7-007F921F00CB}"/>
                  </a:ext>
                </a:extLst>
              </p:cNvPr>
              <p:cNvGrpSpPr/>
              <p:nvPr/>
            </p:nvGrpSpPr>
            <p:grpSpPr>
              <a:xfrm>
                <a:off x="10522019" y="3623215"/>
                <a:ext cx="1481740" cy="1104757"/>
                <a:chOff x="430303" y="1818909"/>
                <a:chExt cx="1481740" cy="1104757"/>
              </a:xfrm>
            </p:grpSpPr>
            <p:sp>
              <p:nvSpPr>
                <p:cNvPr id="44" name="Flowchart: Connector 43">
                  <a:extLst>
                    <a:ext uri="{FF2B5EF4-FFF2-40B4-BE49-F238E27FC236}">
                      <a16:creationId xmlns:a16="http://schemas.microsoft.com/office/drawing/2014/main" id="{438BC198-236B-45D8-2A4E-87448C020182}"/>
                    </a:ext>
                  </a:extLst>
                </p:cNvPr>
                <p:cNvSpPr/>
                <p:nvPr/>
              </p:nvSpPr>
              <p:spPr>
                <a:xfrm>
                  <a:off x="481263" y="2093495"/>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lowchart: Connector 44">
                  <a:extLst>
                    <a:ext uri="{FF2B5EF4-FFF2-40B4-BE49-F238E27FC236}">
                      <a16:creationId xmlns:a16="http://schemas.microsoft.com/office/drawing/2014/main" id="{FADDEE38-C4B9-45D3-C5AE-6744C79A7061}"/>
                    </a:ext>
                  </a:extLst>
                </p:cNvPr>
                <p:cNvSpPr/>
                <p:nvPr/>
              </p:nvSpPr>
              <p:spPr>
                <a:xfrm>
                  <a:off x="671763" y="185042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lowchart: Connector 45">
                  <a:extLst>
                    <a:ext uri="{FF2B5EF4-FFF2-40B4-BE49-F238E27FC236}">
                      <a16:creationId xmlns:a16="http://schemas.microsoft.com/office/drawing/2014/main" id="{36D4A5AD-576B-44DF-B1F1-F1B37D7609F4}"/>
                    </a:ext>
                  </a:extLst>
                </p:cNvPr>
                <p:cNvSpPr/>
                <p:nvPr/>
              </p:nvSpPr>
              <p:spPr>
                <a:xfrm>
                  <a:off x="902369" y="192662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Connector 46">
                  <a:extLst>
                    <a:ext uri="{FF2B5EF4-FFF2-40B4-BE49-F238E27FC236}">
                      <a16:creationId xmlns:a16="http://schemas.microsoft.com/office/drawing/2014/main" id="{4597DE7E-5B7E-BDAF-BD9E-5A18D70924D3}"/>
                    </a:ext>
                  </a:extLst>
                </p:cNvPr>
                <p:cNvSpPr/>
                <p:nvPr/>
              </p:nvSpPr>
              <p:spPr>
                <a:xfrm>
                  <a:off x="872290" y="215966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lowchart: Connector 47">
                  <a:extLst>
                    <a:ext uri="{FF2B5EF4-FFF2-40B4-BE49-F238E27FC236}">
                      <a16:creationId xmlns:a16="http://schemas.microsoft.com/office/drawing/2014/main" id="{CF3A926F-6861-E737-58AC-35A4E926382F}"/>
                    </a:ext>
                  </a:extLst>
                </p:cNvPr>
                <p:cNvSpPr/>
                <p:nvPr/>
              </p:nvSpPr>
              <p:spPr>
                <a:xfrm>
                  <a:off x="635545" y="270817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lowchart: Connector 48">
                  <a:extLst>
                    <a:ext uri="{FF2B5EF4-FFF2-40B4-BE49-F238E27FC236}">
                      <a16:creationId xmlns:a16="http://schemas.microsoft.com/office/drawing/2014/main" id="{37F9E0C6-4B8D-B01B-5576-D46D281E7DBE}"/>
                    </a:ext>
                  </a:extLst>
                </p:cNvPr>
                <p:cNvSpPr/>
                <p:nvPr/>
              </p:nvSpPr>
              <p:spPr>
                <a:xfrm>
                  <a:off x="805993" y="270817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lowchart: Connector 49">
                  <a:extLst>
                    <a:ext uri="{FF2B5EF4-FFF2-40B4-BE49-F238E27FC236}">
                      <a16:creationId xmlns:a16="http://schemas.microsoft.com/office/drawing/2014/main" id="{D99C5DC0-D054-9CAF-F0A6-A6E36E9AA8B6}"/>
                    </a:ext>
                  </a:extLst>
                </p:cNvPr>
                <p:cNvSpPr/>
                <p:nvPr/>
              </p:nvSpPr>
              <p:spPr>
                <a:xfrm>
                  <a:off x="1252726" y="2273839"/>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Flowchart: Connector 50">
                  <a:extLst>
                    <a:ext uri="{FF2B5EF4-FFF2-40B4-BE49-F238E27FC236}">
                      <a16:creationId xmlns:a16="http://schemas.microsoft.com/office/drawing/2014/main" id="{C2F36F27-0D3A-8A7E-B137-E794A4ED99E3}"/>
                    </a:ext>
                  </a:extLst>
                </p:cNvPr>
                <p:cNvSpPr/>
                <p:nvPr/>
              </p:nvSpPr>
              <p:spPr>
                <a:xfrm>
                  <a:off x="1331694" y="1935346"/>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lowchart: Connector 51">
                  <a:extLst>
                    <a:ext uri="{FF2B5EF4-FFF2-40B4-BE49-F238E27FC236}">
                      <a16:creationId xmlns:a16="http://schemas.microsoft.com/office/drawing/2014/main" id="{660CCAAA-E7A4-6EE4-7886-1AC2E6B0340F}"/>
                    </a:ext>
                  </a:extLst>
                </p:cNvPr>
                <p:cNvSpPr/>
                <p:nvPr/>
              </p:nvSpPr>
              <p:spPr>
                <a:xfrm>
                  <a:off x="1600399" y="188120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lowchart: Connector 52">
                  <a:extLst>
                    <a:ext uri="{FF2B5EF4-FFF2-40B4-BE49-F238E27FC236}">
                      <a16:creationId xmlns:a16="http://schemas.microsoft.com/office/drawing/2014/main" id="{2ACA9DC9-D68F-1BBD-FEAC-7C47BB7BADDA}"/>
                    </a:ext>
                  </a:extLst>
                </p:cNvPr>
                <p:cNvSpPr/>
                <p:nvPr/>
              </p:nvSpPr>
              <p:spPr>
                <a:xfrm>
                  <a:off x="1660557" y="2178417"/>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lowchart: Connector 53">
                  <a:extLst>
                    <a:ext uri="{FF2B5EF4-FFF2-40B4-BE49-F238E27FC236}">
                      <a16:creationId xmlns:a16="http://schemas.microsoft.com/office/drawing/2014/main" id="{E1F89D93-8E7F-245D-F168-5E602756C1FD}"/>
                    </a:ext>
                  </a:extLst>
                </p:cNvPr>
                <p:cNvSpPr/>
                <p:nvPr/>
              </p:nvSpPr>
              <p:spPr>
                <a:xfrm>
                  <a:off x="1804936" y="1987484"/>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a:extLst>
                    <a:ext uri="{FF2B5EF4-FFF2-40B4-BE49-F238E27FC236}">
                      <a16:creationId xmlns:a16="http://schemas.microsoft.com/office/drawing/2014/main" id="{1B8882EF-4233-667D-4E13-56E2CD7D0C7C}"/>
                    </a:ext>
                  </a:extLst>
                </p:cNvPr>
                <p:cNvSpPr/>
                <p:nvPr/>
              </p:nvSpPr>
              <p:spPr>
                <a:xfrm>
                  <a:off x="1324916" y="2758888"/>
                  <a:ext cx="60158" cy="10828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Connector 55">
                  <a:extLst>
                    <a:ext uri="{FF2B5EF4-FFF2-40B4-BE49-F238E27FC236}">
                      <a16:creationId xmlns:a16="http://schemas.microsoft.com/office/drawing/2014/main" id="{E8FF0D15-0475-A6F4-E936-B4C15A6EE26E}"/>
                    </a:ext>
                  </a:extLst>
                </p:cNvPr>
                <p:cNvSpPr/>
                <p:nvPr/>
              </p:nvSpPr>
              <p:spPr>
                <a:xfrm>
                  <a:off x="430303" y="205959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lowchart: Connector 56">
                  <a:extLst>
                    <a:ext uri="{FF2B5EF4-FFF2-40B4-BE49-F238E27FC236}">
                      <a16:creationId xmlns:a16="http://schemas.microsoft.com/office/drawing/2014/main" id="{8EC9C2BB-659D-D13A-9A08-525FCF34144B}"/>
                    </a:ext>
                  </a:extLst>
                </p:cNvPr>
                <p:cNvSpPr/>
                <p:nvPr/>
              </p:nvSpPr>
              <p:spPr>
                <a:xfrm>
                  <a:off x="630830" y="181890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Flowchart: Connector 57">
                  <a:extLst>
                    <a:ext uri="{FF2B5EF4-FFF2-40B4-BE49-F238E27FC236}">
                      <a16:creationId xmlns:a16="http://schemas.microsoft.com/office/drawing/2014/main" id="{374D6102-DC3C-1311-A64F-570D8F394A2F}"/>
                    </a:ext>
                  </a:extLst>
                </p:cNvPr>
                <p:cNvSpPr/>
                <p:nvPr/>
              </p:nvSpPr>
              <p:spPr>
                <a:xfrm>
                  <a:off x="824098" y="210652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lowchart: Connector 58">
                  <a:extLst>
                    <a:ext uri="{FF2B5EF4-FFF2-40B4-BE49-F238E27FC236}">
                      <a16:creationId xmlns:a16="http://schemas.microsoft.com/office/drawing/2014/main" id="{6DEFDDB2-E470-5AFB-30EF-B31C93BFE87B}"/>
                    </a:ext>
                  </a:extLst>
                </p:cNvPr>
                <p:cNvSpPr/>
                <p:nvPr/>
              </p:nvSpPr>
              <p:spPr>
                <a:xfrm>
                  <a:off x="859843" y="1886953"/>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Flowchart: Connector 59">
                  <a:extLst>
                    <a:ext uri="{FF2B5EF4-FFF2-40B4-BE49-F238E27FC236}">
                      <a16:creationId xmlns:a16="http://schemas.microsoft.com/office/drawing/2014/main" id="{1FDA6191-86C3-B841-639E-EE027EDE8592}"/>
                    </a:ext>
                  </a:extLst>
                </p:cNvPr>
                <p:cNvSpPr/>
                <p:nvPr/>
              </p:nvSpPr>
              <p:spPr>
                <a:xfrm>
                  <a:off x="1286336" y="191629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lowchart: Connector 60">
                  <a:extLst>
                    <a:ext uri="{FF2B5EF4-FFF2-40B4-BE49-F238E27FC236}">
                      <a16:creationId xmlns:a16="http://schemas.microsoft.com/office/drawing/2014/main" id="{43D5EDAE-0795-1FFF-0BF3-98C58A82CF78}"/>
                    </a:ext>
                  </a:extLst>
                </p:cNvPr>
                <p:cNvSpPr/>
                <p:nvPr/>
              </p:nvSpPr>
              <p:spPr>
                <a:xfrm>
                  <a:off x="1545300" y="1848252"/>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Flowchart: Connector 61">
                  <a:extLst>
                    <a:ext uri="{FF2B5EF4-FFF2-40B4-BE49-F238E27FC236}">
                      <a16:creationId xmlns:a16="http://schemas.microsoft.com/office/drawing/2014/main" id="{2CB5103F-781C-596D-2AD7-3F60767FB1F9}"/>
                    </a:ext>
                  </a:extLst>
                </p:cNvPr>
                <p:cNvSpPr/>
                <p:nvPr/>
              </p:nvSpPr>
              <p:spPr>
                <a:xfrm>
                  <a:off x="1750794" y="1946809"/>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lowchart: Connector 62">
                  <a:extLst>
                    <a:ext uri="{FF2B5EF4-FFF2-40B4-BE49-F238E27FC236}">
                      <a16:creationId xmlns:a16="http://schemas.microsoft.com/office/drawing/2014/main" id="{E9B875E1-07F9-9962-741B-B7C4E7185B0D}"/>
                    </a:ext>
                  </a:extLst>
                </p:cNvPr>
                <p:cNvSpPr/>
                <p:nvPr/>
              </p:nvSpPr>
              <p:spPr>
                <a:xfrm>
                  <a:off x="573382" y="2665315"/>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Flowchart: Connector 127">
                  <a:extLst>
                    <a:ext uri="{FF2B5EF4-FFF2-40B4-BE49-F238E27FC236}">
                      <a16:creationId xmlns:a16="http://schemas.microsoft.com/office/drawing/2014/main" id="{AB95C65F-8EB1-2FE2-1465-B9323B1DFD99}"/>
                    </a:ext>
                  </a:extLst>
                </p:cNvPr>
                <p:cNvSpPr/>
                <p:nvPr/>
              </p:nvSpPr>
              <p:spPr>
                <a:xfrm>
                  <a:off x="1201752" y="223273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Flowchart: Connector 128">
                  <a:extLst>
                    <a:ext uri="{FF2B5EF4-FFF2-40B4-BE49-F238E27FC236}">
                      <a16:creationId xmlns:a16="http://schemas.microsoft.com/office/drawing/2014/main" id="{B4564AB7-0622-DD36-408F-51EBC5245CCA}"/>
                    </a:ext>
                  </a:extLst>
                </p:cNvPr>
                <p:cNvSpPr/>
                <p:nvPr/>
              </p:nvSpPr>
              <p:spPr>
                <a:xfrm>
                  <a:off x="1597085" y="2149341"/>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Flowchart: Connector 129">
                  <a:extLst>
                    <a:ext uri="{FF2B5EF4-FFF2-40B4-BE49-F238E27FC236}">
                      <a16:creationId xmlns:a16="http://schemas.microsoft.com/office/drawing/2014/main" id="{07B90C42-3854-EBDF-71AF-CDE464E4623D}"/>
                    </a:ext>
                  </a:extLst>
                </p:cNvPr>
                <p:cNvSpPr/>
                <p:nvPr/>
              </p:nvSpPr>
              <p:spPr>
                <a:xfrm>
                  <a:off x="1292004" y="2733166"/>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Flowchart: Connector 130">
                  <a:extLst>
                    <a:ext uri="{FF2B5EF4-FFF2-40B4-BE49-F238E27FC236}">
                      <a16:creationId xmlns:a16="http://schemas.microsoft.com/office/drawing/2014/main" id="{C3B19086-9923-E96C-843D-EE7FA1830A6E}"/>
                    </a:ext>
                  </a:extLst>
                </p:cNvPr>
                <p:cNvSpPr/>
                <p:nvPr/>
              </p:nvSpPr>
              <p:spPr>
                <a:xfrm>
                  <a:off x="757866" y="2685533"/>
                  <a:ext cx="161249" cy="1905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ectangle 37">
                <a:extLst>
                  <a:ext uri="{FF2B5EF4-FFF2-40B4-BE49-F238E27FC236}">
                    <a16:creationId xmlns:a16="http://schemas.microsoft.com/office/drawing/2014/main" id="{6EDB7097-5883-082F-E99C-1D2300C64AA1}"/>
                  </a:ext>
                </a:extLst>
              </p:cNvPr>
              <p:cNvSpPr/>
              <p:nvPr/>
            </p:nvSpPr>
            <p:spPr>
              <a:xfrm>
                <a:off x="10371161" y="3461108"/>
                <a:ext cx="1949817" cy="1545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85" name="Arrow: Curved Up 484">
              <a:extLst>
                <a:ext uri="{FF2B5EF4-FFF2-40B4-BE49-F238E27FC236}">
                  <a16:creationId xmlns:a16="http://schemas.microsoft.com/office/drawing/2014/main" id="{90211294-BCAC-6A8A-A863-C35C903D4E10}"/>
                </a:ext>
              </a:extLst>
            </p:cNvPr>
            <p:cNvSpPr/>
            <p:nvPr/>
          </p:nvSpPr>
          <p:spPr>
            <a:xfrm flipV="1">
              <a:off x="4245862" y="3630874"/>
              <a:ext cx="654918" cy="367698"/>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6" name="Arrow: Curved Up 485">
              <a:extLst>
                <a:ext uri="{FF2B5EF4-FFF2-40B4-BE49-F238E27FC236}">
                  <a16:creationId xmlns:a16="http://schemas.microsoft.com/office/drawing/2014/main" id="{7C2CC736-A8E7-0AA2-46FB-284CE7198231}"/>
                </a:ext>
              </a:extLst>
            </p:cNvPr>
            <p:cNvSpPr/>
            <p:nvPr/>
          </p:nvSpPr>
          <p:spPr>
            <a:xfrm flipV="1">
              <a:off x="5842509" y="3639508"/>
              <a:ext cx="654918" cy="367698"/>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7" name="Arrow: Curved Up 486">
              <a:extLst>
                <a:ext uri="{FF2B5EF4-FFF2-40B4-BE49-F238E27FC236}">
                  <a16:creationId xmlns:a16="http://schemas.microsoft.com/office/drawing/2014/main" id="{CC1221DF-7976-E19C-3EEF-1986F3CCF0CC}"/>
                </a:ext>
              </a:extLst>
            </p:cNvPr>
            <p:cNvSpPr/>
            <p:nvPr/>
          </p:nvSpPr>
          <p:spPr>
            <a:xfrm flipV="1">
              <a:off x="7460669" y="3639354"/>
              <a:ext cx="654918" cy="367698"/>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8" name="Arrow: Curved Up 487">
              <a:extLst>
                <a:ext uri="{FF2B5EF4-FFF2-40B4-BE49-F238E27FC236}">
                  <a16:creationId xmlns:a16="http://schemas.microsoft.com/office/drawing/2014/main" id="{C953C5BA-C825-AD4A-F199-0EFD8E509554}"/>
                </a:ext>
              </a:extLst>
            </p:cNvPr>
            <p:cNvSpPr/>
            <p:nvPr/>
          </p:nvSpPr>
          <p:spPr>
            <a:xfrm flipV="1">
              <a:off x="9030502" y="3618051"/>
              <a:ext cx="654918" cy="367698"/>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3610892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7440611" cy="1055050"/>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rPr>
              <a:t>Introduction to Hierarchical Clustering</a:t>
            </a:r>
          </a:p>
          <a:p>
            <a:pPr marL="0" indent="0">
              <a:buNone/>
            </a:pPr>
            <a:r>
              <a:rPr lang="en-US" sz="2400">
                <a:solidFill>
                  <a:srgbClr val="242424"/>
                </a:solidFill>
              </a:rPr>
              <a:t>Types of Hierarchical Clustering</a:t>
            </a:r>
          </a:p>
          <a:p>
            <a:pPr marL="1766887" lvl="2" indent="-342900" algn="just">
              <a:lnSpc>
                <a:spcPct val="150000"/>
              </a:lnSpc>
              <a:spcBef>
                <a:spcPts val="1000"/>
              </a:spcBef>
            </a:pPr>
            <a:endParaRPr lang="en-US">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6" name="Table 5">
            <a:extLst>
              <a:ext uri="{FF2B5EF4-FFF2-40B4-BE49-F238E27FC236}">
                <a16:creationId xmlns:a16="http://schemas.microsoft.com/office/drawing/2014/main" id="{2EE74F1C-76E8-9A9C-9A74-8A9CD773AA42}"/>
              </a:ext>
            </a:extLst>
          </p:cNvPr>
          <p:cNvGraphicFramePr>
            <a:graphicFrameLocks noGrp="1"/>
          </p:cNvGraphicFramePr>
          <p:nvPr>
            <p:extLst>
              <p:ext uri="{D42A27DB-BD31-4B8C-83A1-F6EECF244321}">
                <p14:modId xmlns:p14="http://schemas.microsoft.com/office/powerpoint/2010/main" val="1510132315"/>
              </p:ext>
            </p:extLst>
          </p:nvPr>
        </p:nvGraphicFramePr>
        <p:xfrm>
          <a:off x="942818" y="2687319"/>
          <a:ext cx="11055561" cy="3495042"/>
        </p:xfrm>
        <a:graphic>
          <a:graphicData uri="http://schemas.openxmlformats.org/drawingml/2006/table">
            <a:tbl>
              <a:tblPr firstRow="1" bandRow="1">
                <a:tableStyleId>{5C22544A-7EE6-4342-B048-85BDC9FD1C3A}</a:tableStyleId>
              </a:tblPr>
              <a:tblGrid>
                <a:gridCol w="1663304">
                  <a:extLst>
                    <a:ext uri="{9D8B030D-6E8A-4147-A177-3AD203B41FA5}">
                      <a16:colId xmlns:a16="http://schemas.microsoft.com/office/drawing/2014/main" val="3314779964"/>
                    </a:ext>
                  </a:extLst>
                </a:gridCol>
                <a:gridCol w="4339609">
                  <a:extLst>
                    <a:ext uri="{9D8B030D-6E8A-4147-A177-3AD203B41FA5}">
                      <a16:colId xmlns:a16="http://schemas.microsoft.com/office/drawing/2014/main" val="1737451954"/>
                    </a:ext>
                  </a:extLst>
                </a:gridCol>
                <a:gridCol w="5052648">
                  <a:extLst>
                    <a:ext uri="{9D8B030D-6E8A-4147-A177-3AD203B41FA5}">
                      <a16:colId xmlns:a16="http://schemas.microsoft.com/office/drawing/2014/main" val="4020984898"/>
                    </a:ext>
                  </a:extLst>
                </a:gridCol>
              </a:tblGrid>
              <a:tr h="493944">
                <a:tc>
                  <a:txBody>
                    <a:bodyPr/>
                    <a:lstStyle/>
                    <a:p>
                      <a:pPr algn="ctr" fontAlgn="ctr"/>
                      <a:r>
                        <a:rPr lang="en-IN" sz="1800" b="1" i="0" u="none" strike="noStrike">
                          <a:solidFill>
                            <a:srgbClr val="000000"/>
                          </a:solidFill>
                          <a:effectLst/>
                          <a:latin typeface="Calibri" panose="020F0502020204030204" pitchFamily="34" charset="0"/>
                        </a:rPr>
                        <a:t>Aspect</a:t>
                      </a:r>
                    </a:p>
                  </a:txBody>
                  <a:tcPr marL="2195" marR="2195" marT="2195" marB="0" anchor="ctr"/>
                </a:tc>
                <a:tc>
                  <a:txBody>
                    <a:bodyPr/>
                    <a:lstStyle/>
                    <a:p>
                      <a:pPr algn="ctr" fontAlgn="ctr"/>
                      <a:r>
                        <a:rPr lang="en-IN" sz="1800" b="1" i="0" u="none" strike="noStrike">
                          <a:solidFill>
                            <a:srgbClr val="000000"/>
                          </a:solidFill>
                          <a:effectLst/>
                          <a:latin typeface="Calibri" panose="020F0502020204030204" pitchFamily="34" charset="0"/>
                        </a:rPr>
                        <a:t>Agglomerative Clustering</a:t>
                      </a:r>
                    </a:p>
                  </a:txBody>
                  <a:tcPr marL="2195" marR="2195" marT="2195" marB="0" anchor="ctr"/>
                </a:tc>
                <a:tc>
                  <a:txBody>
                    <a:bodyPr/>
                    <a:lstStyle/>
                    <a:p>
                      <a:pPr algn="ctr" fontAlgn="ctr"/>
                      <a:r>
                        <a:rPr lang="en-IN" sz="1800" b="1" i="0" u="none" strike="noStrike">
                          <a:solidFill>
                            <a:srgbClr val="000000"/>
                          </a:solidFill>
                          <a:effectLst/>
                          <a:latin typeface="Calibri" panose="020F0502020204030204" pitchFamily="34" charset="0"/>
                        </a:rPr>
                        <a:t>Divisive Clustering</a:t>
                      </a:r>
                    </a:p>
                  </a:txBody>
                  <a:tcPr marL="2195" marR="2195" marT="2195" marB="0" anchor="ctr"/>
                </a:tc>
                <a:extLst>
                  <a:ext uri="{0D108BD9-81ED-4DB2-BD59-A6C34878D82A}">
                    <a16:rowId xmlns:a16="http://schemas.microsoft.com/office/drawing/2014/main" val="229496174"/>
                  </a:ext>
                </a:extLst>
              </a:tr>
              <a:tr h="491035">
                <a:tc>
                  <a:txBody>
                    <a:bodyPr/>
                    <a:lstStyle/>
                    <a:p>
                      <a:pPr algn="l" fontAlgn="ctr"/>
                      <a:r>
                        <a:rPr lang="en-IN" sz="1800" b="0" i="0" u="none" strike="noStrike">
                          <a:solidFill>
                            <a:srgbClr val="000000"/>
                          </a:solidFill>
                          <a:effectLst/>
                          <a:latin typeface="Calibri" panose="020F0502020204030204" pitchFamily="34" charset="0"/>
                        </a:rPr>
                        <a:t>Methodology</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Bottom-up approach</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Top-down approach</a:t>
                      </a:r>
                    </a:p>
                  </a:txBody>
                  <a:tcPr marL="2195" marR="2195" marT="2195" marB="0" anchor="ctr"/>
                </a:tc>
                <a:extLst>
                  <a:ext uri="{0D108BD9-81ED-4DB2-BD59-A6C34878D82A}">
                    <a16:rowId xmlns:a16="http://schemas.microsoft.com/office/drawing/2014/main" val="4130556213"/>
                  </a:ext>
                </a:extLst>
              </a:tr>
              <a:tr h="524763">
                <a:tc>
                  <a:txBody>
                    <a:bodyPr/>
                    <a:lstStyle/>
                    <a:p>
                      <a:pPr algn="l" fontAlgn="ctr"/>
                      <a:r>
                        <a:rPr lang="en-IN" sz="1800" b="0" i="0" u="none" strike="noStrike">
                          <a:solidFill>
                            <a:srgbClr val="000000"/>
                          </a:solidFill>
                          <a:effectLst/>
                          <a:latin typeface="Calibri" panose="020F0502020204030204" pitchFamily="34" charset="0"/>
                        </a:rPr>
                        <a:t>Starting point</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Each data point is initially individual cluster</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All data points are initially part of one single cluster</a:t>
                      </a:r>
                    </a:p>
                  </a:txBody>
                  <a:tcPr marL="2195" marR="2195" marT="2195" marB="0" anchor="ctr"/>
                </a:tc>
                <a:extLst>
                  <a:ext uri="{0D108BD9-81ED-4DB2-BD59-A6C34878D82A}">
                    <a16:rowId xmlns:a16="http://schemas.microsoft.com/office/drawing/2014/main" val="3762408058"/>
                  </a:ext>
                </a:extLst>
              </a:tr>
              <a:tr h="474305">
                <a:tc>
                  <a:txBody>
                    <a:bodyPr/>
                    <a:lstStyle/>
                    <a:p>
                      <a:pPr algn="l" fontAlgn="ctr"/>
                      <a:r>
                        <a:rPr lang="en-IN" sz="1800" b="0" i="0" u="none" strike="noStrike">
                          <a:solidFill>
                            <a:srgbClr val="000000"/>
                          </a:solidFill>
                          <a:effectLst/>
                          <a:latin typeface="Calibri" panose="020F0502020204030204" pitchFamily="34" charset="0"/>
                        </a:rPr>
                        <a:t>Merging process</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Based on some similarity measure</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Based on some dissimilarity measure</a:t>
                      </a:r>
                    </a:p>
                  </a:txBody>
                  <a:tcPr marL="2195" marR="2195" marT="2195" marB="0" anchor="ctr"/>
                </a:tc>
                <a:extLst>
                  <a:ext uri="{0D108BD9-81ED-4DB2-BD59-A6C34878D82A}">
                    <a16:rowId xmlns:a16="http://schemas.microsoft.com/office/drawing/2014/main" val="3576353671"/>
                  </a:ext>
                </a:extLst>
              </a:tr>
              <a:tr h="454122">
                <a:tc>
                  <a:txBody>
                    <a:bodyPr/>
                    <a:lstStyle/>
                    <a:p>
                      <a:pPr algn="l" fontAlgn="ctr"/>
                      <a:r>
                        <a:rPr lang="en-IN" sz="1800" b="0" i="0" u="none" strike="noStrike">
                          <a:solidFill>
                            <a:srgbClr val="000000"/>
                          </a:solidFill>
                          <a:effectLst/>
                          <a:latin typeface="Calibri" panose="020F0502020204030204" pitchFamily="34" charset="0"/>
                        </a:rPr>
                        <a:t>Complexity</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Less computationally expensive</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More computationally expensive</a:t>
                      </a:r>
                    </a:p>
                  </a:txBody>
                  <a:tcPr marL="2195" marR="2195" marT="2195" marB="0" anchor="ctr"/>
                </a:tc>
                <a:extLst>
                  <a:ext uri="{0D108BD9-81ED-4DB2-BD59-A6C34878D82A}">
                    <a16:rowId xmlns:a16="http://schemas.microsoft.com/office/drawing/2014/main" val="1669692956"/>
                  </a:ext>
                </a:extLst>
              </a:tr>
              <a:tr h="474305">
                <a:tc>
                  <a:txBody>
                    <a:bodyPr/>
                    <a:lstStyle/>
                    <a:p>
                      <a:pPr algn="l" fontAlgn="ctr"/>
                      <a:r>
                        <a:rPr lang="en-IN" sz="1800" b="0" i="0" u="none" strike="noStrike">
                          <a:solidFill>
                            <a:srgbClr val="000000"/>
                          </a:solidFill>
                          <a:effectLst/>
                          <a:latin typeface="Calibri" panose="020F0502020204030204" pitchFamily="34" charset="0"/>
                        </a:rPr>
                        <a:t>Scalability</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Can handle large datasets efficiently</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May struggle with large datasets</a:t>
                      </a:r>
                    </a:p>
                  </a:txBody>
                  <a:tcPr marL="2195" marR="2195" marT="2195" marB="0" anchor="ctr"/>
                </a:tc>
                <a:extLst>
                  <a:ext uri="{0D108BD9-81ED-4DB2-BD59-A6C34878D82A}">
                    <a16:rowId xmlns:a16="http://schemas.microsoft.com/office/drawing/2014/main" val="1557025665"/>
                  </a:ext>
                </a:extLst>
              </a:tr>
              <a:tr h="582568">
                <a:tc>
                  <a:txBody>
                    <a:bodyPr/>
                    <a:lstStyle/>
                    <a:p>
                      <a:pPr algn="l" fontAlgn="ctr"/>
                      <a:r>
                        <a:rPr lang="en-IN" sz="1800" b="0" i="0" u="none" strike="noStrike">
                          <a:solidFill>
                            <a:srgbClr val="000000"/>
                          </a:solidFill>
                          <a:effectLst/>
                          <a:latin typeface="Calibri" panose="020F0502020204030204" pitchFamily="34" charset="0"/>
                        </a:rPr>
                        <a:t>Result</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Produces a hierarchy of clusters-dendrogram</a:t>
                      </a:r>
                    </a:p>
                  </a:txBody>
                  <a:tcPr marL="2195" marR="2195" marT="2195" marB="0" anchor="ctr"/>
                </a:tc>
                <a:tc>
                  <a:txBody>
                    <a:bodyPr/>
                    <a:lstStyle/>
                    <a:p>
                      <a:pPr algn="l" fontAlgn="ctr"/>
                      <a:r>
                        <a:rPr lang="en-US" sz="1800" b="0" i="0" u="none" strike="noStrike">
                          <a:solidFill>
                            <a:srgbClr val="000000"/>
                          </a:solidFill>
                          <a:effectLst/>
                          <a:latin typeface="Calibri" panose="020F0502020204030204" pitchFamily="34" charset="0"/>
                        </a:rPr>
                        <a:t>Results in a flat partitioning of the data into clusters</a:t>
                      </a:r>
                    </a:p>
                  </a:txBody>
                  <a:tcPr marL="2195" marR="2195" marT="2195" marB="0" anchor="ctr"/>
                </a:tc>
                <a:extLst>
                  <a:ext uri="{0D108BD9-81ED-4DB2-BD59-A6C34878D82A}">
                    <a16:rowId xmlns:a16="http://schemas.microsoft.com/office/drawing/2014/main" val="2346318002"/>
                  </a:ext>
                </a:extLst>
              </a:tr>
            </a:tbl>
          </a:graphicData>
        </a:graphic>
      </p:graphicFrame>
    </p:spTree>
    <p:extLst>
      <p:ext uri="{BB962C8B-B14F-4D97-AF65-F5344CB8AC3E}">
        <p14:creationId xmlns:p14="http://schemas.microsoft.com/office/powerpoint/2010/main" val="256579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8888411" cy="5445561"/>
          </a:xfrm>
        </p:spPr>
        <p:txBody>
          <a:bodyPr vert="horz" lIns="91440" tIns="45720" rIns="91440" bIns="45720" rtlCol="0">
            <a:noAutofit/>
          </a:bodyPr>
          <a:lstStyle/>
          <a:p>
            <a:pPr marL="0" indent="0">
              <a:buNone/>
            </a:pPr>
            <a:r>
              <a:rPr lang="en-US" dirty="0">
                <a:solidFill>
                  <a:srgbClr val="5583D1"/>
                </a:solidFill>
              </a:rPr>
              <a:t>Hierarchical Clustering</a:t>
            </a:r>
          </a:p>
          <a:p>
            <a:pPr marL="0" indent="0">
              <a:buNone/>
            </a:pPr>
            <a:r>
              <a:rPr lang="en-US" sz="2400" dirty="0">
                <a:solidFill>
                  <a:srgbClr val="242424"/>
                </a:solidFill>
                <a:cs typeface="Calibri" panose="020F0502020204030204" pitchFamily="34" charset="0"/>
              </a:rPr>
              <a:t>Advantages of Hierarchical Clustering</a:t>
            </a:r>
          </a:p>
          <a:p>
            <a:pPr marL="800100" lvl="4" indent="-342900" algn="just">
              <a:lnSpc>
                <a:spcPct val="100000"/>
              </a:lnSpc>
              <a:spcBef>
                <a:spcPts val="1000"/>
              </a:spcBef>
              <a:buFont typeface="+mj-lt"/>
              <a:buAutoNum type="arabicPeriod"/>
            </a:pPr>
            <a:r>
              <a:rPr lang="en-US" sz="2400" dirty="0">
                <a:solidFill>
                  <a:srgbClr val="242424"/>
                </a:solidFill>
                <a:cs typeface="Calibri" panose="020F0502020204030204" pitchFamily="34" charset="0"/>
              </a:rPr>
              <a:t>No need to specify the number of clusters beforehand</a:t>
            </a:r>
          </a:p>
          <a:p>
            <a:pPr marL="800100" lvl="4" indent="-342900" algn="just">
              <a:lnSpc>
                <a:spcPct val="100000"/>
              </a:lnSpc>
              <a:spcBef>
                <a:spcPts val="1000"/>
              </a:spcBef>
              <a:buFont typeface="+mj-lt"/>
              <a:buAutoNum type="arabicPeriod"/>
            </a:pPr>
            <a:r>
              <a:rPr lang="en-IN" sz="2400" dirty="0"/>
              <a:t>Hierarchical representation</a:t>
            </a:r>
          </a:p>
          <a:p>
            <a:pPr marL="800100" lvl="4" indent="-342900" algn="just">
              <a:lnSpc>
                <a:spcPct val="100000"/>
              </a:lnSpc>
              <a:spcBef>
                <a:spcPts val="1000"/>
              </a:spcBef>
              <a:buFont typeface="+mj-lt"/>
              <a:buAutoNum type="arabicPeriod"/>
            </a:pPr>
            <a:r>
              <a:rPr lang="en-IN" sz="2400" dirty="0"/>
              <a:t>Flexibility in cluster shapes</a:t>
            </a:r>
          </a:p>
          <a:p>
            <a:pPr marL="800100" lvl="4" indent="-342900" algn="just">
              <a:lnSpc>
                <a:spcPct val="100000"/>
              </a:lnSpc>
              <a:spcBef>
                <a:spcPts val="1000"/>
              </a:spcBef>
              <a:buFont typeface="+mj-lt"/>
              <a:buAutoNum type="arabicPeriod"/>
            </a:pPr>
            <a:r>
              <a:rPr lang="en-IN" sz="2400" dirty="0"/>
              <a:t>No sensitivity to initialization</a:t>
            </a:r>
          </a:p>
          <a:p>
            <a:pPr marL="800100" lvl="4" indent="-342900" algn="just">
              <a:lnSpc>
                <a:spcPct val="100000"/>
              </a:lnSpc>
              <a:spcBef>
                <a:spcPts val="1000"/>
              </a:spcBef>
              <a:buFont typeface="+mj-lt"/>
              <a:buAutoNum type="arabicPeriod"/>
            </a:pPr>
            <a:r>
              <a:rPr lang="en-US" sz="2400" dirty="0"/>
              <a:t>Incorporation of different distance metrics</a:t>
            </a:r>
          </a:p>
          <a:p>
            <a:pPr marL="800100" lvl="4" indent="-342900" algn="just">
              <a:lnSpc>
                <a:spcPct val="100000"/>
              </a:lnSpc>
              <a:spcBef>
                <a:spcPts val="1000"/>
              </a:spcBef>
              <a:buFont typeface="+mj-lt"/>
              <a:buAutoNum type="arabicPeriod"/>
            </a:pPr>
            <a:r>
              <a:rPr lang="en-IN" sz="2400" dirty="0"/>
              <a:t>Interpretability</a:t>
            </a:r>
          </a:p>
          <a:p>
            <a:pPr marL="800100" lvl="4" indent="-342900" algn="just">
              <a:lnSpc>
                <a:spcPct val="100000"/>
              </a:lnSpc>
              <a:spcBef>
                <a:spcPts val="1000"/>
              </a:spcBef>
              <a:buFont typeface="+mj-lt"/>
              <a:buAutoNum type="arabicPeriod"/>
            </a:pPr>
            <a:r>
              <a:rPr lang="en-IN" sz="2400" dirty="0"/>
              <a:t>Merge and split clusters</a:t>
            </a:r>
            <a:endParaRPr lang="en-US" sz="2400" dirty="0">
              <a:solidFill>
                <a:srgbClr val="242424"/>
              </a:solidFill>
              <a:cs typeface="Calibri" panose="020F0502020204030204" pitchFamily="34" charset="0"/>
            </a:endParaRPr>
          </a:p>
          <a:p>
            <a:pPr marL="1423987" lvl="2" indent="0" algn="just">
              <a:lnSpc>
                <a:spcPct val="150000"/>
              </a:lnSpc>
              <a:spcBef>
                <a:spcPts val="1000"/>
              </a:spcBef>
              <a:buNone/>
            </a:pPr>
            <a:endParaRPr lang="en-US" dirty="0">
              <a:solidFill>
                <a:srgbClr val="242424"/>
              </a:solidFill>
            </a:endParaRPr>
          </a:p>
          <a:p>
            <a:pPr marL="1766887" lvl="2" indent="-342900" algn="just">
              <a:lnSpc>
                <a:spcPct val="150000"/>
              </a:lnSpc>
              <a:spcBef>
                <a:spcPts val="1000"/>
              </a:spcBef>
            </a:pPr>
            <a:endParaRPr lang="en-US" dirty="0">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333291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wd">
                                    <p:tmAbs val="300"/>
                                  </p:iterate>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wd">
                                    <p:tmAbs val="300"/>
                                  </p:iterate>
                                  <p:childTnLst>
                                    <p:set>
                                      <p:cBhvr>
                                        <p:cTn id="38"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8888411" cy="5445561"/>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cs typeface="Calibri" panose="020F0502020204030204" pitchFamily="34" charset="0"/>
              </a:rPr>
              <a:t>Limitations of Hierarchical Clustering</a:t>
            </a:r>
          </a:p>
          <a:p>
            <a:pPr marL="800100" lvl="4" indent="-342900" algn="just">
              <a:lnSpc>
                <a:spcPct val="100000"/>
              </a:lnSpc>
              <a:spcBef>
                <a:spcPts val="1000"/>
              </a:spcBef>
              <a:buFont typeface="+mj-lt"/>
              <a:buAutoNum type="arabicPeriod"/>
            </a:pPr>
            <a:r>
              <a:rPr lang="en-US" sz="2400"/>
              <a:t>Computationally intensive</a:t>
            </a:r>
          </a:p>
          <a:p>
            <a:pPr marL="800100" lvl="4" indent="-342900" algn="just">
              <a:lnSpc>
                <a:spcPct val="100000"/>
              </a:lnSpc>
              <a:spcBef>
                <a:spcPts val="1000"/>
              </a:spcBef>
              <a:buFont typeface="+mj-lt"/>
              <a:buAutoNum type="arabicPeriod"/>
            </a:pPr>
            <a:r>
              <a:rPr lang="en-US" sz="2400"/>
              <a:t>Memory requirements</a:t>
            </a:r>
          </a:p>
          <a:p>
            <a:pPr marL="800100" lvl="4" indent="-342900" algn="just">
              <a:lnSpc>
                <a:spcPct val="100000"/>
              </a:lnSpc>
              <a:spcBef>
                <a:spcPts val="1000"/>
              </a:spcBef>
              <a:buFont typeface="+mj-lt"/>
              <a:buAutoNum type="arabicPeriod"/>
            </a:pPr>
            <a:r>
              <a:rPr lang="en-US" sz="2400"/>
              <a:t>Difficulty in handling noise and outliers</a:t>
            </a:r>
          </a:p>
          <a:p>
            <a:pPr marL="800100" lvl="4" indent="-342900" algn="just">
              <a:lnSpc>
                <a:spcPct val="100000"/>
              </a:lnSpc>
              <a:spcBef>
                <a:spcPts val="1000"/>
              </a:spcBef>
              <a:buFont typeface="+mj-lt"/>
              <a:buAutoNum type="arabicPeriod"/>
            </a:pPr>
            <a:r>
              <a:rPr lang="en-US" sz="2400"/>
              <a:t>Hierarchical nature may not fit all datasets</a:t>
            </a:r>
          </a:p>
          <a:p>
            <a:pPr marL="800100" lvl="4" indent="-342900" algn="just">
              <a:lnSpc>
                <a:spcPct val="100000"/>
              </a:lnSpc>
              <a:spcBef>
                <a:spcPts val="1000"/>
              </a:spcBef>
              <a:buFont typeface="+mj-lt"/>
              <a:buAutoNum type="arabicPeriod"/>
            </a:pPr>
            <a:r>
              <a:rPr lang="en-US" sz="2400"/>
              <a:t>Difficulty in dealing with non-globular clusters</a:t>
            </a:r>
          </a:p>
          <a:p>
            <a:pPr marL="800100" lvl="4" indent="-342900" algn="just">
              <a:lnSpc>
                <a:spcPct val="100000"/>
              </a:lnSpc>
              <a:spcBef>
                <a:spcPts val="1000"/>
              </a:spcBef>
              <a:buFont typeface="+mj-lt"/>
              <a:buAutoNum type="arabicPeriod"/>
            </a:pPr>
            <a:r>
              <a:rPr lang="en-US" sz="2400"/>
              <a:t>Fixed hierarchy once dendrogram is built</a:t>
            </a:r>
          </a:p>
          <a:p>
            <a:pPr marL="1766887" lvl="2" indent="-342900" algn="just">
              <a:lnSpc>
                <a:spcPct val="150000"/>
              </a:lnSpc>
              <a:spcBef>
                <a:spcPts val="1000"/>
              </a:spcBef>
            </a:pPr>
            <a:endParaRPr lang="en-US">
              <a:solidFill>
                <a:srgbClr val="242424"/>
              </a:solidFill>
            </a:endParaRP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3872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8888411" cy="4416368"/>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rPr>
              <a:t>Lab:  Implement Hierarchical Clustering on ABC dataset</a:t>
            </a: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3DF6B7A2-38F1-0293-3519-B1430038545B}"/>
              </a:ext>
            </a:extLst>
          </p:cNvPr>
          <p:cNvSpPr txBox="1"/>
          <p:nvPr/>
        </p:nvSpPr>
        <p:spPr>
          <a:xfrm>
            <a:off x="255996" y="2297707"/>
            <a:ext cx="11741817" cy="3788858"/>
          </a:xfrm>
          <a:prstGeom prst="rect">
            <a:avLst/>
          </a:prstGeom>
          <a:noFill/>
        </p:spPr>
        <p:txBody>
          <a:bodyPr wrap="square" rtlCol="0">
            <a:spAutoFit/>
          </a:bodyPr>
          <a:lstStyle/>
          <a:p>
            <a:pPr algn="just">
              <a:lnSpc>
                <a:spcPct val="150000"/>
              </a:lnSpc>
            </a:pPr>
            <a:r>
              <a:rPr lang="en-US" b="1"/>
              <a:t>Problem Statement:</a:t>
            </a:r>
          </a:p>
          <a:p>
            <a:pPr algn="just">
              <a:lnSpc>
                <a:spcPct val="150000"/>
              </a:lnSpc>
            </a:pPr>
            <a:r>
              <a:rPr lang="en-US"/>
              <a:t>A mall wants to better understand its customer base and tailor its marketing strategies to different customer segments. use the </a:t>
            </a:r>
            <a:r>
              <a:rPr lang="en-US" sz="1800">
                <a:solidFill>
                  <a:srgbClr val="242424"/>
                </a:solidFill>
              </a:rPr>
              <a:t>Hierarchical </a:t>
            </a:r>
            <a:r>
              <a:rPr lang="en-US"/>
              <a:t>clustering algorithm to segment its customers into distinct groups based on their characteristics and spending behavior.</a:t>
            </a:r>
          </a:p>
          <a:p>
            <a:pPr algn="just">
              <a:lnSpc>
                <a:spcPct val="150000"/>
              </a:lnSpc>
            </a:pPr>
            <a:endParaRPr lang="en-US" b="1"/>
          </a:p>
          <a:p>
            <a:pPr algn="just">
              <a:lnSpc>
                <a:spcPct val="150000"/>
              </a:lnSpc>
            </a:pPr>
            <a:r>
              <a:rPr lang="en-US" b="1"/>
              <a:t>Objective:</a:t>
            </a:r>
          </a:p>
          <a:p>
            <a:pPr algn="just">
              <a:lnSpc>
                <a:spcPct val="150000"/>
              </a:lnSpc>
            </a:pPr>
            <a:r>
              <a:rPr lang="en-US"/>
              <a:t>To utilize the </a:t>
            </a:r>
            <a:r>
              <a:rPr lang="en-US" sz="1800">
                <a:solidFill>
                  <a:srgbClr val="242424"/>
                </a:solidFill>
              </a:rPr>
              <a:t>Hierarchical </a:t>
            </a:r>
            <a:r>
              <a:rPr lang="en-US"/>
              <a:t>means clustering algorithm to segment the customer base of a mall into distinct groups based on their demographic characteristics and spending behavior based on “</a:t>
            </a:r>
            <a:r>
              <a:rPr lang="en-IN" i="0">
                <a:solidFill>
                  <a:srgbClr val="202124"/>
                </a:solidFill>
                <a:effectLst/>
                <a:highlight>
                  <a:srgbClr val="FFFFFF"/>
                </a:highlight>
                <a:latin typeface="Inter"/>
              </a:rPr>
              <a:t>Mall_Customers.csv”.</a:t>
            </a:r>
          </a:p>
          <a:p>
            <a:pPr algn="just">
              <a:lnSpc>
                <a:spcPct val="150000"/>
              </a:lnSpc>
            </a:pPr>
            <a:endParaRPr lang="en-IN" b="1"/>
          </a:p>
        </p:txBody>
      </p:sp>
    </p:spTree>
    <p:extLst>
      <p:ext uri="{BB962C8B-B14F-4D97-AF65-F5344CB8AC3E}">
        <p14:creationId xmlns:p14="http://schemas.microsoft.com/office/powerpoint/2010/main" val="370514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8888411" cy="4416368"/>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rPr>
              <a:t>Lab:  Implement Hierarchical Clustering on ABC dataset</a:t>
            </a: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4F9E8750-52AC-5952-33D7-C3FE05C5A3F8}"/>
              </a:ext>
            </a:extLst>
          </p:cNvPr>
          <p:cNvSpPr txBox="1"/>
          <p:nvPr/>
        </p:nvSpPr>
        <p:spPr>
          <a:xfrm>
            <a:off x="255996" y="2297707"/>
            <a:ext cx="11680008" cy="4619854"/>
          </a:xfrm>
          <a:prstGeom prst="rect">
            <a:avLst/>
          </a:prstGeom>
          <a:noFill/>
        </p:spPr>
        <p:txBody>
          <a:bodyPr wrap="square" rtlCol="0">
            <a:spAutoFit/>
          </a:bodyPr>
          <a:lstStyle/>
          <a:p>
            <a:pPr algn="just">
              <a:lnSpc>
                <a:spcPct val="150000"/>
              </a:lnSpc>
            </a:pPr>
            <a:r>
              <a:rPr lang="en-US" b="1"/>
              <a:t>Steps:</a:t>
            </a:r>
          </a:p>
          <a:p>
            <a:pPr marL="361950" indent="354013" algn="just" defTabSz="1165225">
              <a:lnSpc>
                <a:spcPct val="150000"/>
              </a:lnSpc>
              <a:buFont typeface="+mj-lt"/>
              <a:buAutoNum type="arabicPeriod"/>
            </a:pPr>
            <a:r>
              <a:rPr lang="en-IN" b="1"/>
              <a:t>Data Collection and Exploration</a:t>
            </a:r>
          </a:p>
          <a:p>
            <a:pPr marL="361950" indent="354013" algn="just" defTabSz="1165225">
              <a:lnSpc>
                <a:spcPct val="150000"/>
              </a:lnSpc>
            </a:pPr>
            <a:r>
              <a:rPr lang="en-IN"/>
              <a:t>	Load the dataset</a:t>
            </a:r>
            <a:r>
              <a:rPr lang="en-US"/>
              <a:t> and identify the key features and target variable.</a:t>
            </a:r>
          </a:p>
          <a:p>
            <a:pPr marL="361950" indent="354013" algn="just" defTabSz="1165225">
              <a:lnSpc>
                <a:spcPct val="150000"/>
              </a:lnSpc>
              <a:buFont typeface="+mj-lt"/>
              <a:buAutoNum type="arabicPeriod" startAt="2"/>
            </a:pPr>
            <a:r>
              <a:rPr lang="en-IN" b="1"/>
              <a:t>Data Preprocessing</a:t>
            </a:r>
            <a:endParaRPr lang="en-US" b="1"/>
          </a:p>
          <a:p>
            <a:pPr marL="361950" indent="354013" algn="just" defTabSz="1165225">
              <a:lnSpc>
                <a:spcPct val="150000"/>
              </a:lnSpc>
            </a:pPr>
            <a:r>
              <a:rPr lang="en-US"/>
              <a:t>	Clean and prepare the data for modeling.</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US"/>
              <a:t>		Handle missing values</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US"/>
              <a:t>		</a:t>
            </a:r>
            <a:r>
              <a:rPr lang="en-IN"/>
              <a:t>Encode categorical variables</a:t>
            </a:r>
          </a:p>
          <a:p>
            <a:pPr marL="1792288" indent="354013" algn="just" defTabSz="307975">
              <a:lnSpc>
                <a:spcPct val="150000"/>
              </a:lnSpc>
              <a:buFont typeface="Wingdings" panose="05000000000000000000" pitchFamily="2" charset="2"/>
              <a:buChar char="Ø"/>
              <a:tabLst>
                <a:tab pos="1792288" algn="l"/>
                <a:tab pos="2065338" algn="l"/>
                <a:tab pos="2152650" algn="l"/>
              </a:tabLst>
            </a:pPr>
            <a:r>
              <a:rPr lang="en-IN"/>
              <a:t>		Normalize numerical features</a:t>
            </a:r>
          </a:p>
          <a:p>
            <a:pPr marL="1703388" indent="-285750" algn="just" defTabSz="358775">
              <a:lnSpc>
                <a:spcPct val="150000"/>
              </a:lnSpc>
              <a:buFont typeface="Wingdings" panose="05000000000000000000" pitchFamily="2" charset="2"/>
              <a:buChar char="Ø"/>
              <a:tabLst>
                <a:tab pos="1792288" algn="l"/>
              </a:tabLst>
            </a:pPr>
            <a:endParaRPr lang="en-IN"/>
          </a:p>
          <a:p>
            <a:pPr marL="342900" indent="-342900" algn="just">
              <a:lnSpc>
                <a:spcPct val="150000"/>
              </a:lnSpc>
              <a:buFont typeface="Arial" panose="020B0604020202020204" pitchFamily="34" charset="0"/>
              <a:buChar char="•"/>
            </a:pPr>
            <a:endParaRPr lang="en-US"/>
          </a:p>
          <a:p>
            <a:pPr algn="just">
              <a:lnSpc>
                <a:spcPct val="150000"/>
              </a:lnSpc>
            </a:pPr>
            <a:endParaRPr lang="en-IN" b="1"/>
          </a:p>
        </p:txBody>
      </p:sp>
    </p:spTree>
    <p:extLst>
      <p:ext uri="{BB962C8B-B14F-4D97-AF65-F5344CB8AC3E}">
        <p14:creationId xmlns:p14="http://schemas.microsoft.com/office/powerpoint/2010/main" val="241111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3EF2F1-440C-2DC4-35AE-5B1ACBE446BF}"/>
              </a:ext>
            </a:extLst>
          </p:cNvPr>
          <p:cNvSpPr>
            <a:spLocks noGrp="1"/>
          </p:cNvSpPr>
          <p:nvPr>
            <p:ph type="body" sz="quarter" idx="15"/>
          </p:nvPr>
        </p:nvSpPr>
        <p:spPr/>
        <p:txBody>
          <a:bodyPr/>
          <a:lstStyle/>
          <a:p>
            <a:r>
              <a:rPr lang="en-IN" i="0" dirty="0">
                <a:solidFill>
                  <a:srgbClr val="383838"/>
                </a:solidFill>
                <a:effectLst/>
                <a:latin typeface="Inter"/>
              </a:rPr>
              <a:t>Why Unsupervised Learning?</a:t>
            </a:r>
          </a:p>
          <a:p>
            <a:pPr algn="just"/>
            <a:r>
              <a:rPr lang="en-US" sz="2400" dirty="0"/>
              <a:t>A typical workflow in a machine learning project is designed in a supervised manner. We tell the algorithm what to do and what not to do. This generally gives a structure for solving a problem, but it limits the potential of that algorithm in two ways:</a:t>
            </a:r>
          </a:p>
          <a:p>
            <a:pPr algn="just"/>
            <a:r>
              <a:rPr lang="en-US" sz="2400" dirty="0"/>
              <a:t>It is bound by the biases in which it is being supervised in. Of course it learns how to perform that task on its own. But it is prohibited to think of other corner cases that could occur when solving the problem.</a:t>
            </a:r>
          </a:p>
          <a:p>
            <a:pPr algn="just"/>
            <a:r>
              <a:rPr lang="en-US" sz="2400" dirty="0"/>
              <a:t>As the learning is supervised – there is a huge manual effort involved in creating the labels for our algorithm. So fewer the manual labels you create, less is the training that you can perform for your algorithm. </a:t>
            </a:r>
          </a:p>
          <a:p>
            <a:pPr algn="just"/>
            <a:r>
              <a:rPr lang="en-US" sz="2400" dirty="0"/>
              <a:t>To solve this issue in an intelligent way, we can use unsupervised learning algorithms. These algorithms derive insights directly from the data itself, and work as summarizing the data or grouping it, so that we can use these insights to make data driven decisions.</a:t>
            </a:r>
            <a:endParaRPr lang="en-IN" sz="2400" dirty="0"/>
          </a:p>
        </p:txBody>
      </p:sp>
    </p:spTree>
    <p:extLst>
      <p:ext uri="{BB962C8B-B14F-4D97-AF65-F5344CB8AC3E}">
        <p14:creationId xmlns:p14="http://schemas.microsoft.com/office/powerpoint/2010/main" val="2303007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8888411" cy="4416368"/>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rPr>
              <a:t>Lab:  Implement Hierarchical Clustering on ABC dataset</a:t>
            </a: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25DE52AF-94D7-B55D-A121-FBFA122FA2BC}"/>
              </a:ext>
            </a:extLst>
          </p:cNvPr>
          <p:cNvSpPr txBox="1"/>
          <p:nvPr/>
        </p:nvSpPr>
        <p:spPr>
          <a:xfrm>
            <a:off x="255996" y="2297707"/>
            <a:ext cx="11680008" cy="4475199"/>
          </a:xfrm>
          <a:prstGeom prst="rect">
            <a:avLst/>
          </a:prstGeom>
          <a:noFill/>
        </p:spPr>
        <p:txBody>
          <a:bodyPr wrap="square" rtlCol="0">
            <a:spAutoFit/>
          </a:bodyPr>
          <a:lstStyle/>
          <a:p>
            <a:pPr algn="just">
              <a:lnSpc>
                <a:spcPct val="150000"/>
              </a:lnSpc>
            </a:pPr>
            <a:r>
              <a:rPr lang="en-US" b="1" dirty="0"/>
              <a:t>Steps:</a:t>
            </a:r>
          </a:p>
          <a:p>
            <a:pPr marL="361950" indent="354013" algn="just" defTabSz="1165225">
              <a:lnSpc>
                <a:spcPct val="150000"/>
              </a:lnSpc>
              <a:buAutoNum type="arabicPeriod" startAt="3"/>
            </a:pPr>
            <a:r>
              <a:rPr lang="en-IN" b="1" dirty="0"/>
              <a:t>Feature Engineering</a:t>
            </a:r>
            <a:endParaRPr lang="en-IN" dirty="0"/>
          </a:p>
          <a:p>
            <a:pPr marL="361950" indent="354013" algn="just" defTabSz="1165225">
              <a:lnSpc>
                <a:spcPct val="150000"/>
              </a:lnSpc>
            </a:pPr>
            <a:r>
              <a:rPr lang="en-IN" dirty="0"/>
              <a:t>	</a:t>
            </a:r>
            <a:r>
              <a:rPr lang="en-US" dirty="0"/>
              <a:t>Create additional features to improve the predictive power of the model.</a:t>
            </a:r>
          </a:p>
          <a:p>
            <a:pPr algn="just">
              <a:lnSpc>
                <a:spcPct val="150000"/>
              </a:lnSpc>
            </a:pPr>
            <a:endParaRPr lang="en-US" b="1" dirty="0"/>
          </a:p>
          <a:p>
            <a:pPr marL="704850" indent="-342900" algn="just">
              <a:lnSpc>
                <a:spcPct val="150000"/>
              </a:lnSpc>
              <a:buFont typeface="+mj-lt"/>
              <a:buAutoNum type="arabicPeriod" startAt="4"/>
            </a:pPr>
            <a:r>
              <a:rPr lang="en-IN" b="1" dirty="0"/>
              <a:t>Implementing Hierarchical Clustering	</a:t>
            </a:r>
          </a:p>
          <a:p>
            <a:pPr marL="819150" lvl="1" algn="just">
              <a:lnSpc>
                <a:spcPct val="150000"/>
              </a:lnSpc>
            </a:pPr>
            <a:r>
              <a:rPr lang="en-IN" b="1" dirty="0"/>
              <a:t>		</a:t>
            </a:r>
            <a:r>
              <a:rPr lang="en-US" dirty="0"/>
              <a:t>Apply hierarchical clustering to segment customers based on their purchasing behavior.</a:t>
            </a:r>
            <a:r>
              <a:rPr lang="en-US" b="1" dirty="0"/>
              <a:t>					</a:t>
            </a:r>
            <a:r>
              <a:rPr lang="en-US" i="1" dirty="0" err="1">
                <a:solidFill>
                  <a:srgbClr val="0070C0"/>
                </a:solidFill>
                <a:cs typeface="Calibri" panose="020F0502020204030204" pitchFamily="34" charset="0"/>
              </a:rPr>
              <a:t>hc</a:t>
            </a:r>
            <a:r>
              <a:rPr lang="en-US" i="1" dirty="0">
                <a:solidFill>
                  <a:srgbClr val="0070C0"/>
                </a:solidFill>
                <a:cs typeface="Calibri" panose="020F0502020204030204" pitchFamily="34" charset="0"/>
              </a:rPr>
              <a:t> = </a:t>
            </a:r>
            <a:r>
              <a:rPr lang="en-US" i="1" dirty="0" err="1">
                <a:solidFill>
                  <a:srgbClr val="0070C0"/>
                </a:solidFill>
                <a:cs typeface="Calibri" panose="020F0502020204030204" pitchFamily="34" charset="0"/>
              </a:rPr>
              <a:t>AgglomerativeClustering</a:t>
            </a:r>
            <a:r>
              <a:rPr lang="en-US" i="1" dirty="0">
                <a:solidFill>
                  <a:srgbClr val="0070C0"/>
                </a:solidFill>
                <a:cs typeface="Calibri" panose="020F0502020204030204" pitchFamily="34" charset="0"/>
              </a:rPr>
              <a:t>(</a:t>
            </a:r>
            <a:r>
              <a:rPr lang="en-US" i="1" dirty="0" err="1">
                <a:solidFill>
                  <a:srgbClr val="0070C0"/>
                </a:solidFill>
                <a:cs typeface="Calibri" panose="020F0502020204030204" pitchFamily="34" charset="0"/>
              </a:rPr>
              <a:t>n_clusters</a:t>
            </a:r>
            <a:r>
              <a:rPr lang="en-US" i="1" dirty="0">
                <a:solidFill>
                  <a:srgbClr val="0070C0"/>
                </a:solidFill>
                <a:cs typeface="Calibri" panose="020F0502020204030204" pitchFamily="34" charset="0"/>
              </a:rPr>
              <a:t> = 5, affinity = '</a:t>
            </a:r>
            <a:r>
              <a:rPr lang="en-US" i="1" dirty="0" err="1">
                <a:solidFill>
                  <a:srgbClr val="0070C0"/>
                </a:solidFill>
                <a:cs typeface="Calibri" panose="020F0502020204030204" pitchFamily="34" charset="0"/>
              </a:rPr>
              <a:t>euclidean</a:t>
            </a:r>
            <a:r>
              <a:rPr lang="en-US" i="1" dirty="0">
                <a:solidFill>
                  <a:srgbClr val="0070C0"/>
                </a:solidFill>
                <a:cs typeface="Calibri" panose="020F0502020204030204" pitchFamily="34" charset="0"/>
              </a:rPr>
              <a:t>', linkage ='average’)</a:t>
            </a:r>
          </a:p>
          <a:p>
            <a:pPr marL="2338387" lvl="4" indent="0" algn="just">
              <a:lnSpc>
                <a:spcPct val="100000"/>
              </a:lnSpc>
              <a:spcBef>
                <a:spcPts val="1000"/>
              </a:spcBef>
              <a:buNone/>
            </a:pPr>
            <a:r>
              <a:rPr lang="en-US" i="1" dirty="0">
                <a:solidFill>
                  <a:srgbClr val="0070C0"/>
                </a:solidFill>
                <a:cs typeface="Calibri" panose="020F0502020204030204" pitchFamily="34" charset="0"/>
              </a:rPr>
              <a:t>	</a:t>
            </a:r>
            <a:r>
              <a:rPr lang="en-US" i="1" dirty="0" err="1">
                <a:solidFill>
                  <a:srgbClr val="0070C0"/>
                </a:solidFill>
                <a:cs typeface="Calibri" panose="020F0502020204030204" pitchFamily="34" charset="0"/>
              </a:rPr>
              <a:t>y_hc</a:t>
            </a:r>
            <a:r>
              <a:rPr lang="en-US" i="1" dirty="0">
                <a:solidFill>
                  <a:srgbClr val="0070C0"/>
                </a:solidFill>
                <a:cs typeface="Calibri" panose="020F0502020204030204" pitchFamily="34" charset="0"/>
              </a:rPr>
              <a:t> = </a:t>
            </a:r>
            <a:r>
              <a:rPr lang="en-US" i="1" dirty="0" err="1">
                <a:solidFill>
                  <a:srgbClr val="0070C0"/>
                </a:solidFill>
                <a:cs typeface="Calibri" panose="020F0502020204030204" pitchFamily="34" charset="0"/>
              </a:rPr>
              <a:t>hc.fit_predict</a:t>
            </a:r>
            <a:r>
              <a:rPr lang="en-US" i="1" dirty="0">
                <a:solidFill>
                  <a:srgbClr val="0070C0"/>
                </a:solidFill>
                <a:cs typeface="Calibri" panose="020F0502020204030204" pitchFamily="34" charset="0"/>
              </a:rPr>
              <a:t>(</a:t>
            </a:r>
            <a:r>
              <a:rPr lang="en-US" i="1" dirty="0" err="1">
                <a:solidFill>
                  <a:srgbClr val="0070C0"/>
                </a:solidFill>
                <a:cs typeface="Calibri" panose="020F0502020204030204" pitchFamily="34" charset="0"/>
              </a:rPr>
              <a:t>df</a:t>
            </a:r>
            <a:r>
              <a:rPr lang="en-US" i="1" dirty="0">
                <a:solidFill>
                  <a:srgbClr val="0070C0"/>
                </a:solidFill>
                <a:cs typeface="Calibri" panose="020F0502020204030204" pitchFamily="34" charset="0"/>
              </a:rPr>
              <a:t>)</a:t>
            </a:r>
          </a:p>
          <a:p>
            <a:pPr marL="2338387" lvl="4" indent="0" algn="just">
              <a:lnSpc>
                <a:spcPct val="100000"/>
              </a:lnSpc>
              <a:spcBef>
                <a:spcPts val="1000"/>
              </a:spcBef>
              <a:buNone/>
            </a:pPr>
            <a:endParaRPr lang="en-US" i="1" dirty="0">
              <a:solidFill>
                <a:srgbClr val="0070C0"/>
              </a:solidFill>
              <a:cs typeface="Calibri" panose="020F0502020204030204" pitchFamily="34" charset="0"/>
            </a:endParaRPr>
          </a:p>
          <a:p>
            <a:pPr marL="819150" lvl="1" indent="538163" algn="just">
              <a:lnSpc>
                <a:spcPct val="150000"/>
              </a:lnSpc>
            </a:pPr>
            <a:r>
              <a:rPr lang="en-US" b="1" dirty="0"/>
              <a:t>	 </a:t>
            </a:r>
            <a:r>
              <a:rPr lang="en-US" sz="1200" b="1" dirty="0">
                <a:hlinkClick r:id="rId3"/>
              </a:rPr>
              <a:t>https://github.com/Priyanshu501/Customer_Segmentation_for_Targeted_Marketing/blob/main/Hierarchial_Clustering.ipynb</a:t>
            </a:r>
            <a:endParaRPr lang="en-US" sz="1200" b="1" dirty="0"/>
          </a:p>
          <a:p>
            <a:pPr marL="819150" lvl="1" indent="538163" algn="just">
              <a:lnSpc>
                <a:spcPct val="150000"/>
              </a:lnSpc>
            </a:pPr>
            <a:endParaRPr lang="en-IN" sz="1200" b="1" dirty="0"/>
          </a:p>
        </p:txBody>
      </p:sp>
    </p:spTree>
    <p:extLst>
      <p:ext uri="{BB962C8B-B14F-4D97-AF65-F5344CB8AC3E}">
        <p14:creationId xmlns:p14="http://schemas.microsoft.com/office/powerpoint/2010/main" val="2676254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8888411" cy="4416368"/>
          </a:xfrm>
        </p:spPr>
        <p:txBody>
          <a:bodyPr vert="horz" lIns="91440" tIns="45720" rIns="91440" bIns="45720" rtlCol="0">
            <a:noAutofit/>
          </a:bodyPr>
          <a:lstStyle/>
          <a:p>
            <a:pPr marL="0" indent="0">
              <a:buNone/>
            </a:pPr>
            <a:r>
              <a:rPr lang="en-US">
                <a:solidFill>
                  <a:srgbClr val="5583D1"/>
                </a:solidFill>
              </a:rPr>
              <a:t>Hierarchical Clustering</a:t>
            </a:r>
          </a:p>
          <a:p>
            <a:pPr marL="0" indent="0">
              <a:buNone/>
            </a:pPr>
            <a:r>
              <a:rPr lang="en-US" sz="2400">
                <a:solidFill>
                  <a:srgbClr val="242424"/>
                </a:solidFill>
              </a:rPr>
              <a:t>Lab:  Implement Hierarchical Clustering on ABC dataset</a:t>
            </a: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84136011-B9E7-DC4A-E0F4-65099B8EA938}"/>
              </a:ext>
            </a:extLst>
          </p:cNvPr>
          <p:cNvSpPr txBox="1"/>
          <p:nvPr/>
        </p:nvSpPr>
        <p:spPr>
          <a:xfrm>
            <a:off x="255995" y="2243620"/>
            <a:ext cx="11141347" cy="4142801"/>
          </a:xfrm>
          <a:prstGeom prst="rect">
            <a:avLst/>
          </a:prstGeom>
          <a:noFill/>
        </p:spPr>
        <p:txBody>
          <a:bodyPr wrap="square" rtlCol="0">
            <a:spAutoFit/>
          </a:bodyPr>
          <a:lstStyle/>
          <a:p>
            <a:pPr algn="just">
              <a:lnSpc>
                <a:spcPct val="150000"/>
              </a:lnSpc>
            </a:pPr>
            <a:r>
              <a:rPr lang="en-US" b="1"/>
              <a:t>Steps:	</a:t>
            </a:r>
            <a:endParaRPr lang="en-IN" b="1"/>
          </a:p>
          <a:p>
            <a:pPr marL="342900" indent="-342900" algn="just">
              <a:lnSpc>
                <a:spcPct val="150000"/>
              </a:lnSpc>
              <a:buFont typeface="+mj-lt"/>
              <a:buAutoNum type="arabicPeriod" startAt="5"/>
            </a:pPr>
            <a:r>
              <a:rPr lang="en-IN" b="1"/>
              <a:t>Visual Inspection</a:t>
            </a:r>
          </a:p>
          <a:p>
            <a:pPr lvl="2" algn="just">
              <a:lnSpc>
                <a:spcPct val="150000"/>
              </a:lnSpc>
            </a:pPr>
            <a:r>
              <a:rPr lang="en-US"/>
              <a:t>Use dendrogram to visualize the hierarchy and determine the optimal number of clusters.</a:t>
            </a:r>
          </a:p>
          <a:p>
            <a:pPr marL="2338387" lvl="4" indent="0" algn="just">
              <a:lnSpc>
                <a:spcPct val="100000"/>
              </a:lnSpc>
              <a:spcBef>
                <a:spcPts val="1000"/>
              </a:spcBef>
              <a:buNone/>
            </a:pPr>
            <a:r>
              <a:rPr lang="en-US" i="1" err="1">
                <a:solidFill>
                  <a:srgbClr val="0070C0"/>
                </a:solidFill>
                <a:cs typeface="Calibri" panose="020F0502020204030204" pitchFamily="34" charset="0"/>
              </a:rPr>
              <a:t>plt.figure</a:t>
            </a:r>
            <a:r>
              <a:rPr lang="en-US" i="1">
                <a:solidFill>
                  <a:srgbClr val="0070C0"/>
                </a:solidFill>
                <a:cs typeface="Calibri" panose="020F0502020204030204" pitchFamily="34" charset="0"/>
              </a:rPr>
              <a:t>(1, </a:t>
            </a:r>
            <a:r>
              <a:rPr lang="en-US" i="1" err="1">
                <a:solidFill>
                  <a:srgbClr val="0070C0"/>
                </a:solidFill>
                <a:cs typeface="Calibri" panose="020F0502020204030204" pitchFamily="34" charset="0"/>
              </a:rPr>
              <a:t>figsize</a:t>
            </a:r>
            <a:r>
              <a:rPr lang="en-US" i="1">
                <a:solidFill>
                  <a:srgbClr val="0070C0"/>
                </a:solidFill>
                <a:cs typeface="Calibri" panose="020F0502020204030204" pitchFamily="34" charset="0"/>
              </a:rPr>
              <a:t> = (16 ,8))</a:t>
            </a:r>
          </a:p>
          <a:p>
            <a:pPr marL="2338387" lvl="4" indent="0" algn="just">
              <a:lnSpc>
                <a:spcPct val="100000"/>
              </a:lnSpc>
              <a:spcBef>
                <a:spcPts val="1000"/>
              </a:spcBef>
              <a:buNone/>
            </a:pPr>
            <a:r>
              <a:rPr lang="en-US" i="1">
                <a:solidFill>
                  <a:srgbClr val="0070C0"/>
                </a:solidFill>
                <a:cs typeface="Calibri" panose="020F0502020204030204" pitchFamily="34" charset="0"/>
              </a:rPr>
              <a:t>dendrogram = </a:t>
            </a:r>
            <a:r>
              <a:rPr lang="en-US" i="1" err="1">
                <a:solidFill>
                  <a:srgbClr val="0070C0"/>
                </a:solidFill>
                <a:cs typeface="Calibri" panose="020F0502020204030204" pitchFamily="34" charset="0"/>
              </a:rPr>
              <a:t>sch.dendrogram</a:t>
            </a:r>
            <a:r>
              <a:rPr lang="en-US" i="1">
                <a:solidFill>
                  <a:srgbClr val="0070C0"/>
                </a:solidFill>
                <a:cs typeface="Calibri" panose="020F0502020204030204" pitchFamily="34" charset="0"/>
              </a:rPr>
              <a:t>(</a:t>
            </a:r>
            <a:r>
              <a:rPr lang="en-US" i="1" err="1">
                <a:solidFill>
                  <a:srgbClr val="0070C0"/>
                </a:solidFill>
                <a:cs typeface="Calibri" panose="020F0502020204030204" pitchFamily="34" charset="0"/>
              </a:rPr>
              <a:t>sch.linkage</a:t>
            </a:r>
            <a:r>
              <a:rPr lang="en-US" i="1">
                <a:solidFill>
                  <a:srgbClr val="0070C0"/>
                </a:solidFill>
                <a:cs typeface="Calibri" panose="020F0502020204030204" pitchFamily="34" charset="0"/>
              </a:rPr>
              <a:t>(</a:t>
            </a:r>
            <a:r>
              <a:rPr lang="en-US" i="1" err="1">
                <a:solidFill>
                  <a:srgbClr val="0070C0"/>
                </a:solidFill>
                <a:cs typeface="Calibri" panose="020F0502020204030204" pitchFamily="34" charset="0"/>
              </a:rPr>
              <a:t>df</a:t>
            </a:r>
            <a:r>
              <a:rPr lang="en-US" i="1">
                <a:solidFill>
                  <a:srgbClr val="0070C0"/>
                </a:solidFill>
                <a:cs typeface="Calibri" panose="020F0502020204030204" pitchFamily="34" charset="0"/>
              </a:rPr>
              <a:t>, method  = "ward"))</a:t>
            </a:r>
          </a:p>
          <a:p>
            <a:pPr marL="2338387" lvl="4" indent="0" algn="just">
              <a:lnSpc>
                <a:spcPct val="100000"/>
              </a:lnSpc>
              <a:spcBef>
                <a:spcPts val="1000"/>
              </a:spcBef>
              <a:buNone/>
            </a:pPr>
            <a:r>
              <a:rPr lang="en-US" i="1" err="1">
                <a:solidFill>
                  <a:srgbClr val="0070C0"/>
                </a:solidFill>
                <a:cs typeface="Calibri" panose="020F0502020204030204" pitchFamily="34" charset="0"/>
              </a:rPr>
              <a:t>plt.title</a:t>
            </a:r>
            <a:r>
              <a:rPr lang="en-US" i="1">
                <a:solidFill>
                  <a:srgbClr val="0070C0"/>
                </a:solidFill>
                <a:cs typeface="Calibri" panose="020F0502020204030204" pitchFamily="34" charset="0"/>
              </a:rPr>
              <a:t>('Dendrogram')</a:t>
            </a:r>
          </a:p>
          <a:p>
            <a:pPr marL="2338387" lvl="4" indent="0" algn="just">
              <a:lnSpc>
                <a:spcPct val="100000"/>
              </a:lnSpc>
              <a:spcBef>
                <a:spcPts val="1000"/>
              </a:spcBef>
              <a:buNone/>
            </a:pPr>
            <a:r>
              <a:rPr lang="en-US" i="1" err="1">
                <a:solidFill>
                  <a:srgbClr val="0070C0"/>
                </a:solidFill>
                <a:cs typeface="Calibri" panose="020F0502020204030204" pitchFamily="34" charset="0"/>
              </a:rPr>
              <a:t>plt.xlabel</a:t>
            </a:r>
            <a:r>
              <a:rPr lang="en-US" i="1">
                <a:solidFill>
                  <a:srgbClr val="0070C0"/>
                </a:solidFill>
                <a:cs typeface="Calibri" panose="020F0502020204030204" pitchFamily="34" charset="0"/>
              </a:rPr>
              <a:t>('Customers')</a:t>
            </a:r>
          </a:p>
          <a:p>
            <a:pPr marL="2338387" lvl="4" indent="0" algn="just">
              <a:lnSpc>
                <a:spcPct val="100000"/>
              </a:lnSpc>
              <a:spcBef>
                <a:spcPts val="1000"/>
              </a:spcBef>
              <a:buNone/>
            </a:pPr>
            <a:r>
              <a:rPr lang="en-US" i="1" err="1">
                <a:solidFill>
                  <a:srgbClr val="0070C0"/>
                </a:solidFill>
                <a:cs typeface="Calibri" panose="020F0502020204030204" pitchFamily="34" charset="0"/>
              </a:rPr>
              <a:t>plt.ylabel</a:t>
            </a:r>
            <a:r>
              <a:rPr lang="en-US" i="1">
                <a:solidFill>
                  <a:srgbClr val="0070C0"/>
                </a:solidFill>
                <a:cs typeface="Calibri" panose="020F0502020204030204" pitchFamily="34" charset="0"/>
              </a:rPr>
              <a:t>('Euclidean distances')</a:t>
            </a:r>
          </a:p>
          <a:p>
            <a:pPr marL="2338387" lvl="4" indent="0" algn="just">
              <a:lnSpc>
                <a:spcPct val="100000"/>
              </a:lnSpc>
              <a:spcBef>
                <a:spcPts val="1000"/>
              </a:spcBef>
              <a:buNone/>
            </a:pPr>
            <a:r>
              <a:rPr lang="en-US" i="1" err="1">
                <a:solidFill>
                  <a:srgbClr val="0070C0"/>
                </a:solidFill>
                <a:cs typeface="Calibri" panose="020F0502020204030204" pitchFamily="34" charset="0"/>
              </a:rPr>
              <a:t>plt.show</a:t>
            </a:r>
            <a:r>
              <a:rPr lang="en-US" i="1">
                <a:solidFill>
                  <a:srgbClr val="0070C0"/>
                </a:solidFill>
                <a:cs typeface="Calibri" panose="020F0502020204030204" pitchFamily="34" charset="0"/>
              </a:rPr>
              <a:t>()</a:t>
            </a:r>
          </a:p>
          <a:p>
            <a:pPr lvl="2" algn="just">
              <a:lnSpc>
                <a:spcPct val="150000"/>
              </a:lnSpc>
            </a:pPr>
            <a:endParaRPr lang="en-US"/>
          </a:p>
        </p:txBody>
      </p:sp>
    </p:spTree>
    <p:extLst>
      <p:ext uri="{BB962C8B-B14F-4D97-AF65-F5344CB8AC3E}">
        <p14:creationId xmlns:p14="http://schemas.microsoft.com/office/powerpoint/2010/main" val="3407719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6032" y="1271016"/>
            <a:ext cx="8888411" cy="4416368"/>
          </a:xfrm>
        </p:spPr>
        <p:txBody>
          <a:bodyPr vert="horz" lIns="91440" tIns="45720" rIns="91440" bIns="45720" rtlCol="0">
            <a:noAutofit/>
          </a:bodyPr>
          <a:lstStyle/>
          <a:p>
            <a:pPr marL="0" indent="0">
              <a:buNone/>
            </a:pPr>
            <a:r>
              <a:rPr lang="en-US" dirty="0">
                <a:solidFill>
                  <a:srgbClr val="5583D1"/>
                </a:solidFill>
              </a:rPr>
              <a:t>Hierarchical Clustering</a:t>
            </a:r>
          </a:p>
          <a:p>
            <a:pPr marL="0" indent="0">
              <a:buNone/>
            </a:pPr>
            <a:r>
              <a:rPr lang="en-US" sz="2400" dirty="0">
                <a:solidFill>
                  <a:srgbClr val="242424"/>
                </a:solidFill>
              </a:rPr>
              <a:t>Lab:  Implement Hierarchical Clustering on ABC dataset</a:t>
            </a:r>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
        <p:nvSpPr>
          <p:cNvPr id="5" name="TextBox 4">
            <a:extLst>
              <a:ext uri="{FF2B5EF4-FFF2-40B4-BE49-F238E27FC236}">
                <a16:creationId xmlns:a16="http://schemas.microsoft.com/office/drawing/2014/main" id="{84136011-B9E7-DC4A-E0F4-65099B8EA938}"/>
              </a:ext>
            </a:extLst>
          </p:cNvPr>
          <p:cNvSpPr txBox="1"/>
          <p:nvPr/>
        </p:nvSpPr>
        <p:spPr>
          <a:xfrm>
            <a:off x="255995" y="2243620"/>
            <a:ext cx="11141347" cy="880369"/>
          </a:xfrm>
          <a:prstGeom prst="rect">
            <a:avLst/>
          </a:prstGeom>
          <a:noFill/>
        </p:spPr>
        <p:txBody>
          <a:bodyPr wrap="square" rtlCol="0">
            <a:spAutoFit/>
          </a:bodyPr>
          <a:lstStyle/>
          <a:p>
            <a:pPr algn="just">
              <a:lnSpc>
                <a:spcPct val="150000"/>
              </a:lnSpc>
            </a:pPr>
            <a:r>
              <a:rPr lang="en-IN" b="1"/>
              <a:t>Output</a:t>
            </a:r>
            <a:endParaRPr lang="en-US" i="1">
              <a:solidFill>
                <a:srgbClr val="0070C0"/>
              </a:solidFill>
              <a:cs typeface="Calibri" panose="020F0502020204030204" pitchFamily="34" charset="0"/>
            </a:endParaRPr>
          </a:p>
          <a:p>
            <a:pPr lvl="2" algn="just">
              <a:lnSpc>
                <a:spcPct val="150000"/>
              </a:lnSpc>
            </a:pPr>
            <a:endParaRPr lang="en-US"/>
          </a:p>
        </p:txBody>
      </p:sp>
      <p:pic>
        <p:nvPicPr>
          <p:cNvPr id="6" name="Picture 2">
            <a:extLst>
              <a:ext uri="{FF2B5EF4-FFF2-40B4-BE49-F238E27FC236}">
                <a16:creationId xmlns:a16="http://schemas.microsoft.com/office/drawing/2014/main" id="{5049E940-3A69-CE06-16AA-697261A53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43" y="2773705"/>
            <a:ext cx="5734159" cy="30358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CE93887-CA0D-7216-282F-55A6962B3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5329" y="2798390"/>
            <a:ext cx="3638228" cy="2888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84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11438572" cy="4394656"/>
          </a:xfrm>
        </p:spPr>
        <p:txBody>
          <a:bodyPr vert="horz" lIns="91440" tIns="45720" rIns="91440" bIns="45720" rtlCol="0">
            <a:noAutofit/>
          </a:bodyPr>
          <a:lstStyle/>
          <a:p>
            <a:pPr marL="0" indent="0">
              <a:buNone/>
            </a:pPr>
            <a:r>
              <a:rPr lang="en-US">
                <a:solidFill>
                  <a:srgbClr val="5583D1"/>
                </a:solidFill>
              </a:rPr>
              <a:t>Introduction to Association Rules</a:t>
            </a:r>
          </a:p>
          <a:p>
            <a:pPr marL="0" indent="0">
              <a:buNone/>
            </a:pPr>
            <a:r>
              <a:rPr lang="en-US" sz="2400">
                <a:solidFill>
                  <a:schemeClr val="tx1">
                    <a:lumMod val="95000"/>
                    <a:lumOff val="5000"/>
                  </a:schemeClr>
                </a:solidFill>
              </a:rPr>
              <a:t>Definition and their significance</a:t>
            </a:r>
          </a:p>
          <a:p>
            <a:pPr marL="0" lvl="2" indent="0" algn="just">
              <a:lnSpc>
                <a:spcPct val="150000"/>
              </a:lnSpc>
              <a:spcBef>
                <a:spcPts val="1000"/>
              </a:spcBef>
            </a:pPr>
            <a:r>
              <a:rPr lang="en-US" sz="2400">
                <a:solidFill>
                  <a:srgbClr val="242424"/>
                </a:solidFill>
                <a:cs typeface="Calibri" panose="020F0502020204030204" pitchFamily="34" charset="0"/>
              </a:rPr>
              <a:t>Definition</a:t>
            </a:r>
          </a:p>
          <a:p>
            <a:pPr marL="457200" lvl="4" indent="0" algn="just">
              <a:lnSpc>
                <a:spcPct val="150000"/>
              </a:lnSpc>
              <a:spcBef>
                <a:spcPts val="1000"/>
              </a:spcBef>
            </a:pPr>
            <a:r>
              <a:rPr lang="en-US" sz="2400">
                <a:solidFill>
                  <a:srgbClr val="242424"/>
                </a:solidFill>
                <a:cs typeface="Calibri" panose="020F0502020204030204" pitchFamily="34" charset="0"/>
              </a:rPr>
              <a:t>Association refers to the discovery of interesting relationships or patterns in data. It involves identifying associations between different variables or items in a dataset.</a:t>
            </a:r>
          </a:p>
          <a:p>
            <a:pPr marL="0" lvl="2" indent="0" algn="just">
              <a:lnSpc>
                <a:spcPct val="150000"/>
              </a:lnSpc>
              <a:spcBef>
                <a:spcPts val="1000"/>
              </a:spcBef>
            </a:pPr>
            <a:r>
              <a:rPr lang="en-US" sz="2400">
                <a:solidFill>
                  <a:srgbClr val="242424"/>
                </a:solidFill>
                <a:cs typeface="Calibri" panose="020F0502020204030204" pitchFamily="34" charset="0"/>
              </a:rPr>
              <a:t>Significance in Unsupervised Learning</a:t>
            </a:r>
          </a:p>
          <a:p>
            <a:pPr marL="457200" lvl="4" indent="0" algn="just">
              <a:lnSpc>
                <a:spcPct val="150000"/>
              </a:lnSpc>
              <a:spcBef>
                <a:spcPts val="1000"/>
              </a:spcBef>
            </a:pPr>
            <a:r>
              <a:rPr lang="en-US" sz="2400"/>
              <a:t>It plays a significant role in gaining insights, supporting decision-making, facilitating feature engineering, and detecting anomalies.</a:t>
            </a:r>
            <a:endParaRPr lang="en-US" sz="2400">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1510205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7" y="1271588"/>
            <a:ext cx="10624337" cy="4394656"/>
          </a:xfrm>
        </p:spPr>
        <p:txBody>
          <a:bodyPr vert="horz" lIns="91440" tIns="45720" rIns="91440" bIns="45720" rtlCol="0">
            <a:noAutofit/>
          </a:bodyPr>
          <a:lstStyle/>
          <a:p>
            <a:pPr marL="0" indent="0">
              <a:buNone/>
            </a:pPr>
            <a:r>
              <a:rPr lang="en-US">
                <a:solidFill>
                  <a:srgbClr val="5583D1"/>
                </a:solidFill>
              </a:rPr>
              <a:t>Introduction to Association Rules</a:t>
            </a:r>
          </a:p>
          <a:p>
            <a:pPr marL="0" indent="0">
              <a:buNone/>
            </a:pPr>
            <a:r>
              <a:rPr lang="en-US" sz="2400">
                <a:solidFill>
                  <a:schemeClr val="tx1">
                    <a:lumMod val="95000"/>
                    <a:lumOff val="5000"/>
                  </a:schemeClr>
                </a:solidFill>
              </a:rPr>
              <a:t>Definition and their significance</a:t>
            </a:r>
          </a:p>
          <a:p>
            <a:pPr marL="342900" lvl="1" indent="-342900" algn="just">
              <a:lnSpc>
                <a:spcPct val="150000"/>
              </a:lnSpc>
              <a:spcBef>
                <a:spcPts val="1000"/>
              </a:spcBef>
            </a:pPr>
            <a:r>
              <a:rPr lang="en-US">
                <a:solidFill>
                  <a:srgbClr val="242424"/>
                </a:solidFill>
                <a:cs typeface="Calibri" panose="020F0502020204030204" pitchFamily="34" charset="0"/>
              </a:rPr>
              <a:t>Association Rule Mining</a:t>
            </a:r>
          </a:p>
          <a:p>
            <a:pPr marL="800100" lvl="4" indent="-342900" algn="just">
              <a:lnSpc>
                <a:spcPct val="150000"/>
              </a:lnSpc>
              <a:spcBef>
                <a:spcPts val="1000"/>
              </a:spcBef>
            </a:pPr>
            <a:r>
              <a:rPr lang="en-US" sz="2400">
                <a:solidFill>
                  <a:srgbClr val="242424"/>
                </a:solidFill>
                <a:cs typeface="Calibri" panose="020F0502020204030204" pitchFamily="34" charset="0"/>
              </a:rPr>
              <a:t>A technique used to find relationships, patterns, or associations among a set of items in large datasets.</a:t>
            </a:r>
          </a:p>
          <a:p>
            <a:pPr marL="800100" lvl="4" indent="-342900" algn="just">
              <a:lnSpc>
                <a:spcPct val="150000"/>
              </a:lnSpc>
              <a:spcBef>
                <a:spcPts val="1000"/>
              </a:spcBef>
            </a:pPr>
            <a:r>
              <a:rPr lang="en-US" sz="2400">
                <a:solidFill>
                  <a:srgbClr val="242424"/>
                </a:solidFill>
                <a:cs typeface="Calibri" panose="020F0502020204030204" pitchFamily="34" charset="0"/>
              </a:rPr>
              <a:t>A rule is a relationship between items in the form of an implication, typically denoted as {𝐴}→{𝐵}</a:t>
            </a: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5" name="Group 4">
            <a:extLst>
              <a:ext uri="{FF2B5EF4-FFF2-40B4-BE49-F238E27FC236}">
                <a16:creationId xmlns:a16="http://schemas.microsoft.com/office/drawing/2014/main" id="{1CD86F52-387C-B5BF-8C1A-69A2A7504BFE}"/>
              </a:ext>
            </a:extLst>
          </p:cNvPr>
          <p:cNvGrpSpPr/>
          <p:nvPr/>
        </p:nvGrpSpPr>
        <p:grpSpPr>
          <a:xfrm>
            <a:off x="6526334" y="4775195"/>
            <a:ext cx="5066066" cy="1471503"/>
            <a:chOff x="4595005" y="4732106"/>
            <a:chExt cx="6195656" cy="1752600"/>
          </a:xfrm>
        </p:grpSpPr>
        <p:pic>
          <p:nvPicPr>
            <p:cNvPr id="6" name="Picture 5">
              <a:extLst>
                <a:ext uri="{FF2B5EF4-FFF2-40B4-BE49-F238E27FC236}">
                  <a16:creationId xmlns:a16="http://schemas.microsoft.com/office/drawing/2014/main" id="{DD4BF1BC-C581-C96A-FC58-9E154A7D2B02}"/>
                </a:ext>
              </a:extLst>
            </p:cNvPr>
            <p:cNvPicPr>
              <a:picLocks noChangeAspect="1"/>
            </p:cNvPicPr>
            <p:nvPr/>
          </p:nvPicPr>
          <p:blipFill>
            <a:blip r:embed="rId3"/>
            <a:stretch>
              <a:fillRect/>
            </a:stretch>
          </p:blipFill>
          <p:spPr>
            <a:xfrm>
              <a:off x="6848832" y="4971347"/>
              <a:ext cx="1472007" cy="1472007"/>
            </a:xfrm>
            <a:prstGeom prst="rect">
              <a:avLst/>
            </a:prstGeom>
          </p:spPr>
        </p:pic>
        <p:pic>
          <p:nvPicPr>
            <p:cNvPr id="7" name="Picture 6">
              <a:extLst>
                <a:ext uri="{FF2B5EF4-FFF2-40B4-BE49-F238E27FC236}">
                  <a16:creationId xmlns:a16="http://schemas.microsoft.com/office/drawing/2014/main" id="{E64E32EE-6314-AC12-6A9A-CE4AEA1E5CC8}"/>
                </a:ext>
              </a:extLst>
            </p:cNvPr>
            <p:cNvPicPr>
              <a:picLocks noChangeAspect="1"/>
            </p:cNvPicPr>
            <p:nvPr/>
          </p:nvPicPr>
          <p:blipFill>
            <a:blip r:embed="rId4"/>
            <a:stretch>
              <a:fillRect/>
            </a:stretch>
          </p:blipFill>
          <p:spPr>
            <a:xfrm>
              <a:off x="4595005" y="4779073"/>
              <a:ext cx="1664281" cy="1664281"/>
            </a:xfrm>
            <a:prstGeom prst="rect">
              <a:avLst/>
            </a:prstGeom>
          </p:spPr>
        </p:pic>
        <p:pic>
          <p:nvPicPr>
            <p:cNvPr id="8" name="Picture 7">
              <a:extLst>
                <a:ext uri="{FF2B5EF4-FFF2-40B4-BE49-F238E27FC236}">
                  <a16:creationId xmlns:a16="http://schemas.microsoft.com/office/drawing/2014/main" id="{815E83BD-5959-BF83-05A4-03DE2D342EF7}"/>
                </a:ext>
              </a:extLst>
            </p:cNvPr>
            <p:cNvPicPr>
              <a:picLocks noChangeAspect="1"/>
            </p:cNvPicPr>
            <p:nvPr/>
          </p:nvPicPr>
          <p:blipFill>
            <a:blip r:embed="rId5"/>
            <a:stretch>
              <a:fillRect/>
            </a:stretch>
          </p:blipFill>
          <p:spPr>
            <a:xfrm>
              <a:off x="9038061" y="4732106"/>
              <a:ext cx="1752600" cy="1752600"/>
            </a:xfrm>
            <a:prstGeom prst="rect">
              <a:avLst/>
            </a:prstGeom>
          </p:spPr>
        </p:pic>
        <p:pic>
          <p:nvPicPr>
            <p:cNvPr id="9" name="Graphic 8" descr="Add">
              <a:extLst>
                <a:ext uri="{FF2B5EF4-FFF2-40B4-BE49-F238E27FC236}">
                  <a16:creationId xmlns:a16="http://schemas.microsoft.com/office/drawing/2014/main" id="{0BA9E7C1-3DC2-8E14-7DA6-5E3E74456A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6484" y="5269584"/>
              <a:ext cx="914400" cy="914400"/>
            </a:xfrm>
            <a:prstGeom prst="rect">
              <a:avLst/>
            </a:prstGeom>
          </p:spPr>
        </p:pic>
        <p:pic>
          <p:nvPicPr>
            <p:cNvPr id="10" name="Graphic 9" descr="Back RTL">
              <a:extLst>
                <a:ext uri="{FF2B5EF4-FFF2-40B4-BE49-F238E27FC236}">
                  <a16:creationId xmlns:a16="http://schemas.microsoft.com/office/drawing/2014/main" id="{F8F42C6B-2BB1-E0F5-B55C-891A024174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55667" y="5302579"/>
              <a:ext cx="914400" cy="914400"/>
            </a:xfrm>
            <a:prstGeom prst="rect">
              <a:avLst/>
            </a:prstGeom>
          </p:spPr>
        </p:pic>
      </p:grpSp>
    </p:spTree>
    <p:extLst>
      <p:ext uri="{BB962C8B-B14F-4D97-AF65-F5344CB8AC3E}">
        <p14:creationId xmlns:p14="http://schemas.microsoft.com/office/powerpoint/2010/main" val="330541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8"/>
            <a:ext cx="11438572" cy="5190172"/>
          </a:xfrm>
        </p:spPr>
        <p:txBody>
          <a:bodyPr vert="horz" lIns="91440" tIns="45720" rIns="91440" bIns="45720" rtlCol="0">
            <a:noAutofit/>
          </a:bodyPr>
          <a:lstStyle/>
          <a:p>
            <a:pPr marL="0" indent="0">
              <a:buNone/>
            </a:pPr>
            <a:r>
              <a:rPr lang="en-US">
                <a:solidFill>
                  <a:srgbClr val="5583D1"/>
                </a:solidFill>
              </a:rPr>
              <a:t>Introduction to Association Rules</a:t>
            </a:r>
          </a:p>
          <a:p>
            <a:pPr marL="0" indent="0">
              <a:buNone/>
            </a:pPr>
            <a:r>
              <a:rPr lang="en-US" sz="2400">
                <a:solidFill>
                  <a:srgbClr val="242424"/>
                </a:solidFill>
                <a:cs typeface="Calibri" panose="020F0502020204030204" pitchFamily="34" charset="0"/>
              </a:rPr>
              <a:t>Applications of Association Rules</a:t>
            </a:r>
          </a:p>
          <a:p>
            <a:pPr marL="1943100" lvl="6" indent="-114300" algn="just">
              <a:lnSpc>
                <a:spcPct val="100000"/>
              </a:lnSpc>
              <a:spcBef>
                <a:spcPts val="1000"/>
              </a:spcBef>
              <a:buFont typeface="+mj-lt"/>
              <a:buAutoNum type="arabicPeriod"/>
            </a:pPr>
            <a:r>
              <a:rPr lang="en-US" sz="2400">
                <a:solidFill>
                  <a:srgbClr val="242424"/>
                </a:solidFill>
                <a:cs typeface="Calibri" panose="020F0502020204030204" pitchFamily="34" charset="0"/>
              </a:rPr>
              <a:t>Market Basket Analysis</a:t>
            </a:r>
          </a:p>
          <a:p>
            <a:pPr marL="1943100" lvl="6" indent="-114300" algn="just">
              <a:lnSpc>
                <a:spcPct val="100000"/>
              </a:lnSpc>
              <a:spcBef>
                <a:spcPts val="1000"/>
              </a:spcBef>
              <a:buFont typeface="+mj-lt"/>
              <a:buAutoNum type="arabicPeriod"/>
            </a:pPr>
            <a:r>
              <a:rPr lang="en-US" sz="2400">
                <a:solidFill>
                  <a:srgbClr val="242424"/>
                </a:solidFill>
                <a:cs typeface="Calibri" panose="020F0502020204030204" pitchFamily="34" charset="0"/>
              </a:rPr>
              <a:t>Cross-Selling and Upselling </a:t>
            </a:r>
          </a:p>
          <a:p>
            <a:pPr marL="1943100" lvl="6" indent="-114300" algn="just">
              <a:lnSpc>
                <a:spcPct val="100000"/>
              </a:lnSpc>
              <a:spcBef>
                <a:spcPts val="1000"/>
              </a:spcBef>
              <a:buFont typeface="+mj-lt"/>
              <a:buAutoNum type="arabicPeriod"/>
            </a:pPr>
            <a:r>
              <a:rPr lang="en-US" sz="2400">
                <a:solidFill>
                  <a:srgbClr val="242424"/>
                </a:solidFill>
                <a:cs typeface="Calibri" panose="020F0502020204030204" pitchFamily="34" charset="0"/>
              </a:rPr>
              <a:t>Healthcare Analytics</a:t>
            </a:r>
          </a:p>
          <a:p>
            <a:pPr marL="1943100" lvl="6" indent="-114300" algn="just">
              <a:lnSpc>
                <a:spcPct val="100000"/>
              </a:lnSpc>
              <a:spcBef>
                <a:spcPts val="1000"/>
              </a:spcBef>
              <a:buFont typeface="+mj-lt"/>
              <a:buAutoNum type="arabicPeriod"/>
            </a:pPr>
            <a:r>
              <a:rPr lang="en-IN" sz="2400"/>
              <a:t>Web Mining</a:t>
            </a:r>
          </a:p>
          <a:p>
            <a:pPr marL="1943100" lvl="6" indent="-114300" algn="just">
              <a:lnSpc>
                <a:spcPct val="100000"/>
              </a:lnSpc>
              <a:spcBef>
                <a:spcPts val="1000"/>
              </a:spcBef>
              <a:buFont typeface="+mj-lt"/>
              <a:buAutoNum type="arabicPeriod"/>
            </a:pPr>
            <a:r>
              <a:rPr lang="en-IN" sz="2400"/>
              <a:t>Fraud Detection</a:t>
            </a:r>
          </a:p>
          <a:p>
            <a:pPr marL="1943100" lvl="6" indent="-114300" algn="just">
              <a:lnSpc>
                <a:spcPct val="100000"/>
              </a:lnSpc>
              <a:spcBef>
                <a:spcPts val="1000"/>
              </a:spcBef>
              <a:buFont typeface="+mj-lt"/>
              <a:buAutoNum type="arabicPeriod"/>
            </a:pPr>
            <a:r>
              <a:rPr lang="en-IN" sz="2400"/>
              <a:t>Supply Chain Management</a:t>
            </a:r>
          </a:p>
          <a:p>
            <a:pPr marL="1943100" lvl="6" indent="-114300" algn="just">
              <a:lnSpc>
                <a:spcPct val="100000"/>
              </a:lnSpc>
              <a:spcBef>
                <a:spcPts val="1000"/>
              </a:spcBef>
              <a:buFont typeface="+mj-lt"/>
              <a:buAutoNum type="arabicPeriod"/>
            </a:pPr>
            <a:r>
              <a:rPr lang="en-IN" sz="2400"/>
              <a:t>Telecommunications</a:t>
            </a:r>
          </a:p>
          <a:p>
            <a:pPr marL="1943100" lvl="6" indent="-114300" algn="just">
              <a:lnSpc>
                <a:spcPct val="100000"/>
              </a:lnSpc>
              <a:spcBef>
                <a:spcPts val="1000"/>
              </a:spcBef>
              <a:buFont typeface="+mj-lt"/>
              <a:buAutoNum type="arabicPeriod"/>
            </a:pPr>
            <a:r>
              <a:rPr lang="en-US" sz="2400"/>
              <a:t>Text Mining and Natural Language Processing (NLP)</a:t>
            </a:r>
          </a:p>
          <a:p>
            <a:pPr marL="1943100" lvl="6" indent="-114300" algn="just">
              <a:lnSpc>
                <a:spcPct val="100000"/>
              </a:lnSpc>
              <a:spcBef>
                <a:spcPts val="1000"/>
              </a:spcBef>
              <a:buFont typeface="+mj-lt"/>
              <a:buAutoNum type="arabicPeriod"/>
            </a:pPr>
            <a:r>
              <a:rPr lang="en-IN" sz="2400"/>
              <a:t>Social Network Analysis</a:t>
            </a:r>
            <a:endParaRPr lang="en-US" sz="2400">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67433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588" y="1271587"/>
            <a:ext cx="9711372" cy="4895529"/>
          </a:xfrm>
        </p:spPr>
        <p:txBody>
          <a:bodyPr vert="horz" lIns="91440" tIns="45720" rIns="91440" bIns="45720" rtlCol="0">
            <a:noAutofit/>
          </a:bodyPr>
          <a:lstStyle/>
          <a:p>
            <a:pPr marL="0" indent="0">
              <a:buNone/>
            </a:pPr>
            <a:r>
              <a:rPr lang="en-US">
                <a:solidFill>
                  <a:srgbClr val="5583D1"/>
                </a:solidFill>
              </a:rPr>
              <a:t>Introduction to Association Rules</a:t>
            </a:r>
          </a:p>
          <a:p>
            <a:pPr marL="0" indent="0">
              <a:buNone/>
            </a:pPr>
            <a:r>
              <a:rPr lang="en-US" sz="2400">
                <a:solidFill>
                  <a:srgbClr val="242424"/>
                </a:solidFill>
                <a:cs typeface="Calibri" panose="020F0502020204030204" pitchFamily="34" charset="0"/>
              </a:rPr>
              <a:t>Association Rule Mining</a:t>
            </a:r>
          </a:p>
          <a:p>
            <a:pPr marL="0" lvl="2" indent="0" algn="just">
              <a:lnSpc>
                <a:spcPct val="150000"/>
              </a:lnSpc>
              <a:spcBef>
                <a:spcPts val="1000"/>
              </a:spcBef>
            </a:pPr>
            <a:r>
              <a:rPr lang="en-US" sz="2400">
                <a:solidFill>
                  <a:srgbClr val="242424"/>
                </a:solidFill>
                <a:cs typeface="Calibri" panose="020F0502020204030204" pitchFamily="34" charset="0"/>
              </a:rPr>
              <a:t>Basic Metrics</a:t>
            </a:r>
          </a:p>
          <a:p>
            <a:pPr marL="457200" lvl="4" indent="0" algn="just">
              <a:lnSpc>
                <a:spcPct val="150000"/>
              </a:lnSpc>
              <a:spcBef>
                <a:spcPts val="1000"/>
              </a:spcBef>
            </a:pPr>
            <a:r>
              <a:rPr lang="en-US" sz="2400">
                <a:solidFill>
                  <a:srgbClr val="242424"/>
                </a:solidFill>
                <a:cs typeface="Calibri" panose="020F0502020204030204" pitchFamily="34" charset="0"/>
              </a:rPr>
              <a:t>To measure the associations between thousands of data items, there are several metrics. These metrics are given below:</a:t>
            </a:r>
          </a:p>
          <a:p>
            <a:pPr marL="914400" lvl="6" indent="0" algn="just">
              <a:lnSpc>
                <a:spcPct val="150000"/>
              </a:lnSpc>
              <a:spcBef>
                <a:spcPts val="1000"/>
              </a:spcBef>
            </a:pPr>
            <a:r>
              <a:rPr lang="en-US" sz="2400">
                <a:solidFill>
                  <a:srgbClr val="242424"/>
                </a:solidFill>
                <a:cs typeface="Calibri" panose="020F0502020204030204" pitchFamily="34" charset="0"/>
              </a:rPr>
              <a:t>Support</a:t>
            </a:r>
          </a:p>
          <a:p>
            <a:pPr marL="914400" lvl="6" indent="0" algn="just">
              <a:lnSpc>
                <a:spcPct val="150000"/>
              </a:lnSpc>
              <a:spcBef>
                <a:spcPts val="1000"/>
              </a:spcBef>
            </a:pPr>
            <a:r>
              <a:rPr lang="en-US" sz="2400">
                <a:solidFill>
                  <a:srgbClr val="242424"/>
                </a:solidFill>
                <a:cs typeface="Calibri" panose="020F0502020204030204" pitchFamily="34" charset="0"/>
              </a:rPr>
              <a:t>Confidence</a:t>
            </a:r>
          </a:p>
          <a:p>
            <a:pPr marL="914400" lvl="6" indent="0" algn="just">
              <a:lnSpc>
                <a:spcPct val="150000"/>
              </a:lnSpc>
              <a:spcBef>
                <a:spcPts val="1000"/>
              </a:spcBef>
            </a:pPr>
            <a:r>
              <a:rPr lang="en-US" sz="2400">
                <a:solidFill>
                  <a:srgbClr val="242424"/>
                </a:solidFill>
                <a:cs typeface="Calibri" panose="020F0502020204030204" pitchFamily="34" charset="0"/>
              </a:rPr>
              <a:t>Lift</a:t>
            </a: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420483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CAB6E-FB75-1773-9F51-624C6D0A9B4B}"/>
              </a:ext>
            </a:extLst>
          </p:cNvPr>
          <p:cNvPicPr>
            <a:picLocks noChangeAspect="1"/>
          </p:cNvPicPr>
          <p:nvPr/>
        </p:nvPicPr>
        <p:blipFill>
          <a:blip r:embed="rId2"/>
          <a:stretch>
            <a:fillRect/>
          </a:stretch>
        </p:blipFill>
        <p:spPr>
          <a:xfrm>
            <a:off x="1527587" y="1452286"/>
            <a:ext cx="8993392" cy="3953427"/>
          </a:xfrm>
          <a:prstGeom prst="rect">
            <a:avLst/>
          </a:prstGeom>
        </p:spPr>
      </p:pic>
    </p:spTree>
    <p:extLst>
      <p:ext uri="{BB962C8B-B14F-4D97-AF65-F5344CB8AC3E}">
        <p14:creationId xmlns:p14="http://schemas.microsoft.com/office/powerpoint/2010/main" val="7254363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B3A604-CA1D-92AF-274F-C0D640CBF77B}"/>
              </a:ext>
            </a:extLst>
          </p:cNvPr>
          <p:cNvSpPr txBox="1"/>
          <p:nvPr/>
        </p:nvSpPr>
        <p:spPr>
          <a:xfrm>
            <a:off x="572844" y="447378"/>
            <a:ext cx="10765715" cy="4708981"/>
          </a:xfrm>
          <a:prstGeom prst="rect">
            <a:avLst/>
          </a:prstGeom>
          <a:noFill/>
        </p:spPr>
        <p:txBody>
          <a:bodyPr wrap="square">
            <a:spAutoFit/>
          </a:bodyPr>
          <a:lstStyle/>
          <a:p>
            <a:pPr algn="just"/>
            <a:r>
              <a:rPr lang="en-US" b="1" dirty="0"/>
              <a:t>1</a:t>
            </a:r>
            <a:r>
              <a:rPr lang="en-US" sz="2000" b="1" dirty="0">
                <a:latin typeface="Times New Roman" panose="02020603050405020304" pitchFamily="18" charset="0"/>
                <a:cs typeface="Times New Roman" panose="02020603050405020304" pitchFamily="18" charset="0"/>
              </a:rPr>
              <a:t>. Support</a:t>
            </a:r>
          </a:p>
          <a:p>
            <a:pPr algn="just"/>
            <a:r>
              <a:rPr lang="en-US" sz="2000" dirty="0">
                <a:latin typeface="Times New Roman" panose="02020603050405020304" pitchFamily="18" charset="0"/>
                <a:cs typeface="Times New Roman" panose="02020603050405020304" pitchFamily="18" charset="0"/>
              </a:rPr>
              <a:t>This measure gives an idea of how frequent an itemset is in all the transactions.</a:t>
            </a:r>
          </a:p>
          <a:p>
            <a:pPr algn="just"/>
            <a:r>
              <a:rPr lang="en-US" sz="2000" dirty="0">
                <a:latin typeface="Times New Roman" panose="02020603050405020304" pitchFamily="18" charset="0"/>
                <a:cs typeface="Times New Roman" panose="02020603050405020304" pitchFamily="18" charset="0"/>
              </a:rPr>
              <a:t> Consider itemset1 = {bread} and itemset2 = {shampoo}.</a:t>
            </a:r>
          </a:p>
          <a:p>
            <a:pPr algn="just"/>
            <a:r>
              <a:rPr lang="en-US" sz="2000" dirty="0">
                <a:latin typeface="Times New Roman" panose="02020603050405020304" pitchFamily="18" charset="0"/>
                <a:cs typeface="Times New Roman" panose="02020603050405020304" pitchFamily="18" charset="0"/>
              </a:rPr>
              <a:t> There will be far more transactions containing bread than those containing shampoo. </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So as you rightly guessed, itemset1 will generally have a higher support than itemset2.</a:t>
            </a:r>
          </a:p>
          <a:p>
            <a:pPr algn="just"/>
            <a:endParaRPr lang="en-US" sz="2000" dirty="0">
              <a:latin typeface="Times New Roman" panose="02020603050405020304" pitchFamily="18" charset="0"/>
              <a:cs typeface="Times New Roman" panose="02020603050405020304" pitchFamily="18" charset="0"/>
            </a:endParaRPr>
          </a:p>
          <a:p>
            <a:pPr algn="just"/>
            <a:r>
              <a:rPr lang="en-US" sz="2000" b="0" i="0" dirty="0">
                <a:solidFill>
                  <a:srgbClr val="242424"/>
                </a:solidFill>
                <a:effectLst/>
                <a:latin typeface="Times New Roman" panose="02020603050405020304" pitchFamily="18" charset="0"/>
                <a:cs typeface="Times New Roman" panose="02020603050405020304" pitchFamily="18" charset="0"/>
              </a:rPr>
              <a:t>Value of support helps us identify the rules worth considering for further analysis.</a:t>
            </a:r>
          </a:p>
          <a:p>
            <a:pPr algn="just"/>
            <a:r>
              <a:rPr lang="en-US" sz="2000" b="0" i="0" dirty="0">
                <a:solidFill>
                  <a:srgbClr val="242424"/>
                </a:solidFill>
                <a:effectLst/>
                <a:latin typeface="Times New Roman" panose="02020603050405020304" pitchFamily="18" charset="0"/>
                <a:cs typeface="Times New Roman" panose="02020603050405020304" pitchFamily="18" charset="0"/>
              </a:rPr>
              <a:t> For example, one might want to consider only the </a:t>
            </a:r>
            <a:r>
              <a:rPr lang="en-US" sz="2000" b="0" i="0" dirty="0" err="1">
                <a:solidFill>
                  <a:srgbClr val="242424"/>
                </a:solidFill>
                <a:effectLst/>
                <a:latin typeface="Times New Roman" panose="02020603050405020304" pitchFamily="18" charset="0"/>
                <a:cs typeface="Times New Roman" panose="02020603050405020304" pitchFamily="18" charset="0"/>
              </a:rPr>
              <a:t>itemsets</a:t>
            </a:r>
            <a:r>
              <a:rPr lang="en-US" sz="2000" b="0" i="0" dirty="0">
                <a:solidFill>
                  <a:srgbClr val="242424"/>
                </a:solidFill>
                <a:effectLst/>
                <a:latin typeface="Times New Roman" panose="02020603050405020304" pitchFamily="18" charset="0"/>
                <a:cs typeface="Times New Roman" panose="02020603050405020304" pitchFamily="18" charset="0"/>
              </a:rPr>
              <a:t> which occur at least 50 times out of a total of 10,000 transactions i.e. support = 0.005.</a:t>
            </a:r>
          </a:p>
          <a:p>
            <a:pPr algn="just"/>
            <a:endParaRPr lang="en-US" sz="2000" dirty="0">
              <a:solidFill>
                <a:srgbClr val="242424"/>
              </a:solidFill>
              <a:latin typeface="Times New Roman" panose="02020603050405020304" pitchFamily="18" charset="0"/>
              <a:cs typeface="Times New Roman" panose="02020603050405020304" pitchFamily="18" charset="0"/>
            </a:endParaRPr>
          </a:p>
          <a:p>
            <a:pPr algn="just"/>
            <a:r>
              <a:rPr lang="en-US" sz="2000" b="0" i="0" dirty="0">
                <a:solidFill>
                  <a:srgbClr val="242424"/>
                </a:solidFill>
                <a:effectLst/>
                <a:latin typeface="Times New Roman" panose="02020603050405020304" pitchFamily="18" charset="0"/>
                <a:cs typeface="Times New Roman" panose="02020603050405020304" pitchFamily="18" charset="0"/>
              </a:rPr>
              <a:t> If an </a:t>
            </a:r>
            <a:r>
              <a:rPr lang="en-US" sz="2000" b="0" i="1" dirty="0">
                <a:solidFill>
                  <a:srgbClr val="242424"/>
                </a:solidFill>
                <a:effectLst/>
                <a:latin typeface="Times New Roman" panose="02020603050405020304" pitchFamily="18" charset="0"/>
                <a:cs typeface="Times New Roman" panose="02020603050405020304" pitchFamily="18" charset="0"/>
              </a:rPr>
              <a:t>itemset</a:t>
            </a:r>
            <a:r>
              <a:rPr lang="en-US" sz="2000" b="0" i="0" dirty="0">
                <a:solidFill>
                  <a:srgbClr val="242424"/>
                </a:solidFill>
                <a:effectLst/>
                <a:latin typeface="Times New Roman" panose="02020603050405020304" pitchFamily="18" charset="0"/>
                <a:cs typeface="Times New Roman" panose="02020603050405020304" pitchFamily="18" charset="0"/>
              </a:rPr>
              <a:t> happens to have a very low support, we do not have enough information on the relationship between its items and hence no conclusions can be drawn from such a rule.</a:t>
            </a: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45D124B-8EF9-9348-91AF-862621C1C840}"/>
              </a:ext>
            </a:extLst>
          </p:cNvPr>
          <p:cNvPicPr>
            <a:picLocks noChangeAspect="1"/>
          </p:cNvPicPr>
          <p:nvPr/>
        </p:nvPicPr>
        <p:blipFill>
          <a:blip r:embed="rId2"/>
          <a:stretch>
            <a:fillRect/>
          </a:stretch>
        </p:blipFill>
        <p:spPr>
          <a:xfrm>
            <a:off x="948046" y="1750548"/>
            <a:ext cx="3118345" cy="691438"/>
          </a:xfrm>
          <a:prstGeom prst="rect">
            <a:avLst/>
          </a:prstGeom>
        </p:spPr>
      </p:pic>
    </p:spTree>
    <p:extLst>
      <p:ext uri="{BB962C8B-B14F-4D97-AF65-F5344CB8AC3E}">
        <p14:creationId xmlns:p14="http://schemas.microsoft.com/office/powerpoint/2010/main" val="64787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1D9B1F-8BF6-8FD5-2A5C-F25D7B4BBED0}"/>
              </a:ext>
            </a:extLst>
          </p:cNvPr>
          <p:cNvSpPr txBox="1"/>
          <p:nvPr/>
        </p:nvSpPr>
        <p:spPr>
          <a:xfrm>
            <a:off x="658906" y="1016183"/>
            <a:ext cx="10980868" cy="1200329"/>
          </a:xfrm>
          <a:prstGeom prst="rect">
            <a:avLst/>
          </a:prstGeom>
          <a:noFill/>
        </p:spPr>
        <p:txBody>
          <a:bodyPr wrap="square">
            <a:spAutoFit/>
          </a:bodyPr>
          <a:lstStyle/>
          <a:p>
            <a:r>
              <a:rPr lang="en-US" dirty="0"/>
              <a:t>Confidence</a:t>
            </a:r>
          </a:p>
          <a:p>
            <a:r>
              <a:rPr lang="en-US" dirty="0"/>
              <a:t>Confidence indicates how often the rule has been found to be true. Or how often the items X and Y occur together in the dataset when the occurrence of X is already given. It is the ratio of the transaction that contains X and Y to the number of records that contain X.</a:t>
            </a:r>
            <a:endParaRPr lang="en-IN" dirty="0"/>
          </a:p>
        </p:txBody>
      </p:sp>
      <p:pic>
        <p:nvPicPr>
          <p:cNvPr id="7" name="Picture 6">
            <a:extLst>
              <a:ext uri="{FF2B5EF4-FFF2-40B4-BE49-F238E27FC236}">
                <a16:creationId xmlns:a16="http://schemas.microsoft.com/office/drawing/2014/main" id="{9CAF87D5-87D2-81EC-1159-DAAB1B033F0E}"/>
              </a:ext>
            </a:extLst>
          </p:cNvPr>
          <p:cNvPicPr>
            <a:picLocks noChangeAspect="1"/>
          </p:cNvPicPr>
          <p:nvPr/>
        </p:nvPicPr>
        <p:blipFill>
          <a:blip r:embed="rId2"/>
          <a:stretch>
            <a:fillRect/>
          </a:stretch>
        </p:blipFill>
        <p:spPr>
          <a:xfrm>
            <a:off x="952455" y="2481118"/>
            <a:ext cx="3057952" cy="670873"/>
          </a:xfrm>
          <a:prstGeom prst="rect">
            <a:avLst/>
          </a:prstGeom>
        </p:spPr>
      </p:pic>
    </p:spTree>
    <p:extLst>
      <p:ext uri="{BB962C8B-B14F-4D97-AF65-F5344CB8AC3E}">
        <p14:creationId xmlns:p14="http://schemas.microsoft.com/office/powerpoint/2010/main" val="3096020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766600-34FE-A7B1-6EA6-80EEC9AD9C70}"/>
              </a:ext>
            </a:extLst>
          </p:cNvPr>
          <p:cNvSpPr>
            <a:spLocks noGrp="1"/>
          </p:cNvSpPr>
          <p:nvPr>
            <p:ph type="body" sz="quarter" idx="15"/>
          </p:nvPr>
        </p:nvSpPr>
        <p:spPr>
          <a:xfrm>
            <a:off x="255996" y="629525"/>
            <a:ext cx="5531618" cy="444565"/>
          </a:xfrm>
        </p:spPr>
        <p:txBody>
          <a:bodyPr/>
          <a:lstStyle/>
          <a:p>
            <a:pPr algn="just"/>
            <a:r>
              <a:rPr lang="en-US" dirty="0"/>
              <a:t>Let’s take an example to better understand this concept. Let’s say a bank wants to divide its customers so that they can recommend the right products to them. They can do this in a data-driven way – by segmenting the customers on the basis of their ages and then deriving insights from these segments. This would help the bank give better product recommendations to their customers, thus increasing customer satisfaction.</a:t>
            </a:r>
            <a:endParaRPr lang="en-IN" dirty="0"/>
          </a:p>
        </p:txBody>
      </p:sp>
      <p:pic>
        <p:nvPicPr>
          <p:cNvPr id="4" name="Picture 3">
            <a:extLst>
              <a:ext uri="{FF2B5EF4-FFF2-40B4-BE49-F238E27FC236}">
                <a16:creationId xmlns:a16="http://schemas.microsoft.com/office/drawing/2014/main" id="{BA651ADC-03FE-9F81-62EB-2A7B8F8C51D5}"/>
              </a:ext>
            </a:extLst>
          </p:cNvPr>
          <p:cNvPicPr>
            <a:picLocks noChangeAspect="1"/>
          </p:cNvPicPr>
          <p:nvPr/>
        </p:nvPicPr>
        <p:blipFill>
          <a:blip r:embed="rId2"/>
          <a:stretch>
            <a:fillRect/>
          </a:stretch>
        </p:blipFill>
        <p:spPr>
          <a:xfrm>
            <a:off x="5992009" y="629525"/>
            <a:ext cx="6199992" cy="5147534"/>
          </a:xfrm>
          <a:prstGeom prst="rect">
            <a:avLst/>
          </a:prstGeom>
        </p:spPr>
      </p:pic>
    </p:spTree>
    <p:extLst>
      <p:ext uri="{BB962C8B-B14F-4D97-AF65-F5344CB8AC3E}">
        <p14:creationId xmlns:p14="http://schemas.microsoft.com/office/powerpoint/2010/main" val="39841557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5D74EC-C9AC-BEEF-AC11-3E9E2EDC4303}"/>
              </a:ext>
            </a:extLst>
          </p:cNvPr>
          <p:cNvSpPr>
            <a:spLocks noGrp="1"/>
          </p:cNvSpPr>
          <p:nvPr>
            <p:ph type="body" sz="quarter" idx="15"/>
          </p:nvPr>
        </p:nvSpPr>
        <p:spPr/>
        <p:txBody>
          <a:bodyPr/>
          <a:lstStyle/>
          <a:p>
            <a:r>
              <a:rPr lang="en-IN" dirty="0"/>
              <a:t>Lift</a:t>
            </a:r>
          </a:p>
        </p:txBody>
      </p:sp>
      <p:pic>
        <p:nvPicPr>
          <p:cNvPr id="5" name="Picture 4">
            <a:extLst>
              <a:ext uri="{FF2B5EF4-FFF2-40B4-BE49-F238E27FC236}">
                <a16:creationId xmlns:a16="http://schemas.microsoft.com/office/drawing/2014/main" id="{009E4F25-0416-41E7-5F28-58E7A87CD4D9}"/>
              </a:ext>
            </a:extLst>
          </p:cNvPr>
          <p:cNvPicPr>
            <a:picLocks noChangeAspect="1"/>
          </p:cNvPicPr>
          <p:nvPr/>
        </p:nvPicPr>
        <p:blipFill>
          <a:blip r:embed="rId3"/>
          <a:stretch>
            <a:fillRect/>
          </a:stretch>
        </p:blipFill>
        <p:spPr>
          <a:xfrm>
            <a:off x="587300" y="1387736"/>
            <a:ext cx="11235353" cy="4184725"/>
          </a:xfrm>
          <a:prstGeom prst="rect">
            <a:avLst/>
          </a:prstGeom>
        </p:spPr>
      </p:pic>
    </p:spTree>
    <p:extLst>
      <p:ext uri="{BB962C8B-B14F-4D97-AF65-F5344CB8AC3E}">
        <p14:creationId xmlns:p14="http://schemas.microsoft.com/office/powerpoint/2010/main" val="35967544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9"/>
            <a:ext cx="9711372" cy="2335212"/>
          </a:xfrm>
        </p:spPr>
        <p:txBody>
          <a:bodyPr vert="horz" lIns="91440" tIns="45720" rIns="91440" bIns="45720" rtlCol="0">
            <a:noAutofit/>
          </a:bodyPr>
          <a:lstStyle/>
          <a:p>
            <a:pPr marL="0" indent="0">
              <a:buNone/>
            </a:pPr>
            <a:r>
              <a:rPr lang="en-US">
                <a:solidFill>
                  <a:srgbClr val="5583D1"/>
                </a:solidFill>
              </a:rPr>
              <a:t>Introduction to Association Rules</a:t>
            </a:r>
          </a:p>
          <a:p>
            <a:pPr marL="0" indent="0">
              <a:buNone/>
            </a:pPr>
            <a:r>
              <a:rPr lang="en-US" sz="2400">
                <a:solidFill>
                  <a:srgbClr val="242424"/>
                </a:solidFill>
              </a:rPr>
              <a:t>Association Rule Mining</a:t>
            </a:r>
          </a:p>
          <a:p>
            <a:pPr marL="0" lvl="2" indent="0" algn="just">
              <a:lnSpc>
                <a:spcPct val="150000"/>
              </a:lnSpc>
              <a:spcBef>
                <a:spcPts val="1000"/>
              </a:spcBef>
            </a:pPr>
            <a:r>
              <a:rPr lang="en-US" sz="2400">
                <a:solidFill>
                  <a:srgbClr val="242424"/>
                </a:solidFill>
                <a:cs typeface="Calibri" panose="020F0502020204030204" pitchFamily="34" charset="0"/>
              </a:rPr>
              <a:t>Basic Metrics</a:t>
            </a:r>
          </a:p>
          <a:p>
            <a:pPr marL="914400" lvl="5" indent="0" algn="just">
              <a:lnSpc>
                <a:spcPct val="150000"/>
              </a:lnSpc>
              <a:spcBef>
                <a:spcPts val="1000"/>
              </a:spcBef>
            </a:pPr>
            <a:r>
              <a:rPr lang="en-US" sz="2400">
                <a:solidFill>
                  <a:srgbClr val="242424"/>
                </a:solidFill>
                <a:cs typeface="Calibri" panose="020F0502020204030204" pitchFamily="34" charset="0"/>
              </a:rPr>
              <a:t>  Support</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5D75E4B9-DF02-EFA8-FFC9-0888B311D148}"/>
                  </a:ext>
                </a:extLst>
              </p:cNvPr>
              <p:cNvSpPr txBox="1">
                <a:spLocks/>
              </p:cNvSpPr>
              <p:nvPr/>
            </p:nvSpPr>
            <p:spPr>
              <a:xfrm>
                <a:off x="1507399" y="4000500"/>
                <a:ext cx="3337874" cy="6470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𝑆𝑢𝑝𝑝</m:t>
                      </m:r>
                      <m:d>
                        <m:dPr>
                          <m:ctrlPr>
                            <a:rPr lang="en-IN" i="1" smtClean="0">
                              <a:latin typeface="Cambria Math" panose="02040503050406030204" pitchFamily="18" charset="0"/>
                            </a:rPr>
                          </m:ctrlPr>
                        </m:dPr>
                        <m:e>
                          <m:r>
                            <a:rPr lang="en-IN" i="1" smtClean="0">
                              <a:latin typeface="Cambria Math" panose="02040503050406030204" pitchFamily="18" charset="0"/>
                            </a:rPr>
                            <m:t>𝑋</m:t>
                          </m:r>
                        </m:e>
                      </m:d>
                      <m:r>
                        <a:rPr lang="en-IN" i="1" smtClean="0">
                          <a:latin typeface="Cambria Math" panose="02040503050406030204" pitchFamily="18" charset="0"/>
                        </a:rPr>
                        <m:t>=</m:t>
                      </m:r>
                      <m:f>
                        <m:fPr>
                          <m:ctrlPr>
                            <a:rPr lang="en-IN" i="1" smtClean="0">
                              <a:latin typeface="Cambria Math" panose="02040503050406030204" pitchFamily="18" charset="0"/>
                            </a:rPr>
                          </m:ctrlPr>
                        </m:fPr>
                        <m:num>
                          <m:r>
                            <a:rPr lang="en-IN" i="1" smtClean="0">
                              <a:latin typeface="Cambria Math" panose="02040503050406030204" pitchFamily="18" charset="0"/>
                            </a:rPr>
                            <m:t>𝐹𝑟𝑒𝑞</m:t>
                          </m:r>
                          <m:r>
                            <a:rPr lang="en-IN" i="1" smtClean="0">
                              <a:latin typeface="Cambria Math" panose="02040503050406030204" pitchFamily="18" charset="0"/>
                            </a:rPr>
                            <m:t>(</m:t>
                          </m:r>
                          <m:r>
                            <a:rPr lang="en-IN" i="1" smtClean="0">
                              <a:latin typeface="Cambria Math" panose="02040503050406030204" pitchFamily="18" charset="0"/>
                            </a:rPr>
                            <m:t>𝑋</m:t>
                          </m:r>
                          <m:r>
                            <a:rPr lang="en-IN" i="1" smtClean="0">
                              <a:latin typeface="Cambria Math" panose="02040503050406030204" pitchFamily="18" charset="0"/>
                            </a:rPr>
                            <m:t>)</m:t>
                          </m:r>
                        </m:num>
                        <m:den>
                          <m:r>
                            <a:rPr lang="en-IN" i="1" smtClean="0">
                              <a:latin typeface="Cambria Math" panose="02040503050406030204" pitchFamily="18" charset="0"/>
                            </a:rPr>
                            <m:t>𝑇</m:t>
                          </m:r>
                        </m:den>
                      </m:f>
                    </m:oMath>
                  </m:oMathPara>
                </a14:m>
                <a:endParaRPr lang="en-IN">
                  <a:latin typeface="Arial" panose="020B0604020202020204" pitchFamily="34"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5D75E4B9-DF02-EFA8-FFC9-0888B311D148}"/>
                  </a:ext>
                </a:extLst>
              </p:cNvPr>
              <p:cNvSpPr txBox="1">
                <a:spLocks noRot="1" noChangeAspect="1" noMove="1" noResize="1" noEditPoints="1" noAdjustHandles="1" noChangeArrowheads="1" noChangeShapeType="1" noTextEdit="1"/>
              </p:cNvSpPr>
              <p:nvPr/>
            </p:nvSpPr>
            <p:spPr>
              <a:xfrm>
                <a:off x="1507399" y="4000500"/>
                <a:ext cx="3337874" cy="647045"/>
              </a:xfrm>
              <a:prstGeom prst="rect">
                <a:avLst/>
              </a:prstGeom>
              <a:blipFill>
                <a:blip r:embed="rId3"/>
                <a:stretch>
                  <a:fillRect b="-660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A40C12D8-86D3-22EA-6104-EE331CB6C6F7}"/>
              </a:ext>
            </a:extLst>
          </p:cNvPr>
          <p:cNvGraphicFramePr>
            <a:graphicFrameLocks noGrp="1"/>
          </p:cNvGraphicFramePr>
          <p:nvPr>
            <p:extLst>
              <p:ext uri="{D42A27DB-BD31-4B8C-83A1-F6EECF244321}">
                <p14:modId xmlns:p14="http://schemas.microsoft.com/office/powerpoint/2010/main" val="3810127095"/>
              </p:ext>
            </p:extLst>
          </p:nvPr>
        </p:nvGraphicFramePr>
        <p:xfrm>
          <a:off x="5568165" y="1433828"/>
          <a:ext cx="2742715" cy="3990343"/>
        </p:xfrm>
        <a:graphic>
          <a:graphicData uri="http://schemas.openxmlformats.org/drawingml/2006/table">
            <a:tbl>
              <a:tblPr firstRow="1" bandRow="1">
                <a:tableStyleId>{5C22544A-7EE6-4342-B048-85BDC9FD1C3A}</a:tableStyleId>
              </a:tblPr>
              <a:tblGrid>
                <a:gridCol w="1553995">
                  <a:extLst>
                    <a:ext uri="{9D8B030D-6E8A-4147-A177-3AD203B41FA5}">
                      <a16:colId xmlns:a16="http://schemas.microsoft.com/office/drawing/2014/main" val="2093765658"/>
                    </a:ext>
                  </a:extLst>
                </a:gridCol>
                <a:gridCol w="1188720">
                  <a:extLst>
                    <a:ext uri="{9D8B030D-6E8A-4147-A177-3AD203B41FA5}">
                      <a16:colId xmlns:a16="http://schemas.microsoft.com/office/drawing/2014/main" val="457810352"/>
                    </a:ext>
                  </a:extLst>
                </a:gridCol>
              </a:tblGrid>
              <a:tr h="570049">
                <a:tc>
                  <a:txBody>
                    <a:bodyPr/>
                    <a:lstStyle/>
                    <a:p>
                      <a:pPr algn="ctr"/>
                      <a:r>
                        <a:rPr lang="en-IN"/>
                        <a:t>Transactions</a:t>
                      </a:r>
                    </a:p>
                  </a:txBody>
                  <a:tcPr/>
                </a:tc>
                <a:tc>
                  <a:txBody>
                    <a:bodyPr/>
                    <a:lstStyle/>
                    <a:p>
                      <a:pPr algn="ctr"/>
                      <a:r>
                        <a:rPr lang="en-IN"/>
                        <a:t>Item sets</a:t>
                      </a:r>
                    </a:p>
                  </a:txBody>
                  <a:tcPr/>
                </a:tc>
                <a:extLst>
                  <a:ext uri="{0D108BD9-81ED-4DB2-BD59-A6C34878D82A}">
                    <a16:rowId xmlns:a16="http://schemas.microsoft.com/office/drawing/2014/main" val="2902287588"/>
                  </a:ext>
                </a:extLst>
              </a:tr>
              <a:tr h="570049">
                <a:tc>
                  <a:txBody>
                    <a:bodyPr/>
                    <a:lstStyle/>
                    <a:p>
                      <a:pPr algn="ctr"/>
                      <a:r>
                        <a:rPr lang="en-IN"/>
                        <a:t>1</a:t>
                      </a:r>
                    </a:p>
                  </a:txBody>
                  <a:tcPr/>
                </a:tc>
                <a:tc>
                  <a:txBody>
                    <a:bodyPr/>
                    <a:lstStyle/>
                    <a:p>
                      <a:r>
                        <a:rPr lang="en-IN"/>
                        <a:t>B C D </a:t>
                      </a:r>
                    </a:p>
                  </a:txBody>
                  <a:tcPr/>
                </a:tc>
                <a:extLst>
                  <a:ext uri="{0D108BD9-81ED-4DB2-BD59-A6C34878D82A}">
                    <a16:rowId xmlns:a16="http://schemas.microsoft.com/office/drawing/2014/main" val="1516099475"/>
                  </a:ext>
                </a:extLst>
              </a:tr>
              <a:tr h="570049">
                <a:tc>
                  <a:txBody>
                    <a:bodyPr/>
                    <a:lstStyle/>
                    <a:p>
                      <a:pPr algn="ctr"/>
                      <a:r>
                        <a:rPr lang="en-IN"/>
                        <a:t>2</a:t>
                      </a:r>
                    </a:p>
                  </a:txBody>
                  <a:tcPr/>
                </a:tc>
                <a:tc>
                  <a:txBody>
                    <a:bodyPr/>
                    <a:lstStyle/>
                    <a:p>
                      <a:r>
                        <a:rPr lang="en-IN"/>
                        <a:t>A C D E F</a:t>
                      </a:r>
                    </a:p>
                  </a:txBody>
                  <a:tcPr/>
                </a:tc>
                <a:extLst>
                  <a:ext uri="{0D108BD9-81ED-4DB2-BD59-A6C34878D82A}">
                    <a16:rowId xmlns:a16="http://schemas.microsoft.com/office/drawing/2014/main" val="918613053"/>
                  </a:ext>
                </a:extLst>
              </a:tr>
              <a:tr h="570049">
                <a:tc>
                  <a:txBody>
                    <a:bodyPr/>
                    <a:lstStyle/>
                    <a:p>
                      <a:pPr algn="ctr"/>
                      <a:r>
                        <a:rPr lang="en-IN"/>
                        <a:t>3</a:t>
                      </a:r>
                    </a:p>
                  </a:txBody>
                  <a:tcPr/>
                </a:tc>
                <a:tc>
                  <a:txBody>
                    <a:bodyPr/>
                    <a:lstStyle/>
                    <a:p>
                      <a:r>
                        <a:rPr lang="en-IN"/>
                        <a:t>A B D</a:t>
                      </a:r>
                    </a:p>
                  </a:txBody>
                  <a:tcPr/>
                </a:tc>
                <a:extLst>
                  <a:ext uri="{0D108BD9-81ED-4DB2-BD59-A6C34878D82A}">
                    <a16:rowId xmlns:a16="http://schemas.microsoft.com/office/drawing/2014/main" val="138168626"/>
                  </a:ext>
                </a:extLst>
              </a:tr>
              <a:tr h="570049">
                <a:tc>
                  <a:txBody>
                    <a:bodyPr/>
                    <a:lstStyle/>
                    <a:p>
                      <a:pPr algn="ctr"/>
                      <a:r>
                        <a:rPr lang="en-IN"/>
                        <a:t>4</a:t>
                      </a:r>
                    </a:p>
                  </a:txBody>
                  <a:tcPr/>
                </a:tc>
                <a:tc>
                  <a:txBody>
                    <a:bodyPr/>
                    <a:lstStyle/>
                    <a:p>
                      <a:r>
                        <a:rPr lang="en-IN"/>
                        <a:t>B C D </a:t>
                      </a:r>
                    </a:p>
                  </a:txBody>
                  <a:tcPr/>
                </a:tc>
                <a:extLst>
                  <a:ext uri="{0D108BD9-81ED-4DB2-BD59-A6C34878D82A}">
                    <a16:rowId xmlns:a16="http://schemas.microsoft.com/office/drawing/2014/main" val="6168793"/>
                  </a:ext>
                </a:extLst>
              </a:tr>
              <a:tr h="570049">
                <a:tc>
                  <a:txBody>
                    <a:bodyPr/>
                    <a:lstStyle/>
                    <a:p>
                      <a:pPr algn="ctr"/>
                      <a:r>
                        <a:rPr lang="en-IN"/>
                        <a:t>5</a:t>
                      </a:r>
                    </a:p>
                  </a:txBody>
                  <a:tcPr/>
                </a:tc>
                <a:tc>
                  <a:txBody>
                    <a:bodyPr/>
                    <a:lstStyle/>
                    <a:p>
                      <a:r>
                        <a:rPr lang="en-IN"/>
                        <a:t>A C D </a:t>
                      </a:r>
                    </a:p>
                  </a:txBody>
                  <a:tcPr/>
                </a:tc>
                <a:extLst>
                  <a:ext uri="{0D108BD9-81ED-4DB2-BD59-A6C34878D82A}">
                    <a16:rowId xmlns:a16="http://schemas.microsoft.com/office/drawing/2014/main" val="3406861579"/>
                  </a:ext>
                </a:extLst>
              </a:tr>
              <a:tr h="570049">
                <a:tc>
                  <a:txBody>
                    <a:bodyPr/>
                    <a:lstStyle/>
                    <a:p>
                      <a:pPr algn="ctr"/>
                      <a:r>
                        <a:rPr lang="en-IN"/>
                        <a:t>6</a:t>
                      </a:r>
                    </a:p>
                  </a:txBody>
                  <a:tcPr/>
                </a:tc>
                <a:tc>
                  <a:txBody>
                    <a:bodyPr/>
                    <a:lstStyle/>
                    <a:p>
                      <a:r>
                        <a:rPr lang="en-IN"/>
                        <a:t>A B  E </a:t>
                      </a:r>
                    </a:p>
                  </a:txBody>
                  <a:tcPr/>
                </a:tc>
                <a:extLst>
                  <a:ext uri="{0D108BD9-81ED-4DB2-BD59-A6C34878D82A}">
                    <a16:rowId xmlns:a16="http://schemas.microsoft.com/office/drawing/2014/main" val="3490863163"/>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BA72C8-3DC5-4C2A-158B-4EC3016688D3}"/>
                  </a:ext>
                </a:extLst>
              </p:cNvPr>
              <p:cNvSpPr txBox="1"/>
              <p:nvPr/>
            </p:nvSpPr>
            <p:spPr>
              <a:xfrm>
                <a:off x="5622623" y="5666244"/>
                <a:ext cx="1316899" cy="519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b="0" i="0" smtClean="0">
                          <a:latin typeface="Cambria Math" panose="02040503050406030204" pitchFamily="18" charset="0"/>
                        </a:rPr>
                        <m:t>Supp</m:t>
                      </m:r>
                      <m:d>
                        <m:dPr>
                          <m:ctrlPr>
                            <a:rPr lang="en-IN" b="0" i="1" smtClean="0">
                              <a:latin typeface="Cambria Math" panose="02040503050406030204" pitchFamily="18" charset="0"/>
                            </a:rPr>
                          </m:ctrlPr>
                        </m:dPr>
                        <m:e>
                          <m:r>
                            <m:rPr>
                              <m:sty m:val="p"/>
                            </m:rPr>
                            <a:rPr lang="en-IN" b="0" i="0" smtClean="0">
                              <a:latin typeface="Cambria Math" panose="02040503050406030204" pitchFamily="18" charset="0"/>
                            </a:rPr>
                            <m:t>A</m:t>
                          </m:r>
                        </m:e>
                      </m:d>
                      <m:r>
                        <a:rPr lang="en-IN" b="0" i="0"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4</m:t>
                          </m:r>
                        </m:num>
                        <m:den>
                          <m:r>
                            <a:rPr lang="en-IN" b="0" i="1" smtClean="0">
                              <a:latin typeface="Cambria Math" panose="02040503050406030204" pitchFamily="18" charset="0"/>
                            </a:rPr>
                            <m:t>6</m:t>
                          </m:r>
                        </m:den>
                      </m:f>
                    </m:oMath>
                  </m:oMathPara>
                </a14:m>
                <a:endParaRPr lang="en-IN"/>
              </a:p>
            </p:txBody>
          </p:sp>
        </mc:Choice>
        <mc:Fallback xmlns="">
          <p:sp>
            <p:nvSpPr>
              <p:cNvPr id="8" name="TextBox 7">
                <a:extLst>
                  <a:ext uri="{FF2B5EF4-FFF2-40B4-BE49-F238E27FC236}">
                    <a16:creationId xmlns:a16="http://schemas.microsoft.com/office/drawing/2014/main" id="{8ABA72C8-3DC5-4C2A-158B-4EC3016688D3}"/>
                  </a:ext>
                </a:extLst>
              </p:cNvPr>
              <p:cNvSpPr txBox="1">
                <a:spLocks noRot="1" noChangeAspect="1" noMove="1" noResize="1" noEditPoints="1" noAdjustHandles="1" noChangeArrowheads="1" noChangeShapeType="1" noTextEdit="1"/>
              </p:cNvSpPr>
              <p:nvPr/>
            </p:nvSpPr>
            <p:spPr>
              <a:xfrm>
                <a:off x="5622623" y="5666244"/>
                <a:ext cx="1316899" cy="519373"/>
              </a:xfrm>
              <a:prstGeom prst="rect">
                <a:avLst/>
              </a:prstGeom>
              <a:blipFill>
                <a:blip r:embed="rId4"/>
                <a:stretch>
                  <a:fillRect/>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B8FED0CA-50C4-1D1B-A67B-B58784637A85}"/>
              </a:ext>
            </a:extLst>
          </p:cNvPr>
          <p:cNvGraphicFramePr>
            <a:graphicFrameLocks noGrp="1"/>
          </p:cNvGraphicFramePr>
          <p:nvPr>
            <p:extLst>
              <p:ext uri="{D42A27DB-BD31-4B8C-83A1-F6EECF244321}">
                <p14:modId xmlns:p14="http://schemas.microsoft.com/office/powerpoint/2010/main" val="2400083947"/>
              </p:ext>
            </p:extLst>
          </p:nvPr>
        </p:nvGraphicFramePr>
        <p:xfrm>
          <a:off x="8474972" y="1433828"/>
          <a:ext cx="2742715" cy="3990343"/>
        </p:xfrm>
        <a:graphic>
          <a:graphicData uri="http://schemas.openxmlformats.org/drawingml/2006/table">
            <a:tbl>
              <a:tblPr firstRow="1" bandRow="1">
                <a:tableStyleId>{5C22544A-7EE6-4342-B048-85BDC9FD1C3A}</a:tableStyleId>
              </a:tblPr>
              <a:tblGrid>
                <a:gridCol w="1553995">
                  <a:extLst>
                    <a:ext uri="{9D8B030D-6E8A-4147-A177-3AD203B41FA5}">
                      <a16:colId xmlns:a16="http://schemas.microsoft.com/office/drawing/2014/main" val="2093765658"/>
                    </a:ext>
                  </a:extLst>
                </a:gridCol>
                <a:gridCol w="1188720">
                  <a:extLst>
                    <a:ext uri="{9D8B030D-6E8A-4147-A177-3AD203B41FA5}">
                      <a16:colId xmlns:a16="http://schemas.microsoft.com/office/drawing/2014/main" val="457810352"/>
                    </a:ext>
                  </a:extLst>
                </a:gridCol>
              </a:tblGrid>
              <a:tr h="570049">
                <a:tc>
                  <a:txBody>
                    <a:bodyPr/>
                    <a:lstStyle/>
                    <a:p>
                      <a:pPr algn="ctr"/>
                      <a:r>
                        <a:rPr lang="en-IN"/>
                        <a:t>Item</a:t>
                      </a:r>
                    </a:p>
                  </a:txBody>
                  <a:tcPr/>
                </a:tc>
                <a:tc>
                  <a:txBody>
                    <a:bodyPr/>
                    <a:lstStyle/>
                    <a:p>
                      <a:r>
                        <a:rPr lang="en-IN"/>
                        <a:t>Support</a:t>
                      </a:r>
                    </a:p>
                  </a:txBody>
                  <a:tcPr/>
                </a:tc>
                <a:extLst>
                  <a:ext uri="{0D108BD9-81ED-4DB2-BD59-A6C34878D82A}">
                    <a16:rowId xmlns:a16="http://schemas.microsoft.com/office/drawing/2014/main" val="2902287588"/>
                  </a:ext>
                </a:extLst>
              </a:tr>
              <a:tr h="570049">
                <a:tc>
                  <a:txBody>
                    <a:bodyPr/>
                    <a:lstStyle/>
                    <a:p>
                      <a:pPr algn="ctr"/>
                      <a:r>
                        <a:rPr lang="en-IN"/>
                        <a:t>A</a:t>
                      </a:r>
                    </a:p>
                  </a:txBody>
                  <a:tcPr/>
                </a:tc>
                <a:tc>
                  <a:txBody>
                    <a:bodyPr/>
                    <a:lstStyle/>
                    <a:p>
                      <a:r>
                        <a:rPr lang="en-IN"/>
                        <a:t>4/6</a:t>
                      </a:r>
                    </a:p>
                  </a:txBody>
                  <a:tcPr/>
                </a:tc>
                <a:extLst>
                  <a:ext uri="{0D108BD9-81ED-4DB2-BD59-A6C34878D82A}">
                    <a16:rowId xmlns:a16="http://schemas.microsoft.com/office/drawing/2014/main" val="1516099475"/>
                  </a:ext>
                </a:extLst>
              </a:tr>
              <a:tr h="570049">
                <a:tc>
                  <a:txBody>
                    <a:bodyPr/>
                    <a:lstStyle/>
                    <a:p>
                      <a:pPr algn="ctr"/>
                      <a:r>
                        <a:rPr lang="en-IN"/>
                        <a:t>B</a:t>
                      </a:r>
                    </a:p>
                  </a:txBody>
                  <a:tcPr/>
                </a:tc>
                <a:tc>
                  <a:txBody>
                    <a:bodyPr/>
                    <a:lstStyle/>
                    <a:p>
                      <a:r>
                        <a:rPr lang="en-IN"/>
                        <a:t>4/6</a:t>
                      </a:r>
                    </a:p>
                  </a:txBody>
                  <a:tcPr/>
                </a:tc>
                <a:extLst>
                  <a:ext uri="{0D108BD9-81ED-4DB2-BD59-A6C34878D82A}">
                    <a16:rowId xmlns:a16="http://schemas.microsoft.com/office/drawing/2014/main" val="918613053"/>
                  </a:ext>
                </a:extLst>
              </a:tr>
              <a:tr h="570049">
                <a:tc>
                  <a:txBody>
                    <a:bodyPr/>
                    <a:lstStyle/>
                    <a:p>
                      <a:pPr algn="ctr"/>
                      <a:r>
                        <a:rPr lang="en-IN"/>
                        <a:t>C</a:t>
                      </a:r>
                    </a:p>
                  </a:txBody>
                  <a:tcPr/>
                </a:tc>
                <a:tc>
                  <a:txBody>
                    <a:bodyPr/>
                    <a:lstStyle/>
                    <a:p>
                      <a:r>
                        <a:rPr lang="en-IN"/>
                        <a:t>3/6</a:t>
                      </a:r>
                    </a:p>
                  </a:txBody>
                  <a:tcPr/>
                </a:tc>
                <a:extLst>
                  <a:ext uri="{0D108BD9-81ED-4DB2-BD59-A6C34878D82A}">
                    <a16:rowId xmlns:a16="http://schemas.microsoft.com/office/drawing/2014/main" val="138168626"/>
                  </a:ext>
                </a:extLst>
              </a:tr>
              <a:tr h="570049">
                <a:tc>
                  <a:txBody>
                    <a:bodyPr/>
                    <a:lstStyle/>
                    <a:p>
                      <a:pPr algn="ctr"/>
                      <a:r>
                        <a:rPr lang="en-IN"/>
                        <a:t>D</a:t>
                      </a:r>
                    </a:p>
                  </a:txBody>
                  <a:tcPr/>
                </a:tc>
                <a:tc>
                  <a:txBody>
                    <a:bodyPr/>
                    <a:lstStyle/>
                    <a:p>
                      <a:r>
                        <a:rPr lang="en-IN"/>
                        <a:t>5/6</a:t>
                      </a:r>
                    </a:p>
                  </a:txBody>
                  <a:tcPr/>
                </a:tc>
                <a:extLst>
                  <a:ext uri="{0D108BD9-81ED-4DB2-BD59-A6C34878D82A}">
                    <a16:rowId xmlns:a16="http://schemas.microsoft.com/office/drawing/2014/main" val="6168793"/>
                  </a:ext>
                </a:extLst>
              </a:tr>
              <a:tr h="570049">
                <a:tc>
                  <a:txBody>
                    <a:bodyPr/>
                    <a:lstStyle/>
                    <a:p>
                      <a:pPr algn="ctr"/>
                      <a:r>
                        <a:rPr lang="en-IN"/>
                        <a:t>E</a:t>
                      </a:r>
                    </a:p>
                  </a:txBody>
                  <a:tcPr/>
                </a:tc>
                <a:tc>
                  <a:txBody>
                    <a:bodyPr/>
                    <a:lstStyle/>
                    <a:p>
                      <a:r>
                        <a:rPr lang="en-IN"/>
                        <a:t>2/6</a:t>
                      </a:r>
                    </a:p>
                  </a:txBody>
                  <a:tcPr/>
                </a:tc>
                <a:extLst>
                  <a:ext uri="{0D108BD9-81ED-4DB2-BD59-A6C34878D82A}">
                    <a16:rowId xmlns:a16="http://schemas.microsoft.com/office/drawing/2014/main" val="3406861579"/>
                  </a:ext>
                </a:extLst>
              </a:tr>
              <a:tr h="570049">
                <a:tc>
                  <a:txBody>
                    <a:bodyPr/>
                    <a:lstStyle/>
                    <a:p>
                      <a:pPr algn="ctr"/>
                      <a:r>
                        <a:rPr lang="en-IN"/>
                        <a:t>F</a:t>
                      </a:r>
                    </a:p>
                  </a:txBody>
                  <a:tcPr/>
                </a:tc>
                <a:tc>
                  <a:txBody>
                    <a:bodyPr/>
                    <a:lstStyle/>
                    <a:p>
                      <a:r>
                        <a:rPr lang="en-IN"/>
                        <a:t>1/6</a:t>
                      </a:r>
                    </a:p>
                  </a:txBody>
                  <a:tcPr/>
                </a:tc>
                <a:extLst>
                  <a:ext uri="{0D108BD9-81ED-4DB2-BD59-A6C34878D82A}">
                    <a16:rowId xmlns:a16="http://schemas.microsoft.com/office/drawing/2014/main" val="3490863163"/>
                  </a:ext>
                </a:extLst>
              </a:tr>
            </a:tbl>
          </a:graphicData>
        </a:graphic>
      </p:graphicFrame>
    </p:spTree>
    <p:extLst>
      <p:ext uri="{BB962C8B-B14F-4D97-AF65-F5344CB8AC3E}">
        <p14:creationId xmlns:p14="http://schemas.microsoft.com/office/powerpoint/2010/main" val="425227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9"/>
            <a:ext cx="9711372" cy="2335212"/>
          </a:xfrm>
        </p:spPr>
        <p:txBody>
          <a:bodyPr vert="horz" lIns="91440" tIns="45720" rIns="91440" bIns="45720" rtlCol="0">
            <a:noAutofit/>
          </a:bodyPr>
          <a:lstStyle/>
          <a:p>
            <a:pPr marL="0" indent="0">
              <a:buNone/>
            </a:pPr>
            <a:r>
              <a:rPr lang="en-US">
                <a:solidFill>
                  <a:srgbClr val="5583D1"/>
                </a:solidFill>
              </a:rPr>
              <a:t>Introduction to Association Rules</a:t>
            </a:r>
          </a:p>
          <a:p>
            <a:pPr marL="0" indent="0">
              <a:buNone/>
            </a:pPr>
            <a:r>
              <a:rPr lang="en-US" sz="2400">
                <a:solidFill>
                  <a:srgbClr val="242424"/>
                </a:solidFill>
              </a:rPr>
              <a:t>Association Rule Mining</a:t>
            </a:r>
          </a:p>
          <a:p>
            <a:pPr marL="0" lvl="2" indent="0" algn="just">
              <a:lnSpc>
                <a:spcPct val="150000"/>
              </a:lnSpc>
              <a:spcBef>
                <a:spcPts val="1000"/>
              </a:spcBef>
            </a:pPr>
            <a:r>
              <a:rPr lang="en-US" sz="2400">
                <a:solidFill>
                  <a:srgbClr val="242424"/>
                </a:solidFill>
                <a:cs typeface="Calibri" panose="020F0502020204030204" pitchFamily="34" charset="0"/>
              </a:rPr>
              <a:t>Basic Metrics</a:t>
            </a:r>
          </a:p>
          <a:p>
            <a:pPr marL="914400" lvl="5" indent="0" algn="just">
              <a:lnSpc>
                <a:spcPct val="150000"/>
              </a:lnSpc>
              <a:spcBef>
                <a:spcPts val="1000"/>
              </a:spcBef>
              <a:tabLst>
                <a:tab pos="114300" algn="l"/>
              </a:tabLst>
            </a:pPr>
            <a:r>
              <a:rPr lang="en-US" sz="2400">
                <a:solidFill>
                  <a:srgbClr val="242424"/>
                </a:solidFill>
                <a:cs typeface="Calibri" panose="020F0502020204030204" pitchFamily="34" charset="0"/>
              </a:rPr>
              <a:t>  Confidence</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6" name="Table 5">
            <a:extLst>
              <a:ext uri="{FF2B5EF4-FFF2-40B4-BE49-F238E27FC236}">
                <a16:creationId xmlns:a16="http://schemas.microsoft.com/office/drawing/2014/main" id="{A40C12D8-86D3-22EA-6104-EE331CB6C6F7}"/>
              </a:ext>
            </a:extLst>
          </p:cNvPr>
          <p:cNvGraphicFramePr>
            <a:graphicFrameLocks noGrp="1"/>
          </p:cNvGraphicFramePr>
          <p:nvPr>
            <p:extLst>
              <p:ext uri="{D42A27DB-BD31-4B8C-83A1-F6EECF244321}">
                <p14:modId xmlns:p14="http://schemas.microsoft.com/office/powerpoint/2010/main" val="2835798040"/>
              </p:ext>
            </p:extLst>
          </p:nvPr>
        </p:nvGraphicFramePr>
        <p:xfrm>
          <a:off x="8197092" y="1433828"/>
          <a:ext cx="2742715" cy="3990343"/>
        </p:xfrm>
        <a:graphic>
          <a:graphicData uri="http://schemas.openxmlformats.org/drawingml/2006/table">
            <a:tbl>
              <a:tblPr firstRow="1" bandRow="1">
                <a:tableStyleId>{5C22544A-7EE6-4342-B048-85BDC9FD1C3A}</a:tableStyleId>
              </a:tblPr>
              <a:tblGrid>
                <a:gridCol w="1553995">
                  <a:extLst>
                    <a:ext uri="{9D8B030D-6E8A-4147-A177-3AD203B41FA5}">
                      <a16:colId xmlns:a16="http://schemas.microsoft.com/office/drawing/2014/main" val="2093765658"/>
                    </a:ext>
                  </a:extLst>
                </a:gridCol>
                <a:gridCol w="1188720">
                  <a:extLst>
                    <a:ext uri="{9D8B030D-6E8A-4147-A177-3AD203B41FA5}">
                      <a16:colId xmlns:a16="http://schemas.microsoft.com/office/drawing/2014/main" val="457810352"/>
                    </a:ext>
                  </a:extLst>
                </a:gridCol>
              </a:tblGrid>
              <a:tr h="570049">
                <a:tc>
                  <a:txBody>
                    <a:bodyPr/>
                    <a:lstStyle/>
                    <a:p>
                      <a:pPr algn="ctr"/>
                      <a:r>
                        <a:rPr lang="en-IN"/>
                        <a:t>Transactions</a:t>
                      </a:r>
                    </a:p>
                  </a:txBody>
                  <a:tcPr/>
                </a:tc>
                <a:tc>
                  <a:txBody>
                    <a:bodyPr/>
                    <a:lstStyle/>
                    <a:p>
                      <a:pPr algn="ctr"/>
                      <a:r>
                        <a:rPr lang="en-IN"/>
                        <a:t>Item sets</a:t>
                      </a:r>
                    </a:p>
                  </a:txBody>
                  <a:tcPr/>
                </a:tc>
                <a:extLst>
                  <a:ext uri="{0D108BD9-81ED-4DB2-BD59-A6C34878D82A}">
                    <a16:rowId xmlns:a16="http://schemas.microsoft.com/office/drawing/2014/main" val="2902287588"/>
                  </a:ext>
                </a:extLst>
              </a:tr>
              <a:tr h="570049">
                <a:tc>
                  <a:txBody>
                    <a:bodyPr/>
                    <a:lstStyle/>
                    <a:p>
                      <a:pPr algn="ctr"/>
                      <a:r>
                        <a:rPr lang="en-IN"/>
                        <a:t>1</a:t>
                      </a:r>
                    </a:p>
                  </a:txBody>
                  <a:tcPr/>
                </a:tc>
                <a:tc>
                  <a:txBody>
                    <a:bodyPr/>
                    <a:lstStyle/>
                    <a:p>
                      <a:r>
                        <a:rPr lang="en-IN"/>
                        <a:t>B C D </a:t>
                      </a:r>
                    </a:p>
                  </a:txBody>
                  <a:tcPr/>
                </a:tc>
                <a:extLst>
                  <a:ext uri="{0D108BD9-81ED-4DB2-BD59-A6C34878D82A}">
                    <a16:rowId xmlns:a16="http://schemas.microsoft.com/office/drawing/2014/main" val="1516099475"/>
                  </a:ext>
                </a:extLst>
              </a:tr>
              <a:tr h="570049">
                <a:tc>
                  <a:txBody>
                    <a:bodyPr/>
                    <a:lstStyle/>
                    <a:p>
                      <a:pPr algn="ctr"/>
                      <a:r>
                        <a:rPr lang="en-IN"/>
                        <a:t>2</a:t>
                      </a:r>
                    </a:p>
                  </a:txBody>
                  <a:tcPr/>
                </a:tc>
                <a:tc>
                  <a:txBody>
                    <a:bodyPr/>
                    <a:lstStyle/>
                    <a:p>
                      <a:r>
                        <a:rPr lang="en-IN"/>
                        <a:t>A C D E F</a:t>
                      </a:r>
                    </a:p>
                  </a:txBody>
                  <a:tcPr/>
                </a:tc>
                <a:extLst>
                  <a:ext uri="{0D108BD9-81ED-4DB2-BD59-A6C34878D82A}">
                    <a16:rowId xmlns:a16="http://schemas.microsoft.com/office/drawing/2014/main" val="918613053"/>
                  </a:ext>
                </a:extLst>
              </a:tr>
              <a:tr h="570049">
                <a:tc>
                  <a:txBody>
                    <a:bodyPr/>
                    <a:lstStyle/>
                    <a:p>
                      <a:pPr algn="ctr"/>
                      <a:r>
                        <a:rPr lang="en-IN"/>
                        <a:t>3</a:t>
                      </a:r>
                    </a:p>
                  </a:txBody>
                  <a:tcPr/>
                </a:tc>
                <a:tc>
                  <a:txBody>
                    <a:bodyPr/>
                    <a:lstStyle/>
                    <a:p>
                      <a:r>
                        <a:rPr lang="en-IN"/>
                        <a:t>A B D</a:t>
                      </a:r>
                    </a:p>
                  </a:txBody>
                  <a:tcPr/>
                </a:tc>
                <a:extLst>
                  <a:ext uri="{0D108BD9-81ED-4DB2-BD59-A6C34878D82A}">
                    <a16:rowId xmlns:a16="http://schemas.microsoft.com/office/drawing/2014/main" val="138168626"/>
                  </a:ext>
                </a:extLst>
              </a:tr>
              <a:tr h="570049">
                <a:tc>
                  <a:txBody>
                    <a:bodyPr/>
                    <a:lstStyle/>
                    <a:p>
                      <a:pPr algn="ctr"/>
                      <a:r>
                        <a:rPr lang="en-IN"/>
                        <a:t>4</a:t>
                      </a:r>
                    </a:p>
                  </a:txBody>
                  <a:tcPr/>
                </a:tc>
                <a:tc>
                  <a:txBody>
                    <a:bodyPr/>
                    <a:lstStyle/>
                    <a:p>
                      <a:r>
                        <a:rPr lang="en-IN"/>
                        <a:t>B C D </a:t>
                      </a:r>
                    </a:p>
                  </a:txBody>
                  <a:tcPr/>
                </a:tc>
                <a:extLst>
                  <a:ext uri="{0D108BD9-81ED-4DB2-BD59-A6C34878D82A}">
                    <a16:rowId xmlns:a16="http://schemas.microsoft.com/office/drawing/2014/main" val="6168793"/>
                  </a:ext>
                </a:extLst>
              </a:tr>
              <a:tr h="570049">
                <a:tc>
                  <a:txBody>
                    <a:bodyPr/>
                    <a:lstStyle/>
                    <a:p>
                      <a:pPr algn="ctr"/>
                      <a:r>
                        <a:rPr lang="en-IN"/>
                        <a:t>5</a:t>
                      </a:r>
                    </a:p>
                  </a:txBody>
                  <a:tcPr/>
                </a:tc>
                <a:tc>
                  <a:txBody>
                    <a:bodyPr/>
                    <a:lstStyle/>
                    <a:p>
                      <a:r>
                        <a:rPr lang="en-IN"/>
                        <a:t>A C D </a:t>
                      </a:r>
                    </a:p>
                  </a:txBody>
                  <a:tcPr/>
                </a:tc>
                <a:extLst>
                  <a:ext uri="{0D108BD9-81ED-4DB2-BD59-A6C34878D82A}">
                    <a16:rowId xmlns:a16="http://schemas.microsoft.com/office/drawing/2014/main" val="3406861579"/>
                  </a:ext>
                </a:extLst>
              </a:tr>
              <a:tr h="570049">
                <a:tc>
                  <a:txBody>
                    <a:bodyPr/>
                    <a:lstStyle/>
                    <a:p>
                      <a:pPr algn="ctr"/>
                      <a:r>
                        <a:rPr lang="en-IN"/>
                        <a:t>6</a:t>
                      </a:r>
                    </a:p>
                  </a:txBody>
                  <a:tcPr/>
                </a:tc>
                <a:tc>
                  <a:txBody>
                    <a:bodyPr/>
                    <a:lstStyle/>
                    <a:p>
                      <a:r>
                        <a:rPr lang="en-IN"/>
                        <a:t>A B  E </a:t>
                      </a:r>
                    </a:p>
                  </a:txBody>
                  <a:tcPr/>
                </a:tc>
                <a:extLst>
                  <a:ext uri="{0D108BD9-81ED-4DB2-BD59-A6C34878D82A}">
                    <a16:rowId xmlns:a16="http://schemas.microsoft.com/office/drawing/2014/main" val="3490863163"/>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BA72C8-3DC5-4C2A-158B-4EC3016688D3}"/>
                  </a:ext>
                </a:extLst>
              </p:cNvPr>
              <p:cNvSpPr txBox="1"/>
              <p:nvPr/>
            </p:nvSpPr>
            <p:spPr>
              <a:xfrm>
                <a:off x="2400130" y="4904798"/>
                <a:ext cx="5321470" cy="5742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b="0" i="0" smtClean="0">
                          <a:latin typeface="Cambria Math" panose="02040503050406030204" pitchFamily="18" charset="0"/>
                        </a:rPr>
                        <m:t>Confidence</m:t>
                      </m:r>
                      <m:r>
                        <a:rPr lang="en-IN" b="0" i="0" smtClean="0">
                          <a:latin typeface="Cambria Math" panose="02040503050406030204" pitchFamily="18" charset="0"/>
                        </a:rPr>
                        <m:t>(</m:t>
                      </m:r>
                      <m:r>
                        <m:rPr>
                          <m:sty m:val="p"/>
                        </m:rPr>
                        <a:rPr lang="en-IN" b="0" i="0" smtClean="0">
                          <a:latin typeface="Cambria Math" panose="02040503050406030204" pitchFamily="18" charset="0"/>
                        </a:rPr>
                        <m:t>A</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B</m:t>
                      </m:r>
                      <m:r>
                        <a:rPr lang="en-IN" b="0" i="0"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𝑆𝑢𝑝𝑝</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num>
                        <m:den>
                          <m:r>
                            <a:rPr lang="en-IN" b="0" i="1" smtClean="0">
                              <a:latin typeface="Cambria Math" panose="02040503050406030204" pitchFamily="18" charset="0"/>
                            </a:rPr>
                            <m:t>𝑆𝑢𝑝𝑝</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den>
                      </m:f>
                    </m:oMath>
                  </m:oMathPara>
                </a14:m>
                <a:endParaRPr lang="en-IN"/>
              </a:p>
            </p:txBody>
          </p:sp>
        </mc:Choice>
        <mc:Fallback xmlns="">
          <p:sp>
            <p:nvSpPr>
              <p:cNvPr id="8" name="TextBox 7">
                <a:extLst>
                  <a:ext uri="{FF2B5EF4-FFF2-40B4-BE49-F238E27FC236}">
                    <a16:creationId xmlns:a16="http://schemas.microsoft.com/office/drawing/2014/main" id="{8ABA72C8-3DC5-4C2A-158B-4EC3016688D3}"/>
                  </a:ext>
                </a:extLst>
              </p:cNvPr>
              <p:cNvSpPr txBox="1">
                <a:spLocks noRot="1" noChangeAspect="1" noMove="1" noResize="1" noEditPoints="1" noAdjustHandles="1" noChangeArrowheads="1" noChangeShapeType="1" noTextEdit="1"/>
              </p:cNvSpPr>
              <p:nvPr/>
            </p:nvSpPr>
            <p:spPr>
              <a:xfrm>
                <a:off x="2400130" y="4904798"/>
                <a:ext cx="5321470" cy="5742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AF34DFA-19F1-F33C-1F03-5FE0A5612F0D}"/>
                  </a:ext>
                </a:extLst>
              </p:cNvPr>
              <p:cNvSpPr txBox="1">
                <a:spLocks/>
              </p:cNvSpPr>
              <p:nvPr/>
            </p:nvSpPr>
            <p:spPr>
              <a:xfrm>
                <a:off x="1415062" y="3729514"/>
                <a:ext cx="4772378" cy="710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14:m>
                  <m:oMathPara xmlns:m="http://schemas.openxmlformats.org/officeDocument/2006/math">
                    <m:oMathParaPr>
                      <m:jc m:val="centerGroup"/>
                    </m:oMathParaPr>
                    <m:oMath xmlns:m="http://schemas.openxmlformats.org/officeDocument/2006/math">
                      <m:r>
                        <a:rPr lang="en-IN" sz="1800" i="1" smtClean="0">
                          <a:latin typeface="Cambria Math" panose="02040503050406030204" pitchFamily="18" charset="0"/>
                        </a:rPr>
                        <m:t>𝐶𝑜𝑛𝑓𝑖𝑑𝑒𝑛𝑐𝑒</m:t>
                      </m:r>
                      <m:r>
                        <a:rPr lang="en-IN" sz="1800" i="1" smtClean="0">
                          <a:latin typeface="Cambria Math" panose="02040503050406030204" pitchFamily="18" charset="0"/>
                        </a:rPr>
                        <m:t>=</m:t>
                      </m:r>
                      <m:f>
                        <m:fPr>
                          <m:ctrlPr>
                            <a:rPr lang="en-IN" sz="1800" i="1" smtClean="0">
                              <a:latin typeface="Cambria Math" panose="02040503050406030204" pitchFamily="18" charset="0"/>
                            </a:rPr>
                          </m:ctrlPr>
                        </m:fPr>
                        <m:num>
                          <m:r>
                            <a:rPr lang="en-IN" sz="1800" i="1" smtClean="0">
                              <a:latin typeface="Cambria Math" panose="02040503050406030204" pitchFamily="18" charset="0"/>
                            </a:rPr>
                            <m:t>𝐹𝑟𝑒𝑞</m:t>
                          </m:r>
                          <m:r>
                            <a:rPr lang="en-IN" sz="1800" i="1" smtClean="0">
                              <a:latin typeface="Cambria Math" panose="02040503050406030204" pitchFamily="18" charset="0"/>
                            </a:rPr>
                            <m:t>(</m:t>
                          </m:r>
                          <m:r>
                            <a:rPr lang="en-IN" sz="1800" i="1" smtClean="0">
                              <a:latin typeface="Cambria Math" panose="02040503050406030204" pitchFamily="18" charset="0"/>
                            </a:rPr>
                            <m:t>𝑋</m:t>
                          </m:r>
                          <m:r>
                            <a:rPr lang="en-IN" sz="1800" i="1" smtClean="0">
                              <a:latin typeface="Cambria Math" panose="02040503050406030204" pitchFamily="18" charset="0"/>
                            </a:rPr>
                            <m:t>,</m:t>
                          </m:r>
                          <m:r>
                            <a:rPr lang="en-IN" sz="1800" i="1" smtClean="0">
                              <a:latin typeface="Cambria Math" panose="02040503050406030204" pitchFamily="18" charset="0"/>
                            </a:rPr>
                            <m:t>𝑌</m:t>
                          </m:r>
                          <m:r>
                            <a:rPr lang="en-IN" sz="1800" i="1" smtClean="0">
                              <a:latin typeface="Cambria Math" panose="02040503050406030204" pitchFamily="18" charset="0"/>
                            </a:rPr>
                            <m:t>)</m:t>
                          </m:r>
                        </m:num>
                        <m:den>
                          <m:r>
                            <a:rPr lang="en-IN" sz="1800" i="1" smtClean="0">
                              <a:latin typeface="Cambria Math" panose="02040503050406030204" pitchFamily="18" charset="0"/>
                            </a:rPr>
                            <m:t>𝐹𝑟𝑒𝑞</m:t>
                          </m:r>
                          <m:r>
                            <a:rPr lang="en-IN" sz="1800" i="1" smtClean="0">
                              <a:latin typeface="Cambria Math" panose="02040503050406030204" pitchFamily="18" charset="0"/>
                            </a:rPr>
                            <m:t>(</m:t>
                          </m:r>
                          <m:r>
                            <a:rPr lang="en-IN" sz="1800" i="1" smtClean="0">
                              <a:latin typeface="Cambria Math" panose="02040503050406030204" pitchFamily="18" charset="0"/>
                            </a:rPr>
                            <m:t>𝑋</m:t>
                          </m:r>
                          <m:r>
                            <a:rPr lang="en-IN" sz="1800" i="1" smtClean="0">
                              <a:latin typeface="Cambria Math" panose="02040503050406030204" pitchFamily="18" charset="0"/>
                            </a:rPr>
                            <m:t>)</m:t>
                          </m:r>
                        </m:den>
                      </m:f>
                    </m:oMath>
                  </m:oMathPara>
                </a14:m>
                <a:endParaRPr lang="en-IN" sz="1600">
                  <a:latin typeface="Arial" panose="020B0604020202020204" pitchFamily="34" charset="0"/>
                  <a:cs typeface="Arial" panose="020B0604020202020204" pitchFamily="34" charset="0"/>
                </a:endParaRPr>
              </a:p>
            </p:txBody>
          </p:sp>
        </mc:Choice>
        <mc:Fallback xmlns="">
          <p:sp>
            <p:nvSpPr>
              <p:cNvPr id="7" name="Content Placeholder 2">
                <a:extLst>
                  <a:ext uri="{FF2B5EF4-FFF2-40B4-BE49-F238E27FC236}">
                    <a16:creationId xmlns:a16="http://schemas.microsoft.com/office/drawing/2014/main" id="{0AF34DFA-19F1-F33C-1F03-5FE0A5612F0D}"/>
                  </a:ext>
                </a:extLst>
              </p:cNvPr>
              <p:cNvSpPr txBox="1">
                <a:spLocks noRot="1" noChangeAspect="1" noMove="1" noResize="1" noEditPoints="1" noAdjustHandles="1" noChangeArrowheads="1" noChangeShapeType="1" noTextEdit="1"/>
              </p:cNvSpPr>
              <p:nvPr/>
            </p:nvSpPr>
            <p:spPr>
              <a:xfrm>
                <a:off x="1415062" y="3729514"/>
                <a:ext cx="4772378" cy="71040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68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9"/>
            <a:ext cx="9711372" cy="3047928"/>
          </a:xfrm>
        </p:spPr>
        <p:txBody>
          <a:bodyPr vert="horz" lIns="91440" tIns="45720" rIns="91440" bIns="45720" rtlCol="0">
            <a:noAutofit/>
          </a:bodyPr>
          <a:lstStyle/>
          <a:p>
            <a:pPr marL="0" indent="0">
              <a:buNone/>
            </a:pPr>
            <a:r>
              <a:rPr lang="en-US">
                <a:solidFill>
                  <a:srgbClr val="5583D1"/>
                </a:solidFill>
              </a:rPr>
              <a:t>Introduction to Association Rules</a:t>
            </a:r>
          </a:p>
          <a:p>
            <a:pPr marL="0" indent="0">
              <a:buNone/>
            </a:pPr>
            <a:r>
              <a:rPr lang="en-US" sz="2400">
                <a:solidFill>
                  <a:srgbClr val="242424"/>
                </a:solidFill>
              </a:rPr>
              <a:t>Association Rule Mining</a:t>
            </a:r>
          </a:p>
          <a:p>
            <a:pPr marL="0" lvl="2" indent="0" algn="just">
              <a:lnSpc>
                <a:spcPct val="150000"/>
              </a:lnSpc>
              <a:spcBef>
                <a:spcPts val="1000"/>
              </a:spcBef>
            </a:pPr>
            <a:r>
              <a:rPr lang="en-US" sz="2400">
                <a:solidFill>
                  <a:srgbClr val="242424"/>
                </a:solidFill>
                <a:cs typeface="Calibri" panose="020F0502020204030204" pitchFamily="34" charset="0"/>
              </a:rPr>
              <a:t>Basic Metrics</a:t>
            </a:r>
          </a:p>
          <a:p>
            <a:pPr marL="914400" lvl="5" indent="0" algn="just">
              <a:lnSpc>
                <a:spcPct val="150000"/>
              </a:lnSpc>
              <a:spcBef>
                <a:spcPts val="1000"/>
              </a:spcBef>
            </a:pPr>
            <a:r>
              <a:rPr lang="en-US" sz="2400">
                <a:solidFill>
                  <a:srgbClr val="242424"/>
                </a:solidFill>
                <a:cs typeface="Calibri" panose="020F0502020204030204" pitchFamily="34" charset="0"/>
              </a:rPr>
              <a:t>  Lift</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28800" lvl="4" indent="0">
              <a:buNone/>
            </a:pPr>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aphicFrame>
        <p:nvGraphicFramePr>
          <p:cNvPr id="6" name="Table 5">
            <a:extLst>
              <a:ext uri="{FF2B5EF4-FFF2-40B4-BE49-F238E27FC236}">
                <a16:creationId xmlns:a16="http://schemas.microsoft.com/office/drawing/2014/main" id="{A40C12D8-86D3-22EA-6104-EE331CB6C6F7}"/>
              </a:ext>
            </a:extLst>
          </p:cNvPr>
          <p:cNvGraphicFramePr>
            <a:graphicFrameLocks noGrp="1"/>
          </p:cNvGraphicFramePr>
          <p:nvPr/>
        </p:nvGraphicFramePr>
        <p:xfrm>
          <a:off x="8197092" y="1433828"/>
          <a:ext cx="2742715" cy="3990343"/>
        </p:xfrm>
        <a:graphic>
          <a:graphicData uri="http://schemas.openxmlformats.org/drawingml/2006/table">
            <a:tbl>
              <a:tblPr firstRow="1" bandRow="1">
                <a:tableStyleId>{5C22544A-7EE6-4342-B048-85BDC9FD1C3A}</a:tableStyleId>
              </a:tblPr>
              <a:tblGrid>
                <a:gridCol w="1553995">
                  <a:extLst>
                    <a:ext uri="{9D8B030D-6E8A-4147-A177-3AD203B41FA5}">
                      <a16:colId xmlns:a16="http://schemas.microsoft.com/office/drawing/2014/main" val="2093765658"/>
                    </a:ext>
                  </a:extLst>
                </a:gridCol>
                <a:gridCol w="1188720">
                  <a:extLst>
                    <a:ext uri="{9D8B030D-6E8A-4147-A177-3AD203B41FA5}">
                      <a16:colId xmlns:a16="http://schemas.microsoft.com/office/drawing/2014/main" val="457810352"/>
                    </a:ext>
                  </a:extLst>
                </a:gridCol>
              </a:tblGrid>
              <a:tr h="570049">
                <a:tc>
                  <a:txBody>
                    <a:bodyPr/>
                    <a:lstStyle/>
                    <a:p>
                      <a:pPr algn="ctr"/>
                      <a:r>
                        <a:rPr lang="en-IN"/>
                        <a:t>Transactions</a:t>
                      </a:r>
                    </a:p>
                  </a:txBody>
                  <a:tcPr/>
                </a:tc>
                <a:tc>
                  <a:txBody>
                    <a:bodyPr/>
                    <a:lstStyle/>
                    <a:p>
                      <a:pPr algn="ctr"/>
                      <a:r>
                        <a:rPr lang="en-IN"/>
                        <a:t>Item sets</a:t>
                      </a:r>
                    </a:p>
                  </a:txBody>
                  <a:tcPr/>
                </a:tc>
                <a:extLst>
                  <a:ext uri="{0D108BD9-81ED-4DB2-BD59-A6C34878D82A}">
                    <a16:rowId xmlns:a16="http://schemas.microsoft.com/office/drawing/2014/main" val="2902287588"/>
                  </a:ext>
                </a:extLst>
              </a:tr>
              <a:tr h="570049">
                <a:tc>
                  <a:txBody>
                    <a:bodyPr/>
                    <a:lstStyle/>
                    <a:p>
                      <a:pPr algn="ctr"/>
                      <a:r>
                        <a:rPr lang="en-IN"/>
                        <a:t>1</a:t>
                      </a:r>
                    </a:p>
                  </a:txBody>
                  <a:tcPr/>
                </a:tc>
                <a:tc>
                  <a:txBody>
                    <a:bodyPr/>
                    <a:lstStyle/>
                    <a:p>
                      <a:r>
                        <a:rPr lang="en-IN"/>
                        <a:t>B C D </a:t>
                      </a:r>
                    </a:p>
                  </a:txBody>
                  <a:tcPr/>
                </a:tc>
                <a:extLst>
                  <a:ext uri="{0D108BD9-81ED-4DB2-BD59-A6C34878D82A}">
                    <a16:rowId xmlns:a16="http://schemas.microsoft.com/office/drawing/2014/main" val="1516099475"/>
                  </a:ext>
                </a:extLst>
              </a:tr>
              <a:tr h="570049">
                <a:tc>
                  <a:txBody>
                    <a:bodyPr/>
                    <a:lstStyle/>
                    <a:p>
                      <a:pPr algn="ctr"/>
                      <a:r>
                        <a:rPr lang="en-IN"/>
                        <a:t>2</a:t>
                      </a:r>
                    </a:p>
                  </a:txBody>
                  <a:tcPr/>
                </a:tc>
                <a:tc>
                  <a:txBody>
                    <a:bodyPr/>
                    <a:lstStyle/>
                    <a:p>
                      <a:r>
                        <a:rPr lang="en-IN"/>
                        <a:t>A C D E F</a:t>
                      </a:r>
                    </a:p>
                  </a:txBody>
                  <a:tcPr/>
                </a:tc>
                <a:extLst>
                  <a:ext uri="{0D108BD9-81ED-4DB2-BD59-A6C34878D82A}">
                    <a16:rowId xmlns:a16="http://schemas.microsoft.com/office/drawing/2014/main" val="918613053"/>
                  </a:ext>
                </a:extLst>
              </a:tr>
              <a:tr h="570049">
                <a:tc>
                  <a:txBody>
                    <a:bodyPr/>
                    <a:lstStyle/>
                    <a:p>
                      <a:pPr algn="ctr"/>
                      <a:r>
                        <a:rPr lang="en-IN"/>
                        <a:t>3</a:t>
                      </a:r>
                    </a:p>
                  </a:txBody>
                  <a:tcPr/>
                </a:tc>
                <a:tc>
                  <a:txBody>
                    <a:bodyPr/>
                    <a:lstStyle/>
                    <a:p>
                      <a:r>
                        <a:rPr lang="en-IN"/>
                        <a:t>A B D</a:t>
                      </a:r>
                    </a:p>
                  </a:txBody>
                  <a:tcPr/>
                </a:tc>
                <a:extLst>
                  <a:ext uri="{0D108BD9-81ED-4DB2-BD59-A6C34878D82A}">
                    <a16:rowId xmlns:a16="http://schemas.microsoft.com/office/drawing/2014/main" val="138168626"/>
                  </a:ext>
                </a:extLst>
              </a:tr>
              <a:tr h="570049">
                <a:tc>
                  <a:txBody>
                    <a:bodyPr/>
                    <a:lstStyle/>
                    <a:p>
                      <a:pPr algn="ctr"/>
                      <a:r>
                        <a:rPr lang="en-IN"/>
                        <a:t>4</a:t>
                      </a:r>
                    </a:p>
                  </a:txBody>
                  <a:tcPr/>
                </a:tc>
                <a:tc>
                  <a:txBody>
                    <a:bodyPr/>
                    <a:lstStyle/>
                    <a:p>
                      <a:r>
                        <a:rPr lang="en-IN"/>
                        <a:t>B C D </a:t>
                      </a:r>
                    </a:p>
                  </a:txBody>
                  <a:tcPr/>
                </a:tc>
                <a:extLst>
                  <a:ext uri="{0D108BD9-81ED-4DB2-BD59-A6C34878D82A}">
                    <a16:rowId xmlns:a16="http://schemas.microsoft.com/office/drawing/2014/main" val="6168793"/>
                  </a:ext>
                </a:extLst>
              </a:tr>
              <a:tr h="570049">
                <a:tc>
                  <a:txBody>
                    <a:bodyPr/>
                    <a:lstStyle/>
                    <a:p>
                      <a:pPr algn="ctr"/>
                      <a:r>
                        <a:rPr lang="en-IN"/>
                        <a:t>5</a:t>
                      </a:r>
                    </a:p>
                  </a:txBody>
                  <a:tcPr/>
                </a:tc>
                <a:tc>
                  <a:txBody>
                    <a:bodyPr/>
                    <a:lstStyle/>
                    <a:p>
                      <a:r>
                        <a:rPr lang="en-IN"/>
                        <a:t>A C D </a:t>
                      </a:r>
                    </a:p>
                  </a:txBody>
                  <a:tcPr/>
                </a:tc>
                <a:extLst>
                  <a:ext uri="{0D108BD9-81ED-4DB2-BD59-A6C34878D82A}">
                    <a16:rowId xmlns:a16="http://schemas.microsoft.com/office/drawing/2014/main" val="3406861579"/>
                  </a:ext>
                </a:extLst>
              </a:tr>
              <a:tr h="570049">
                <a:tc>
                  <a:txBody>
                    <a:bodyPr/>
                    <a:lstStyle/>
                    <a:p>
                      <a:pPr algn="ctr"/>
                      <a:r>
                        <a:rPr lang="en-IN"/>
                        <a:t>6</a:t>
                      </a:r>
                    </a:p>
                  </a:txBody>
                  <a:tcPr/>
                </a:tc>
                <a:tc>
                  <a:txBody>
                    <a:bodyPr/>
                    <a:lstStyle/>
                    <a:p>
                      <a:r>
                        <a:rPr lang="en-IN"/>
                        <a:t>A B  E </a:t>
                      </a:r>
                    </a:p>
                  </a:txBody>
                  <a:tcPr/>
                </a:tc>
                <a:extLst>
                  <a:ext uri="{0D108BD9-81ED-4DB2-BD59-A6C34878D82A}">
                    <a16:rowId xmlns:a16="http://schemas.microsoft.com/office/drawing/2014/main" val="3490863163"/>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AA0ECE2-052A-F203-F7C4-C73A5CB93D0B}"/>
                  </a:ext>
                </a:extLst>
              </p:cNvPr>
              <p:cNvSpPr txBox="1"/>
              <p:nvPr/>
            </p:nvSpPr>
            <p:spPr>
              <a:xfrm>
                <a:off x="2112539" y="3736856"/>
                <a:ext cx="3871701" cy="582660"/>
              </a:xfrm>
              <a:prstGeom prst="rect">
                <a:avLst/>
              </a:prstGeom>
              <a:noFill/>
            </p:spPr>
            <p:txBody>
              <a:bodyPr wrap="square">
                <a:spAutoFit/>
              </a:bodyPr>
              <a:lstStyle/>
              <a:p>
                <a:pPr lvl="1"/>
                <a:r>
                  <a:rPr lang="en-IN" sz="2000" i="1">
                    <a:solidFill>
                      <a:srgbClr val="242424"/>
                    </a:solidFill>
                    <a:cs typeface="Calibri" panose="020F0502020204030204" pitchFamily="34" charset="0"/>
                  </a:rPr>
                  <a:t>Lift</a:t>
                </a:r>
                <a14:m>
                  <m:oMath xmlns:m="http://schemas.openxmlformats.org/officeDocument/2006/math">
                    <m:r>
                      <a:rPr lang="en-IN" sz="2000" i="1">
                        <a:solidFill>
                          <a:srgbClr val="242424"/>
                        </a:solidFill>
                        <a:latin typeface="Cambria Math" panose="02040503050406030204" pitchFamily="18" charset="0"/>
                        <a:cs typeface="Calibri" panose="020F0502020204030204" pitchFamily="34" charset="0"/>
                      </a:rPr>
                      <m:t>=</m:t>
                    </m:r>
                    <m:f>
                      <m:fPr>
                        <m:ctrlPr>
                          <a:rPr lang="en-IN" sz="2000" i="1">
                            <a:solidFill>
                              <a:srgbClr val="242424"/>
                            </a:solidFill>
                            <a:latin typeface="Cambria Math" panose="02040503050406030204" pitchFamily="18" charset="0"/>
                            <a:cs typeface="Calibri" panose="020F0502020204030204" pitchFamily="34" charset="0"/>
                          </a:rPr>
                        </m:ctrlPr>
                      </m:fPr>
                      <m:num>
                        <m:r>
                          <a:rPr lang="en-IN" sz="2000" i="1">
                            <a:solidFill>
                              <a:srgbClr val="242424"/>
                            </a:solidFill>
                            <a:latin typeface="Cambria Math" panose="02040503050406030204" pitchFamily="18" charset="0"/>
                            <a:cs typeface="Calibri" panose="020F0502020204030204" pitchFamily="34" charset="0"/>
                          </a:rPr>
                          <m:t>𝑆𝑢𝑝𝑝</m:t>
                        </m:r>
                        <m:r>
                          <a:rPr lang="en-IN" sz="2000" i="1">
                            <a:solidFill>
                              <a:srgbClr val="242424"/>
                            </a:solidFill>
                            <a:latin typeface="Cambria Math" panose="02040503050406030204" pitchFamily="18" charset="0"/>
                            <a:cs typeface="Calibri" panose="020F0502020204030204" pitchFamily="34" charset="0"/>
                          </a:rPr>
                          <m:t>(</m:t>
                        </m:r>
                        <m:r>
                          <a:rPr lang="en-IN" sz="2000" i="1">
                            <a:solidFill>
                              <a:srgbClr val="242424"/>
                            </a:solidFill>
                            <a:latin typeface="Cambria Math" panose="02040503050406030204" pitchFamily="18" charset="0"/>
                            <a:cs typeface="Calibri" panose="020F0502020204030204" pitchFamily="34" charset="0"/>
                          </a:rPr>
                          <m:t>𝑋</m:t>
                        </m:r>
                        <m:r>
                          <a:rPr lang="en-IN" sz="2000" i="1">
                            <a:solidFill>
                              <a:srgbClr val="242424"/>
                            </a:solidFill>
                            <a:latin typeface="Cambria Math" panose="02040503050406030204" pitchFamily="18" charset="0"/>
                            <a:cs typeface="Calibri" panose="020F0502020204030204" pitchFamily="34" charset="0"/>
                          </a:rPr>
                          <m:t>,</m:t>
                        </m:r>
                        <m:r>
                          <a:rPr lang="en-IN" sz="2000" i="1">
                            <a:solidFill>
                              <a:srgbClr val="242424"/>
                            </a:solidFill>
                            <a:latin typeface="Cambria Math" panose="02040503050406030204" pitchFamily="18" charset="0"/>
                            <a:cs typeface="Calibri" panose="020F0502020204030204" pitchFamily="34" charset="0"/>
                          </a:rPr>
                          <m:t>𝑌</m:t>
                        </m:r>
                        <m:r>
                          <a:rPr lang="en-IN" sz="2000" i="1">
                            <a:solidFill>
                              <a:srgbClr val="242424"/>
                            </a:solidFill>
                            <a:latin typeface="Cambria Math" panose="02040503050406030204" pitchFamily="18" charset="0"/>
                            <a:cs typeface="Calibri" panose="020F0502020204030204" pitchFamily="34" charset="0"/>
                          </a:rPr>
                          <m:t>)</m:t>
                        </m:r>
                      </m:num>
                      <m:den>
                        <m:r>
                          <a:rPr lang="en-IN" sz="2000" i="1">
                            <a:solidFill>
                              <a:srgbClr val="242424"/>
                            </a:solidFill>
                            <a:latin typeface="Cambria Math" panose="02040503050406030204" pitchFamily="18" charset="0"/>
                            <a:cs typeface="Calibri" panose="020F0502020204030204" pitchFamily="34" charset="0"/>
                          </a:rPr>
                          <m:t>𝑆𝑢𝑝𝑝</m:t>
                        </m:r>
                        <m:r>
                          <a:rPr lang="en-IN" sz="2000" i="1">
                            <a:solidFill>
                              <a:srgbClr val="242424"/>
                            </a:solidFill>
                            <a:latin typeface="Cambria Math" panose="02040503050406030204" pitchFamily="18" charset="0"/>
                            <a:cs typeface="Calibri" panose="020F0502020204030204" pitchFamily="34" charset="0"/>
                          </a:rPr>
                          <m:t>(</m:t>
                        </m:r>
                        <m:r>
                          <a:rPr lang="en-IN" sz="2000" i="1">
                            <a:solidFill>
                              <a:srgbClr val="242424"/>
                            </a:solidFill>
                            <a:latin typeface="Cambria Math" panose="02040503050406030204" pitchFamily="18" charset="0"/>
                            <a:cs typeface="Calibri" panose="020F0502020204030204" pitchFamily="34" charset="0"/>
                          </a:rPr>
                          <m:t>𝑋</m:t>
                        </m:r>
                        <m:r>
                          <a:rPr lang="en-IN" sz="2000" i="1">
                            <a:solidFill>
                              <a:srgbClr val="242424"/>
                            </a:solidFill>
                            <a:latin typeface="Cambria Math" panose="02040503050406030204" pitchFamily="18" charset="0"/>
                            <a:cs typeface="Calibri" panose="020F0502020204030204" pitchFamily="34" charset="0"/>
                          </a:rPr>
                          <m:t>)×</m:t>
                        </m:r>
                        <m:r>
                          <a:rPr lang="en-IN" sz="2000" i="1">
                            <a:solidFill>
                              <a:srgbClr val="242424"/>
                            </a:solidFill>
                            <a:latin typeface="Cambria Math" panose="02040503050406030204" pitchFamily="18" charset="0"/>
                            <a:cs typeface="Calibri" panose="020F0502020204030204" pitchFamily="34" charset="0"/>
                          </a:rPr>
                          <m:t>𝑆𝑢𝑝𝑝</m:t>
                        </m:r>
                        <m:r>
                          <a:rPr lang="en-IN" sz="2000" i="1">
                            <a:solidFill>
                              <a:srgbClr val="242424"/>
                            </a:solidFill>
                            <a:latin typeface="Cambria Math" panose="02040503050406030204" pitchFamily="18" charset="0"/>
                            <a:cs typeface="Calibri" panose="020F0502020204030204" pitchFamily="34" charset="0"/>
                          </a:rPr>
                          <m:t>(</m:t>
                        </m:r>
                        <m:r>
                          <a:rPr lang="en-IN" sz="2000" i="1">
                            <a:solidFill>
                              <a:srgbClr val="242424"/>
                            </a:solidFill>
                            <a:latin typeface="Cambria Math" panose="02040503050406030204" pitchFamily="18" charset="0"/>
                            <a:cs typeface="Calibri" panose="020F0502020204030204" pitchFamily="34" charset="0"/>
                          </a:rPr>
                          <m:t>𝑌</m:t>
                        </m:r>
                        <m:r>
                          <a:rPr lang="en-IN" sz="2000" i="1">
                            <a:solidFill>
                              <a:srgbClr val="242424"/>
                            </a:solidFill>
                            <a:latin typeface="Cambria Math" panose="02040503050406030204" pitchFamily="18" charset="0"/>
                            <a:cs typeface="Calibri" panose="020F0502020204030204" pitchFamily="34" charset="0"/>
                          </a:rPr>
                          <m:t>)</m:t>
                        </m:r>
                      </m:den>
                    </m:f>
                  </m:oMath>
                </a14:m>
                <a:endParaRPr lang="en-US" sz="2000" i="1">
                  <a:solidFill>
                    <a:srgbClr val="242424"/>
                  </a:solidFill>
                  <a:cs typeface="Calibri" panose="020F0502020204030204" pitchFamily="34" charset="0"/>
                </a:endParaRPr>
              </a:p>
            </p:txBody>
          </p:sp>
        </mc:Choice>
        <mc:Fallback xmlns="">
          <p:sp>
            <p:nvSpPr>
              <p:cNvPr id="5" name="TextBox 4">
                <a:extLst>
                  <a:ext uri="{FF2B5EF4-FFF2-40B4-BE49-F238E27FC236}">
                    <a16:creationId xmlns:a16="http://schemas.microsoft.com/office/drawing/2014/main" id="{9AA0ECE2-052A-F203-F7C4-C73A5CB93D0B}"/>
                  </a:ext>
                </a:extLst>
              </p:cNvPr>
              <p:cNvSpPr txBox="1">
                <a:spLocks noRot="1" noChangeAspect="1" noMove="1" noResize="1" noEditPoints="1" noAdjustHandles="1" noChangeArrowheads="1" noChangeShapeType="1" noTextEdit="1"/>
              </p:cNvSpPr>
              <p:nvPr/>
            </p:nvSpPr>
            <p:spPr>
              <a:xfrm>
                <a:off x="2112539" y="3736856"/>
                <a:ext cx="3871701" cy="5826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46DD47-9030-FD96-1663-50FC7FF36D51}"/>
                  </a:ext>
                </a:extLst>
              </p:cNvPr>
              <p:cNvSpPr txBox="1"/>
              <p:nvPr/>
            </p:nvSpPr>
            <p:spPr>
              <a:xfrm>
                <a:off x="1465410" y="4584714"/>
                <a:ext cx="5321470" cy="5742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𝐿</m:t>
                      </m:r>
                      <m:r>
                        <a:rPr lang="en-IN" b="0" i="1" smtClean="0">
                          <a:latin typeface="Cambria Math" panose="02040503050406030204" pitchFamily="18" charset="0"/>
                        </a:rPr>
                        <m:t>𝑖𝑓𝑡</m:t>
                      </m:r>
                      <m:r>
                        <a:rPr lang="en-IN" b="0" i="0" smtClean="0">
                          <a:latin typeface="Cambria Math" panose="02040503050406030204" pitchFamily="18" charset="0"/>
                        </a:rPr>
                        <m:t>(</m:t>
                      </m:r>
                      <m:r>
                        <m:rPr>
                          <m:sty m:val="p"/>
                        </m:rPr>
                        <a:rPr lang="en-IN" b="0" i="0" smtClean="0">
                          <a:latin typeface="Cambria Math" panose="02040503050406030204" pitchFamily="18" charset="0"/>
                        </a:rPr>
                        <m:t>A</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B</m:t>
                      </m:r>
                      <m:r>
                        <a:rPr lang="en-IN" b="0" i="0"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𝑆𝑢𝑝𝑝</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num>
                        <m:den>
                          <m:r>
                            <a:rPr lang="en-IN" b="0" i="1" smtClean="0">
                              <a:latin typeface="Cambria Math" panose="02040503050406030204" pitchFamily="18" charset="0"/>
                            </a:rPr>
                            <m:t>𝑆𝑢𝑝𝑝</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𝑆𝑢𝑝𝑝</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den>
                      </m:f>
                    </m:oMath>
                  </m:oMathPara>
                </a14:m>
                <a:endParaRPr lang="en-IN"/>
              </a:p>
            </p:txBody>
          </p:sp>
        </mc:Choice>
        <mc:Fallback xmlns="">
          <p:sp>
            <p:nvSpPr>
              <p:cNvPr id="10" name="TextBox 9">
                <a:extLst>
                  <a:ext uri="{FF2B5EF4-FFF2-40B4-BE49-F238E27FC236}">
                    <a16:creationId xmlns:a16="http://schemas.microsoft.com/office/drawing/2014/main" id="{B146DD47-9030-FD96-1663-50FC7FF36D51}"/>
                  </a:ext>
                </a:extLst>
              </p:cNvPr>
              <p:cNvSpPr txBox="1">
                <a:spLocks noRot="1" noChangeAspect="1" noMove="1" noResize="1" noEditPoints="1" noAdjustHandles="1" noChangeArrowheads="1" noChangeShapeType="1" noTextEdit="1"/>
              </p:cNvSpPr>
              <p:nvPr/>
            </p:nvSpPr>
            <p:spPr>
              <a:xfrm>
                <a:off x="1465410" y="4584714"/>
                <a:ext cx="5321470" cy="57426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3736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016"/>
            <a:ext cx="6502143" cy="3935409"/>
          </a:xfrm>
        </p:spPr>
        <p:txBody>
          <a:bodyPr vert="horz" lIns="91440" tIns="45720" rIns="91440" bIns="45720" rtlCol="0">
            <a:noAutofit/>
          </a:bodyPr>
          <a:lstStyle/>
          <a:p>
            <a:pPr marL="0" indent="0" algn="just">
              <a:buNone/>
            </a:pPr>
            <a:r>
              <a:rPr lang="en-US" err="1">
                <a:solidFill>
                  <a:srgbClr val="5583D1"/>
                </a:solidFill>
              </a:rPr>
              <a:t>Apriori</a:t>
            </a:r>
            <a:r>
              <a:rPr lang="en-US">
                <a:solidFill>
                  <a:srgbClr val="5583D1"/>
                </a:solidFill>
              </a:rPr>
              <a:t> Algorithm</a:t>
            </a:r>
          </a:p>
          <a:p>
            <a:pPr marL="0" indent="0" algn="just">
              <a:buNone/>
            </a:pPr>
            <a:r>
              <a:rPr lang="en-US" sz="2400">
                <a:solidFill>
                  <a:srgbClr val="242424"/>
                </a:solidFill>
              </a:rPr>
              <a:t>Introduction to </a:t>
            </a:r>
            <a:r>
              <a:rPr lang="en-US" sz="2400" err="1">
                <a:solidFill>
                  <a:srgbClr val="242424"/>
                </a:solidFill>
              </a:rPr>
              <a:t>Apriori</a:t>
            </a:r>
            <a:r>
              <a:rPr lang="en-US" sz="2400">
                <a:solidFill>
                  <a:srgbClr val="242424"/>
                </a:solidFill>
              </a:rPr>
              <a:t> Algorithm</a:t>
            </a:r>
          </a:p>
          <a:p>
            <a:pPr marL="457200" lvl="4" indent="0" algn="just">
              <a:lnSpc>
                <a:spcPct val="150000"/>
              </a:lnSpc>
              <a:spcBef>
                <a:spcPts val="1000"/>
              </a:spcBef>
            </a:pPr>
            <a:r>
              <a:rPr lang="en-US" sz="2400">
                <a:solidFill>
                  <a:srgbClr val="242424"/>
                </a:solidFill>
                <a:cs typeface="Calibri" panose="020F0502020204030204" pitchFamily="34" charset="0"/>
              </a:rPr>
              <a:t>Objective is to create the association rule between different objects. </a:t>
            </a:r>
          </a:p>
          <a:p>
            <a:pPr marL="457200" lvl="4" indent="0" algn="just">
              <a:lnSpc>
                <a:spcPct val="150000"/>
              </a:lnSpc>
              <a:spcBef>
                <a:spcPts val="1000"/>
              </a:spcBef>
            </a:pPr>
            <a:r>
              <a:rPr lang="en-US" sz="2400">
                <a:solidFill>
                  <a:srgbClr val="242424"/>
                </a:solidFill>
                <a:cs typeface="Calibri" panose="020F0502020204030204" pitchFamily="34" charset="0"/>
              </a:rPr>
              <a:t>This algorithm was given by the R. Agrawal and Srikant in the year 1994. </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lgn="just"/>
            <a:endParaRPr lang="en-US"/>
          </a:p>
          <a:p>
            <a:pPr lvl="2" algn="just"/>
            <a:endParaRPr lang="en-US"/>
          </a:p>
          <a:p>
            <a:pPr lvl="4" algn="just"/>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31" name="Group 30">
            <a:extLst>
              <a:ext uri="{FF2B5EF4-FFF2-40B4-BE49-F238E27FC236}">
                <a16:creationId xmlns:a16="http://schemas.microsoft.com/office/drawing/2014/main" id="{824FC494-3BB7-59A7-8E12-2925646AF6BC}"/>
              </a:ext>
            </a:extLst>
          </p:cNvPr>
          <p:cNvGrpSpPr/>
          <p:nvPr/>
        </p:nvGrpSpPr>
        <p:grpSpPr>
          <a:xfrm>
            <a:off x="7073166" y="2268220"/>
            <a:ext cx="4275554" cy="2720340"/>
            <a:chOff x="7073166" y="2268220"/>
            <a:chExt cx="4197450" cy="2404170"/>
          </a:xfrm>
        </p:grpSpPr>
        <p:sp>
          <p:nvSpPr>
            <p:cNvPr id="7" name="Text Box 4">
              <a:extLst>
                <a:ext uri="{FF2B5EF4-FFF2-40B4-BE49-F238E27FC236}">
                  <a16:creationId xmlns:a16="http://schemas.microsoft.com/office/drawing/2014/main" id="{4E4E107B-CCDF-4E69-DB91-DC3034A25406}"/>
                </a:ext>
              </a:extLst>
            </p:cNvPr>
            <p:cNvSpPr txBox="1">
              <a:spLocks noChangeArrowheads="1"/>
            </p:cNvSpPr>
            <p:nvPr/>
          </p:nvSpPr>
          <p:spPr bwMode="auto">
            <a:xfrm>
              <a:off x="7232016" y="3357880"/>
              <a:ext cx="403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ClrTx/>
                <a:buSzTx/>
                <a:buFontTx/>
                <a:buNone/>
              </a:pPr>
              <a:r>
                <a:rPr lang="en-US" altLang="en-US" sz="2000">
                  <a:solidFill>
                    <a:srgbClr val="C00000"/>
                  </a:solidFill>
                  <a:latin typeface="Times New Roman" panose="02020603050405020304" pitchFamily="18" charset="0"/>
                </a:rPr>
                <a:t>12</a:t>
              </a:r>
              <a:r>
                <a:rPr lang="en-US" altLang="en-US" sz="2000">
                  <a:latin typeface="Times New Roman" panose="02020603050405020304" pitchFamily="18" charset="0"/>
                </a:rPr>
                <a:t>     13     </a:t>
              </a:r>
              <a:r>
                <a:rPr lang="en-US" altLang="en-US" sz="2000">
                  <a:solidFill>
                    <a:srgbClr val="C00000"/>
                  </a:solidFill>
                  <a:latin typeface="Times New Roman" panose="02020603050405020304" pitchFamily="18" charset="0"/>
                </a:rPr>
                <a:t>14</a:t>
              </a:r>
              <a:r>
                <a:rPr lang="en-US" altLang="en-US" sz="2000">
                  <a:latin typeface="Times New Roman" panose="02020603050405020304" pitchFamily="18" charset="0"/>
                </a:rPr>
                <a:t>     23    </a:t>
              </a:r>
              <a:r>
                <a:rPr lang="en-US" altLang="en-US" sz="2000">
                  <a:solidFill>
                    <a:srgbClr val="C00000"/>
                  </a:solidFill>
                  <a:latin typeface="Times New Roman" panose="02020603050405020304" pitchFamily="18" charset="0"/>
                </a:rPr>
                <a:t>24</a:t>
              </a:r>
              <a:r>
                <a:rPr lang="en-US" altLang="en-US" sz="2000">
                  <a:latin typeface="Times New Roman" panose="02020603050405020304" pitchFamily="18" charset="0"/>
                </a:rPr>
                <a:t>     34</a:t>
              </a:r>
            </a:p>
          </p:txBody>
        </p:sp>
        <p:sp>
          <p:nvSpPr>
            <p:cNvPr id="8" name="Rectangle 5">
              <a:extLst>
                <a:ext uri="{FF2B5EF4-FFF2-40B4-BE49-F238E27FC236}">
                  <a16:creationId xmlns:a16="http://schemas.microsoft.com/office/drawing/2014/main" id="{B4EA3D08-E3E8-C20D-BE81-A86170E24381}"/>
                </a:ext>
              </a:extLst>
            </p:cNvPr>
            <p:cNvSpPr>
              <a:spLocks noChangeArrowheads="1"/>
            </p:cNvSpPr>
            <p:nvPr/>
          </p:nvSpPr>
          <p:spPr bwMode="auto">
            <a:xfrm>
              <a:off x="7083108" y="4272280"/>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buClrTx/>
                <a:buSzTx/>
                <a:buFontTx/>
                <a:buNone/>
              </a:pPr>
              <a:r>
                <a:rPr lang="en-US" altLang="en-US" sz="2000">
                  <a:solidFill>
                    <a:srgbClr val="C00000"/>
                  </a:solidFill>
                  <a:latin typeface="Times New Roman" panose="02020603050405020304" pitchFamily="18" charset="0"/>
                </a:rPr>
                <a:t>1</a:t>
              </a:r>
              <a:r>
                <a:rPr lang="en-US" altLang="en-US" sz="2000">
                  <a:latin typeface="Times New Roman" panose="02020603050405020304" pitchFamily="18" charset="0"/>
                </a:rPr>
                <a:t>            </a:t>
              </a:r>
              <a:r>
                <a:rPr lang="en-US" altLang="en-US" sz="2000">
                  <a:solidFill>
                    <a:srgbClr val="C00000"/>
                  </a:solidFill>
                  <a:latin typeface="Times New Roman" panose="02020603050405020304" pitchFamily="18" charset="0"/>
                </a:rPr>
                <a:t>2 </a:t>
              </a:r>
              <a:r>
                <a:rPr lang="en-US" altLang="en-US" sz="2000">
                  <a:latin typeface="Times New Roman" panose="02020603050405020304" pitchFamily="18" charset="0"/>
                </a:rPr>
                <a:t>            3                  </a:t>
              </a:r>
              <a:r>
                <a:rPr lang="en-US" altLang="en-US" sz="2000">
                  <a:solidFill>
                    <a:srgbClr val="C00000"/>
                  </a:solidFill>
                  <a:latin typeface="Times New Roman" panose="02020603050405020304" pitchFamily="18" charset="0"/>
                </a:rPr>
                <a:t> 4</a:t>
              </a:r>
            </a:p>
          </p:txBody>
        </p:sp>
        <p:sp>
          <p:nvSpPr>
            <p:cNvPr id="9" name="Rectangle 6">
              <a:extLst>
                <a:ext uri="{FF2B5EF4-FFF2-40B4-BE49-F238E27FC236}">
                  <a16:creationId xmlns:a16="http://schemas.microsoft.com/office/drawing/2014/main" id="{19536A4C-1547-3B7B-3686-90C9760032B1}"/>
                </a:ext>
              </a:extLst>
            </p:cNvPr>
            <p:cNvSpPr>
              <a:spLocks noChangeArrowheads="1"/>
            </p:cNvSpPr>
            <p:nvPr/>
          </p:nvSpPr>
          <p:spPr bwMode="auto">
            <a:xfrm>
              <a:off x="7105016" y="2385665"/>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ClrTx/>
                <a:buSzTx/>
                <a:buFontTx/>
                <a:buNone/>
              </a:pPr>
              <a:r>
                <a:rPr lang="en-US" altLang="en-US" sz="2000">
                  <a:latin typeface="Times New Roman" panose="02020603050405020304" pitchFamily="18" charset="0"/>
                </a:rPr>
                <a:t>123        </a:t>
              </a:r>
              <a:r>
                <a:rPr lang="en-US" altLang="en-US" sz="2000">
                  <a:solidFill>
                    <a:srgbClr val="C00000"/>
                  </a:solidFill>
                  <a:latin typeface="Times New Roman" panose="02020603050405020304" pitchFamily="18" charset="0"/>
                </a:rPr>
                <a:t>124 </a:t>
              </a:r>
              <a:r>
                <a:rPr lang="en-US" altLang="en-US" sz="2000">
                  <a:latin typeface="Times New Roman" panose="02020603050405020304" pitchFamily="18" charset="0"/>
                </a:rPr>
                <a:t>      134        234 </a:t>
              </a:r>
            </a:p>
          </p:txBody>
        </p:sp>
        <p:sp>
          <p:nvSpPr>
            <p:cNvPr id="11" name="Line 7">
              <a:extLst>
                <a:ext uri="{FF2B5EF4-FFF2-40B4-BE49-F238E27FC236}">
                  <a16:creationId xmlns:a16="http://schemas.microsoft.com/office/drawing/2014/main" id="{94B5965F-7F21-B2E4-406B-26B995D4DD0A}"/>
                </a:ext>
              </a:extLst>
            </p:cNvPr>
            <p:cNvSpPr>
              <a:spLocks noChangeShapeType="1"/>
            </p:cNvSpPr>
            <p:nvPr/>
          </p:nvSpPr>
          <p:spPr bwMode="auto">
            <a:xfrm flipH="1">
              <a:off x="7458475" y="2876187"/>
              <a:ext cx="953051" cy="4667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Line 8">
              <a:extLst>
                <a:ext uri="{FF2B5EF4-FFF2-40B4-BE49-F238E27FC236}">
                  <a16:creationId xmlns:a16="http://schemas.microsoft.com/office/drawing/2014/main" id="{C827B95F-4C24-95BA-B585-C1E9D211C14D}"/>
                </a:ext>
              </a:extLst>
            </p:cNvPr>
            <p:cNvSpPr>
              <a:spLocks noChangeShapeType="1"/>
            </p:cNvSpPr>
            <p:nvPr/>
          </p:nvSpPr>
          <p:spPr bwMode="auto">
            <a:xfrm>
              <a:off x="8411526" y="2860040"/>
              <a:ext cx="85325" cy="4978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 name="Line 9">
              <a:extLst>
                <a:ext uri="{FF2B5EF4-FFF2-40B4-BE49-F238E27FC236}">
                  <a16:creationId xmlns:a16="http://schemas.microsoft.com/office/drawing/2014/main" id="{8315CA5A-3B0E-9858-401D-5D4C0FE70135}"/>
                </a:ext>
              </a:extLst>
            </p:cNvPr>
            <p:cNvSpPr>
              <a:spLocks noChangeShapeType="1"/>
            </p:cNvSpPr>
            <p:nvPr/>
          </p:nvSpPr>
          <p:spPr bwMode="auto">
            <a:xfrm>
              <a:off x="8411526" y="2890827"/>
              <a:ext cx="1131382" cy="4670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 name="Line 10">
              <a:extLst>
                <a:ext uri="{FF2B5EF4-FFF2-40B4-BE49-F238E27FC236}">
                  <a16:creationId xmlns:a16="http://schemas.microsoft.com/office/drawing/2014/main" id="{3B430C5E-197C-B7E1-B3BA-9A5709E752B3}"/>
                </a:ext>
              </a:extLst>
            </p:cNvPr>
            <p:cNvSpPr>
              <a:spLocks noChangeShapeType="1"/>
            </p:cNvSpPr>
            <p:nvPr/>
          </p:nvSpPr>
          <p:spPr bwMode="auto">
            <a:xfrm flipV="1">
              <a:off x="7235507" y="3835399"/>
              <a:ext cx="290367" cy="4368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1">
              <a:extLst>
                <a:ext uri="{FF2B5EF4-FFF2-40B4-BE49-F238E27FC236}">
                  <a16:creationId xmlns:a16="http://schemas.microsoft.com/office/drawing/2014/main" id="{87A6C151-90A1-63D1-40AF-BE84BD7240DC}"/>
                </a:ext>
              </a:extLst>
            </p:cNvPr>
            <p:cNvSpPr>
              <a:spLocks noChangeShapeType="1"/>
            </p:cNvSpPr>
            <p:nvPr/>
          </p:nvSpPr>
          <p:spPr bwMode="auto">
            <a:xfrm>
              <a:off x="7558894" y="3845253"/>
              <a:ext cx="514813" cy="4270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Line 12">
              <a:extLst>
                <a:ext uri="{FF2B5EF4-FFF2-40B4-BE49-F238E27FC236}">
                  <a16:creationId xmlns:a16="http://schemas.microsoft.com/office/drawing/2014/main" id="{5F81C16D-5B07-B1C9-51CD-36BC747B5DEE}"/>
                </a:ext>
              </a:extLst>
            </p:cNvPr>
            <p:cNvSpPr>
              <a:spLocks noChangeShapeType="1"/>
            </p:cNvSpPr>
            <p:nvPr/>
          </p:nvSpPr>
          <p:spPr bwMode="auto">
            <a:xfrm flipH="1">
              <a:off x="7235506" y="3815078"/>
              <a:ext cx="1317539" cy="4572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Line 13">
              <a:extLst>
                <a:ext uri="{FF2B5EF4-FFF2-40B4-BE49-F238E27FC236}">
                  <a16:creationId xmlns:a16="http://schemas.microsoft.com/office/drawing/2014/main" id="{6319B7CA-5DDE-9652-A98F-2389D628FBEB}"/>
                </a:ext>
              </a:extLst>
            </p:cNvPr>
            <p:cNvSpPr>
              <a:spLocks noChangeShapeType="1"/>
            </p:cNvSpPr>
            <p:nvPr/>
          </p:nvSpPr>
          <p:spPr bwMode="auto">
            <a:xfrm>
              <a:off x="8496851" y="3815078"/>
              <a:ext cx="1862857" cy="4572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 name="Line 14">
              <a:extLst>
                <a:ext uri="{FF2B5EF4-FFF2-40B4-BE49-F238E27FC236}">
                  <a16:creationId xmlns:a16="http://schemas.microsoft.com/office/drawing/2014/main" id="{154A991E-7FAD-0990-41BF-7A38E95B5512}"/>
                </a:ext>
              </a:extLst>
            </p:cNvPr>
            <p:cNvSpPr>
              <a:spLocks noChangeShapeType="1"/>
            </p:cNvSpPr>
            <p:nvPr/>
          </p:nvSpPr>
          <p:spPr bwMode="auto">
            <a:xfrm flipH="1">
              <a:off x="8073708" y="3824932"/>
              <a:ext cx="1565779" cy="4473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Line 15">
              <a:extLst>
                <a:ext uri="{FF2B5EF4-FFF2-40B4-BE49-F238E27FC236}">
                  <a16:creationId xmlns:a16="http://schemas.microsoft.com/office/drawing/2014/main" id="{910959DA-8303-3CD5-C973-24043F7C14BB}"/>
                </a:ext>
              </a:extLst>
            </p:cNvPr>
            <p:cNvSpPr>
              <a:spLocks noChangeShapeType="1"/>
            </p:cNvSpPr>
            <p:nvPr/>
          </p:nvSpPr>
          <p:spPr bwMode="auto">
            <a:xfrm>
              <a:off x="9639487" y="3824932"/>
              <a:ext cx="720221" cy="4473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Oval 19">
              <a:extLst>
                <a:ext uri="{FF2B5EF4-FFF2-40B4-BE49-F238E27FC236}">
                  <a16:creationId xmlns:a16="http://schemas.microsoft.com/office/drawing/2014/main" id="{8E4F5E71-C6B9-6CBA-BEA8-44C461070627}"/>
                </a:ext>
              </a:extLst>
            </p:cNvPr>
            <p:cNvSpPr/>
            <p:nvPr/>
          </p:nvSpPr>
          <p:spPr>
            <a:xfrm>
              <a:off x="7073166" y="2268220"/>
              <a:ext cx="668596" cy="5486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0DF3B050-9C96-5BDE-3289-BF77974D8AF7}"/>
                </a:ext>
              </a:extLst>
            </p:cNvPr>
            <p:cNvSpPr/>
            <p:nvPr/>
          </p:nvSpPr>
          <p:spPr>
            <a:xfrm>
              <a:off x="7971416" y="2321866"/>
              <a:ext cx="668596" cy="5486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CEBF1BCB-691A-33CA-2084-414686F48905}"/>
                </a:ext>
              </a:extLst>
            </p:cNvPr>
            <p:cNvSpPr/>
            <p:nvPr/>
          </p:nvSpPr>
          <p:spPr>
            <a:xfrm>
              <a:off x="8775584" y="2311400"/>
              <a:ext cx="668596" cy="5486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5194EDA-40A4-A83D-6D76-0B8E18AF8E8A}"/>
                </a:ext>
              </a:extLst>
            </p:cNvPr>
            <p:cNvSpPr/>
            <p:nvPr/>
          </p:nvSpPr>
          <p:spPr>
            <a:xfrm>
              <a:off x="9589609" y="2321866"/>
              <a:ext cx="668596" cy="5486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6D7D585-7E19-1EDC-3A7B-6B3FDA6ED7B9}"/>
                </a:ext>
              </a:extLst>
            </p:cNvPr>
            <p:cNvSpPr/>
            <p:nvPr/>
          </p:nvSpPr>
          <p:spPr>
            <a:xfrm>
              <a:off x="7188806" y="3357880"/>
              <a:ext cx="526041" cy="4775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3396454A-B66E-0AE1-0F7F-CCF14F630C61}"/>
                </a:ext>
              </a:extLst>
            </p:cNvPr>
            <p:cNvSpPr/>
            <p:nvPr/>
          </p:nvSpPr>
          <p:spPr>
            <a:xfrm>
              <a:off x="7747866" y="3317242"/>
              <a:ext cx="526041" cy="4775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494DC88C-325C-85F9-6F50-ED1C0117404D}"/>
                </a:ext>
              </a:extLst>
            </p:cNvPr>
            <p:cNvSpPr/>
            <p:nvPr/>
          </p:nvSpPr>
          <p:spPr>
            <a:xfrm>
              <a:off x="8290025" y="3337559"/>
              <a:ext cx="526041" cy="4775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45C648AA-F6CE-5C6C-D0CC-0E08466B841B}"/>
                </a:ext>
              </a:extLst>
            </p:cNvPr>
            <p:cNvSpPr/>
            <p:nvPr/>
          </p:nvSpPr>
          <p:spPr>
            <a:xfrm>
              <a:off x="8823425" y="3317241"/>
              <a:ext cx="526041" cy="4775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ED660846-C2B8-DDF1-0280-5BD9990948E1}"/>
                </a:ext>
              </a:extLst>
            </p:cNvPr>
            <p:cNvSpPr/>
            <p:nvPr/>
          </p:nvSpPr>
          <p:spPr>
            <a:xfrm>
              <a:off x="9383826" y="3337559"/>
              <a:ext cx="526041" cy="4775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37C717BF-622C-E634-14BC-82321D8894D0}"/>
                </a:ext>
              </a:extLst>
            </p:cNvPr>
            <p:cNvSpPr/>
            <p:nvPr/>
          </p:nvSpPr>
          <p:spPr>
            <a:xfrm>
              <a:off x="9951664" y="3337559"/>
              <a:ext cx="526041" cy="4775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7858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5450738" cy="3706803"/>
          </a:xfrm>
        </p:spPr>
        <p:txBody>
          <a:bodyPr vert="horz" lIns="91440" tIns="45720" rIns="91440" bIns="45720" rtlCol="0">
            <a:noAutofit/>
          </a:bodyPr>
          <a:lstStyle/>
          <a:p>
            <a:pPr marL="0" indent="0" algn="just">
              <a:buNone/>
            </a:pPr>
            <a:r>
              <a:rPr lang="en-US" err="1">
                <a:solidFill>
                  <a:srgbClr val="5583D1"/>
                </a:solidFill>
              </a:rPr>
              <a:t>Apriori</a:t>
            </a:r>
            <a:r>
              <a:rPr lang="en-US">
                <a:solidFill>
                  <a:srgbClr val="5583D1"/>
                </a:solidFill>
              </a:rPr>
              <a:t> Algorithm</a:t>
            </a:r>
          </a:p>
          <a:p>
            <a:pPr marL="0" indent="0" algn="just">
              <a:buNone/>
            </a:pPr>
            <a:r>
              <a:rPr lang="en-US" sz="2400">
                <a:solidFill>
                  <a:srgbClr val="242424"/>
                </a:solidFill>
              </a:rPr>
              <a:t>Introduction to </a:t>
            </a:r>
            <a:r>
              <a:rPr lang="en-US" sz="2400" err="1">
                <a:solidFill>
                  <a:srgbClr val="242424"/>
                </a:solidFill>
              </a:rPr>
              <a:t>Apriori</a:t>
            </a:r>
            <a:r>
              <a:rPr lang="en-US" sz="2400">
                <a:solidFill>
                  <a:srgbClr val="242424"/>
                </a:solidFill>
              </a:rPr>
              <a:t> Algorithm</a:t>
            </a:r>
          </a:p>
          <a:p>
            <a:pPr marL="571500" lvl="4" indent="114300">
              <a:lnSpc>
                <a:spcPct val="150000"/>
              </a:lnSpc>
              <a:spcBef>
                <a:spcPts val="1000"/>
              </a:spcBef>
              <a:tabLst>
                <a:tab pos="63500" algn="l"/>
              </a:tabLst>
            </a:pPr>
            <a:r>
              <a:rPr lang="en-US" sz="2400">
                <a:solidFill>
                  <a:srgbClr val="242424"/>
                </a:solidFill>
                <a:cs typeface="Calibri" panose="020F0502020204030204" pitchFamily="34" charset="0"/>
              </a:rPr>
              <a:t>What is Frequent Itemset?</a:t>
            </a: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grpSp>
        <p:nvGrpSpPr>
          <p:cNvPr id="5" name="Group 4">
            <a:extLst>
              <a:ext uri="{FF2B5EF4-FFF2-40B4-BE49-F238E27FC236}">
                <a16:creationId xmlns:a16="http://schemas.microsoft.com/office/drawing/2014/main" id="{D4AB02CE-1DCF-E0D8-DFE8-4C36B8AB4EB4}"/>
              </a:ext>
            </a:extLst>
          </p:cNvPr>
          <p:cNvGrpSpPr/>
          <p:nvPr/>
        </p:nvGrpSpPr>
        <p:grpSpPr>
          <a:xfrm>
            <a:off x="5303520" y="1864283"/>
            <a:ext cx="6492240" cy="3955369"/>
            <a:chOff x="304800" y="1136853"/>
            <a:chExt cx="11582400" cy="5498971"/>
          </a:xfrm>
        </p:grpSpPr>
        <p:grpSp>
          <p:nvGrpSpPr>
            <p:cNvPr id="6" name="Group 5">
              <a:extLst>
                <a:ext uri="{FF2B5EF4-FFF2-40B4-BE49-F238E27FC236}">
                  <a16:creationId xmlns:a16="http://schemas.microsoft.com/office/drawing/2014/main" id="{82B9764F-A9A6-59E8-3B33-578FC5A4D158}"/>
                </a:ext>
              </a:extLst>
            </p:cNvPr>
            <p:cNvGrpSpPr/>
            <p:nvPr/>
          </p:nvGrpSpPr>
          <p:grpSpPr>
            <a:xfrm>
              <a:off x="446314" y="1377366"/>
              <a:ext cx="3092396" cy="2650347"/>
              <a:chOff x="446314" y="1377366"/>
              <a:chExt cx="3092396" cy="2650347"/>
            </a:xfrm>
          </p:grpSpPr>
          <p:sp>
            <p:nvSpPr>
              <p:cNvPr id="63" name="Rectangle 62">
                <a:extLst>
                  <a:ext uri="{FF2B5EF4-FFF2-40B4-BE49-F238E27FC236}">
                    <a16:creationId xmlns:a16="http://schemas.microsoft.com/office/drawing/2014/main" id="{F72EFAE7-1240-AA21-A2AA-D0B65F46BB62}"/>
                  </a:ext>
                </a:extLst>
              </p:cNvPr>
              <p:cNvSpPr/>
              <p:nvPr/>
            </p:nvSpPr>
            <p:spPr>
              <a:xfrm>
                <a:off x="446314" y="1377366"/>
                <a:ext cx="3092396" cy="265034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6F226CED-82FB-2F75-0C8C-B77B61FCFCF0}"/>
                  </a:ext>
                </a:extLst>
              </p:cNvPr>
              <p:cNvGrpSpPr/>
              <p:nvPr/>
            </p:nvGrpSpPr>
            <p:grpSpPr>
              <a:xfrm>
                <a:off x="598715" y="1377366"/>
                <a:ext cx="2710537" cy="2035530"/>
                <a:chOff x="598715" y="1377366"/>
                <a:chExt cx="2710537" cy="2035530"/>
              </a:xfrm>
            </p:grpSpPr>
            <p:pic>
              <p:nvPicPr>
                <p:cNvPr id="66" name="Picture 65">
                  <a:extLst>
                    <a:ext uri="{FF2B5EF4-FFF2-40B4-BE49-F238E27FC236}">
                      <a16:creationId xmlns:a16="http://schemas.microsoft.com/office/drawing/2014/main" id="{8A45DCB1-AE59-5C88-90E6-483EC1F8F3A6}"/>
                    </a:ext>
                  </a:extLst>
                </p:cNvPr>
                <p:cNvPicPr>
                  <a:picLocks noChangeAspect="1"/>
                </p:cNvPicPr>
                <p:nvPr/>
              </p:nvPicPr>
              <p:blipFill>
                <a:blip r:embed="rId3"/>
                <a:stretch>
                  <a:fillRect/>
                </a:stretch>
              </p:blipFill>
              <p:spPr>
                <a:xfrm>
                  <a:off x="642259" y="1534887"/>
                  <a:ext cx="598712" cy="598712"/>
                </a:xfrm>
                <a:prstGeom prst="rect">
                  <a:avLst/>
                </a:prstGeom>
              </p:spPr>
            </p:pic>
            <p:pic>
              <p:nvPicPr>
                <p:cNvPr id="67" name="Picture 66">
                  <a:extLst>
                    <a:ext uri="{FF2B5EF4-FFF2-40B4-BE49-F238E27FC236}">
                      <a16:creationId xmlns:a16="http://schemas.microsoft.com/office/drawing/2014/main" id="{193FBDC1-6564-6887-2FD5-CFE257DB44CA}"/>
                    </a:ext>
                  </a:extLst>
                </p:cNvPr>
                <p:cNvPicPr>
                  <a:picLocks noChangeAspect="1"/>
                </p:cNvPicPr>
                <p:nvPr/>
              </p:nvPicPr>
              <p:blipFill>
                <a:blip r:embed="rId4"/>
                <a:stretch>
                  <a:fillRect/>
                </a:stretch>
              </p:blipFill>
              <p:spPr>
                <a:xfrm>
                  <a:off x="1338940" y="1463543"/>
                  <a:ext cx="772886" cy="772886"/>
                </a:xfrm>
                <a:prstGeom prst="rect">
                  <a:avLst/>
                </a:prstGeom>
              </p:spPr>
            </p:pic>
            <p:pic>
              <p:nvPicPr>
                <p:cNvPr id="68" name="Picture 67">
                  <a:extLst>
                    <a:ext uri="{FF2B5EF4-FFF2-40B4-BE49-F238E27FC236}">
                      <a16:creationId xmlns:a16="http://schemas.microsoft.com/office/drawing/2014/main" id="{3C53CEC9-6B0D-CE72-33ED-801ECF82943D}"/>
                    </a:ext>
                  </a:extLst>
                </p:cNvPr>
                <p:cNvPicPr>
                  <a:picLocks noChangeAspect="1"/>
                </p:cNvPicPr>
                <p:nvPr/>
              </p:nvPicPr>
              <p:blipFill>
                <a:blip r:embed="rId5"/>
                <a:stretch>
                  <a:fillRect/>
                </a:stretch>
              </p:blipFill>
              <p:spPr>
                <a:xfrm>
                  <a:off x="2264227" y="1377366"/>
                  <a:ext cx="947054" cy="947054"/>
                </a:xfrm>
                <a:prstGeom prst="rect">
                  <a:avLst/>
                </a:prstGeom>
              </p:spPr>
            </p:pic>
            <p:pic>
              <p:nvPicPr>
                <p:cNvPr id="69" name="Picture 68">
                  <a:extLst>
                    <a:ext uri="{FF2B5EF4-FFF2-40B4-BE49-F238E27FC236}">
                      <a16:creationId xmlns:a16="http://schemas.microsoft.com/office/drawing/2014/main" id="{C0176522-F51C-6F33-8367-B96E3E3B27B8}"/>
                    </a:ext>
                  </a:extLst>
                </p:cNvPr>
                <p:cNvPicPr>
                  <a:picLocks noChangeAspect="1"/>
                </p:cNvPicPr>
                <p:nvPr/>
              </p:nvPicPr>
              <p:blipFill>
                <a:blip r:embed="rId6"/>
                <a:stretch>
                  <a:fillRect/>
                </a:stretch>
              </p:blipFill>
              <p:spPr>
                <a:xfrm>
                  <a:off x="598715" y="2411412"/>
                  <a:ext cx="788982" cy="788982"/>
                </a:xfrm>
                <a:prstGeom prst="rect">
                  <a:avLst/>
                </a:prstGeom>
              </p:spPr>
            </p:pic>
            <p:pic>
              <p:nvPicPr>
                <p:cNvPr id="70" name="Picture 69">
                  <a:extLst>
                    <a:ext uri="{FF2B5EF4-FFF2-40B4-BE49-F238E27FC236}">
                      <a16:creationId xmlns:a16="http://schemas.microsoft.com/office/drawing/2014/main" id="{1E5996A8-72AF-5214-1A4B-A073153F3F10}"/>
                    </a:ext>
                  </a:extLst>
                </p:cNvPr>
                <p:cNvPicPr>
                  <a:picLocks noChangeAspect="1"/>
                </p:cNvPicPr>
                <p:nvPr/>
              </p:nvPicPr>
              <p:blipFill>
                <a:blip r:embed="rId7"/>
                <a:stretch>
                  <a:fillRect/>
                </a:stretch>
              </p:blipFill>
              <p:spPr>
                <a:xfrm>
                  <a:off x="1480458" y="2465842"/>
                  <a:ext cx="772883" cy="772883"/>
                </a:xfrm>
                <a:prstGeom prst="rect">
                  <a:avLst/>
                </a:prstGeom>
              </p:spPr>
            </p:pic>
            <p:pic>
              <p:nvPicPr>
                <p:cNvPr id="71" name="Picture 70">
                  <a:extLst>
                    <a:ext uri="{FF2B5EF4-FFF2-40B4-BE49-F238E27FC236}">
                      <a16:creationId xmlns:a16="http://schemas.microsoft.com/office/drawing/2014/main" id="{112FD64C-648A-961A-7321-55E6C3DA97A6}"/>
                    </a:ext>
                  </a:extLst>
                </p:cNvPr>
                <p:cNvPicPr>
                  <a:picLocks noChangeAspect="1"/>
                </p:cNvPicPr>
                <p:nvPr/>
              </p:nvPicPr>
              <p:blipFill>
                <a:blip r:embed="rId8"/>
                <a:stretch>
                  <a:fillRect/>
                </a:stretch>
              </p:blipFill>
              <p:spPr>
                <a:xfrm>
                  <a:off x="2362201" y="2465845"/>
                  <a:ext cx="947051" cy="947051"/>
                </a:xfrm>
                <a:prstGeom prst="rect">
                  <a:avLst/>
                </a:prstGeom>
              </p:spPr>
            </p:pic>
          </p:grpSp>
          <p:sp>
            <p:nvSpPr>
              <p:cNvPr id="65" name="TextBox 64">
                <a:extLst>
                  <a:ext uri="{FF2B5EF4-FFF2-40B4-BE49-F238E27FC236}">
                    <a16:creationId xmlns:a16="http://schemas.microsoft.com/office/drawing/2014/main" id="{A05B34F4-93B9-0CA9-84EA-0673A0582302}"/>
                  </a:ext>
                </a:extLst>
              </p:cNvPr>
              <p:cNvSpPr txBox="1"/>
              <p:nvPr/>
            </p:nvSpPr>
            <p:spPr>
              <a:xfrm>
                <a:off x="892629" y="3597146"/>
                <a:ext cx="2100942" cy="369332"/>
              </a:xfrm>
              <a:prstGeom prst="rect">
                <a:avLst/>
              </a:prstGeom>
              <a:noFill/>
            </p:spPr>
            <p:txBody>
              <a:bodyPr wrap="square" rtlCol="0">
                <a:spAutoFit/>
              </a:bodyPr>
              <a:lstStyle/>
              <a:p>
                <a:r>
                  <a:rPr lang="en-IN" b="1">
                    <a:solidFill>
                      <a:schemeClr val="accent1">
                        <a:lumMod val="75000"/>
                      </a:schemeClr>
                    </a:solidFill>
                  </a:rPr>
                  <a:t>Item set</a:t>
                </a:r>
              </a:p>
            </p:txBody>
          </p:sp>
        </p:grpSp>
        <p:grpSp>
          <p:nvGrpSpPr>
            <p:cNvPr id="10" name="Group 9">
              <a:extLst>
                <a:ext uri="{FF2B5EF4-FFF2-40B4-BE49-F238E27FC236}">
                  <a16:creationId xmlns:a16="http://schemas.microsoft.com/office/drawing/2014/main" id="{9DFD1F66-32DC-F858-0975-B4FCDB0B80C9}"/>
                </a:ext>
              </a:extLst>
            </p:cNvPr>
            <p:cNvGrpSpPr/>
            <p:nvPr/>
          </p:nvGrpSpPr>
          <p:grpSpPr>
            <a:xfrm>
              <a:off x="3773301" y="1136853"/>
              <a:ext cx="4733028" cy="4457376"/>
              <a:chOff x="4879373" y="1377366"/>
              <a:chExt cx="4733028" cy="4457376"/>
            </a:xfrm>
          </p:grpSpPr>
          <p:pic>
            <p:nvPicPr>
              <p:cNvPr id="45" name="Picture 44">
                <a:extLst>
                  <a:ext uri="{FF2B5EF4-FFF2-40B4-BE49-F238E27FC236}">
                    <a16:creationId xmlns:a16="http://schemas.microsoft.com/office/drawing/2014/main" id="{E9C7B52C-DC39-E318-6435-195B53E2A3A9}"/>
                  </a:ext>
                </a:extLst>
              </p:cNvPr>
              <p:cNvPicPr>
                <a:picLocks noChangeAspect="1"/>
              </p:cNvPicPr>
              <p:nvPr/>
            </p:nvPicPr>
            <p:blipFill>
              <a:blip r:embed="rId3"/>
              <a:stretch>
                <a:fillRect/>
              </a:stretch>
            </p:blipFill>
            <p:spPr>
              <a:xfrm>
                <a:off x="5276456" y="1594174"/>
                <a:ext cx="598712" cy="598712"/>
              </a:xfrm>
              <a:prstGeom prst="rect">
                <a:avLst/>
              </a:prstGeom>
            </p:spPr>
          </p:pic>
          <p:pic>
            <p:nvPicPr>
              <p:cNvPr id="46" name="Picture 45">
                <a:extLst>
                  <a:ext uri="{FF2B5EF4-FFF2-40B4-BE49-F238E27FC236}">
                    <a16:creationId xmlns:a16="http://schemas.microsoft.com/office/drawing/2014/main" id="{4FFF2F5E-B656-2ED0-1092-C1ABEE4F5D93}"/>
                  </a:ext>
                </a:extLst>
              </p:cNvPr>
              <p:cNvPicPr>
                <a:picLocks noChangeAspect="1"/>
              </p:cNvPicPr>
              <p:nvPr/>
            </p:nvPicPr>
            <p:blipFill>
              <a:blip r:embed="rId4"/>
              <a:stretch>
                <a:fillRect/>
              </a:stretch>
            </p:blipFill>
            <p:spPr>
              <a:xfrm>
                <a:off x="5927272" y="1575074"/>
                <a:ext cx="772886" cy="772886"/>
              </a:xfrm>
              <a:prstGeom prst="rect">
                <a:avLst/>
              </a:prstGeom>
            </p:spPr>
          </p:pic>
          <p:pic>
            <p:nvPicPr>
              <p:cNvPr id="47" name="Picture 46">
                <a:extLst>
                  <a:ext uri="{FF2B5EF4-FFF2-40B4-BE49-F238E27FC236}">
                    <a16:creationId xmlns:a16="http://schemas.microsoft.com/office/drawing/2014/main" id="{B4511368-16F3-9EED-DA66-12E9763D5A39}"/>
                  </a:ext>
                </a:extLst>
              </p:cNvPr>
              <p:cNvPicPr>
                <a:picLocks noChangeAspect="1"/>
              </p:cNvPicPr>
              <p:nvPr/>
            </p:nvPicPr>
            <p:blipFill>
              <a:blip r:embed="rId4"/>
              <a:stretch>
                <a:fillRect/>
              </a:stretch>
            </p:blipFill>
            <p:spPr>
              <a:xfrm>
                <a:off x="6253311" y="2390772"/>
                <a:ext cx="772886" cy="772886"/>
              </a:xfrm>
              <a:prstGeom prst="rect">
                <a:avLst/>
              </a:prstGeom>
            </p:spPr>
          </p:pic>
          <p:pic>
            <p:nvPicPr>
              <p:cNvPr id="48" name="Picture 47">
                <a:extLst>
                  <a:ext uri="{FF2B5EF4-FFF2-40B4-BE49-F238E27FC236}">
                    <a16:creationId xmlns:a16="http://schemas.microsoft.com/office/drawing/2014/main" id="{01AA9380-2591-1DA6-289E-7E94163980F1}"/>
                  </a:ext>
                </a:extLst>
              </p:cNvPr>
              <p:cNvPicPr>
                <a:picLocks noChangeAspect="1"/>
              </p:cNvPicPr>
              <p:nvPr/>
            </p:nvPicPr>
            <p:blipFill>
              <a:blip r:embed="rId4"/>
              <a:stretch>
                <a:fillRect/>
              </a:stretch>
            </p:blipFill>
            <p:spPr>
              <a:xfrm>
                <a:off x="7151704" y="3147132"/>
                <a:ext cx="772886" cy="772886"/>
              </a:xfrm>
              <a:prstGeom prst="rect">
                <a:avLst/>
              </a:prstGeom>
            </p:spPr>
          </p:pic>
          <p:pic>
            <p:nvPicPr>
              <p:cNvPr id="49" name="Picture 48">
                <a:extLst>
                  <a:ext uri="{FF2B5EF4-FFF2-40B4-BE49-F238E27FC236}">
                    <a16:creationId xmlns:a16="http://schemas.microsoft.com/office/drawing/2014/main" id="{6065FA9F-C51F-43C6-AAFE-F7F3CB34D92C}"/>
                  </a:ext>
                </a:extLst>
              </p:cNvPr>
              <p:cNvPicPr>
                <a:picLocks noChangeAspect="1"/>
              </p:cNvPicPr>
              <p:nvPr/>
            </p:nvPicPr>
            <p:blipFill>
              <a:blip r:embed="rId4"/>
              <a:stretch>
                <a:fillRect/>
              </a:stretch>
            </p:blipFill>
            <p:spPr>
              <a:xfrm>
                <a:off x="7389301" y="4083406"/>
                <a:ext cx="772886" cy="772886"/>
              </a:xfrm>
              <a:prstGeom prst="rect">
                <a:avLst/>
              </a:prstGeom>
            </p:spPr>
          </p:pic>
          <p:pic>
            <p:nvPicPr>
              <p:cNvPr id="50" name="Picture 49">
                <a:extLst>
                  <a:ext uri="{FF2B5EF4-FFF2-40B4-BE49-F238E27FC236}">
                    <a16:creationId xmlns:a16="http://schemas.microsoft.com/office/drawing/2014/main" id="{C5652A42-AF65-CB8D-9CA4-7CEA1BD43366}"/>
                  </a:ext>
                </a:extLst>
              </p:cNvPr>
              <p:cNvPicPr>
                <a:picLocks noChangeAspect="1"/>
              </p:cNvPicPr>
              <p:nvPr/>
            </p:nvPicPr>
            <p:blipFill>
              <a:blip r:embed="rId5"/>
              <a:stretch>
                <a:fillRect/>
              </a:stretch>
            </p:blipFill>
            <p:spPr>
              <a:xfrm>
                <a:off x="6754588" y="1463771"/>
                <a:ext cx="947054" cy="947054"/>
              </a:xfrm>
              <a:prstGeom prst="rect">
                <a:avLst/>
              </a:prstGeom>
            </p:spPr>
          </p:pic>
          <p:pic>
            <p:nvPicPr>
              <p:cNvPr id="51" name="Picture 50">
                <a:extLst>
                  <a:ext uri="{FF2B5EF4-FFF2-40B4-BE49-F238E27FC236}">
                    <a16:creationId xmlns:a16="http://schemas.microsoft.com/office/drawing/2014/main" id="{D7C05F68-FF50-02D3-7D8C-7E2B63C0ED93}"/>
                  </a:ext>
                </a:extLst>
              </p:cNvPr>
              <p:cNvPicPr>
                <a:picLocks noChangeAspect="1"/>
              </p:cNvPicPr>
              <p:nvPr/>
            </p:nvPicPr>
            <p:blipFill>
              <a:blip r:embed="rId5"/>
              <a:stretch>
                <a:fillRect/>
              </a:stretch>
            </p:blipFill>
            <p:spPr>
              <a:xfrm>
                <a:off x="5251827" y="2266322"/>
                <a:ext cx="947054" cy="947054"/>
              </a:xfrm>
              <a:prstGeom prst="rect">
                <a:avLst/>
              </a:prstGeom>
            </p:spPr>
          </p:pic>
          <p:pic>
            <p:nvPicPr>
              <p:cNvPr id="52" name="Picture 51">
                <a:extLst>
                  <a:ext uri="{FF2B5EF4-FFF2-40B4-BE49-F238E27FC236}">
                    <a16:creationId xmlns:a16="http://schemas.microsoft.com/office/drawing/2014/main" id="{A9215CE2-5946-8C74-0B15-63C2DB567975}"/>
                  </a:ext>
                </a:extLst>
              </p:cNvPr>
              <p:cNvPicPr>
                <a:picLocks noChangeAspect="1"/>
              </p:cNvPicPr>
              <p:nvPr/>
            </p:nvPicPr>
            <p:blipFill>
              <a:blip r:embed="rId5"/>
              <a:stretch>
                <a:fillRect/>
              </a:stretch>
            </p:blipFill>
            <p:spPr>
              <a:xfrm>
                <a:off x="7974984" y="3068829"/>
                <a:ext cx="947054" cy="947054"/>
              </a:xfrm>
              <a:prstGeom prst="rect">
                <a:avLst/>
              </a:prstGeom>
            </p:spPr>
          </p:pic>
          <p:pic>
            <p:nvPicPr>
              <p:cNvPr id="53" name="Picture 52">
                <a:extLst>
                  <a:ext uri="{FF2B5EF4-FFF2-40B4-BE49-F238E27FC236}">
                    <a16:creationId xmlns:a16="http://schemas.microsoft.com/office/drawing/2014/main" id="{DD682B44-8003-5A4B-DA50-FB02A2A423E4}"/>
                  </a:ext>
                </a:extLst>
              </p:cNvPr>
              <p:cNvPicPr>
                <a:picLocks noChangeAspect="1"/>
              </p:cNvPicPr>
              <p:nvPr/>
            </p:nvPicPr>
            <p:blipFill>
              <a:blip r:embed="rId3"/>
              <a:stretch>
                <a:fillRect/>
              </a:stretch>
            </p:blipFill>
            <p:spPr>
              <a:xfrm>
                <a:off x="5328560" y="3213376"/>
                <a:ext cx="598712" cy="598712"/>
              </a:xfrm>
              <a:prstGeom prst="rect">
                <a:avLst/>
              </a:prstGeom>
            </p:spPr>
          </p:pic>
          <p:pic>
            <p:nvPicPr>
              <p:cNvPr id="54" name="Picture 53">
                <a:extLst>
                  <a:ext uri="{FF2B5EF4-FFF2-40B4-BE49-F238E27FC236}">
                    <a16:creationId xmlns:a16="http://schemas.microsoft.com/office/drawing/2014/main" id="{97C7C145-BE5C-BAF3-72FF-97ABB2D970EF}"/>
                  </a:ext>
                </a:extLst>
              </p:cNvPr>
              <p:cNvPicPr>
                <a:picLocks noChangeAspect="1"/>
              </p:cNvPicPr>
              <p:nvPr/>
            </p:nvPicPr>
            <p:blipFill>
              <a:blip r:embed="rId7"/>
              <a:stretch>
                <a:fillRect/>
              </a:stretch>
            </p:blipFill>
            <p:spPr>
              <a:xfrm>
                <a:off x="5323117" y="3986259"/>
                <a:ext cx="772883" cy="772883"/>
              </a:xfrm>
              <a:prstGeom prst="rect">
                <a:avLst/>
              </a:prstGeom>
            </p:spPr>
          </p:pic>
          <p:pic>
            <p:nvPicPr>
              <p:cNvPr id="55" name="Picture 54">
                <a:extLst>
                  <a:ext uri="{FF2B5EF4-FFF2-40B4-BE49-F238E27FC236}">
                    <a16:creationId xmlns:a16="http://schemas.microsoft.com/office/drawing/2014/main" id="{AA7DAC09-2472-7F04-6A7C-B276E51809E4}"/>
                  </a:ext>
                </a:extLst>
              </p:cNvPr>
              <p:cNvPicPr>
                <a:picLocks noChangeAspect="1"/>
              </p:cNvPicPr>
              <p:nvPr/>
            </p:nvPicPr>
            <p:blipFill>
              <a:blip r:embed="rId7"/>
              <a:stretch>
                <a:fillRect/>
              </a:stretch>
            </p:blipFill>
            <p:spPr>
              <a:xfrm>
                <a:off x="7039644" y="2285529"/>
                <a:ext cx="772883" cy="772883"/>
              </a:xfrm>
              <a:prstGeom prst="rect">
                <a:avLst/>
              </a:prstGeom>
            </p:spPr>
          </p:pic>
          <p:pic>
            <p:nvPicPr>
              <p:cNvPr id="56" name="Picture 55">
                <a:extLst>
                  <a:ext uri="{FF2B5EF4-FFF2-40B4-BE49-F238E27FC236}">
                    <a16:creationId xmlns:a16="http://schemas.microsoft.com/office/drawing/2014/main" id="{621321B7-BAF5-9188-FED3-F7C9EC64076C}"/>
                  </a:ext>
                </a:extLst>
              </p:cNvPr>
              <p:cNvPicPr>
                <a:picLocks noChangeAspect="1"/>
              </p:cNvPicPr>
              <p:nvPr/>
            </p:nvPicPr>
            <p:blipFill>
              <a:blip r:embed="rId8"/>
              <a:stretch>
                <a:fillRect/>
              </a:stretch>
            </p:blipFill>
            <p:spPr>
              <a:xfrm>
                <a:off x="8665350" y="2216607"/>
                <a:ext cx="947051" cy="947051"/>
              </a:xfrm>
              <a:prstGeom prst="rect">
                <a:avLst/>
              </a:prstGeom>
            </p:spPr>
          </p:pic>
          <p:pic>
            <p:nvPicPr>
              <p:cNvPr id="57" name="Picture 56">
                <a:extLst>
                  <a:ext uri="{FF2B5EF4-FFF2-40B4-BE49-F238E27FC236}">
                    <a16:creationId xmlns:a16="http://schemas.microsoft.com/office/drawing/2014/main" id="{3C7A108C-6BB8-E4EF-6A64-50057B938532}"/>
                  </a:ext>
                </a:extLst>
              </p:cNvPr>
              <p:cNvPicPr>
                <a:picLocks noChangeAspect="1"/>
              </p:cNvPicPr>
              <p:nvPr/>
            </p:nvPicPr>
            <p:blipFill>
              <a:blip r:embed="rId8"/>
              <a:stretch>
                <a:fillRect/>
              </a:stretch>
            </p:blipFill>
            <p:spPr>
              <a:xfrm>
                <a:off x="6194506" y="3123620"/>
                <a:ext cx="947051" cy="947051"/>
              </a:xfrm>
              <a:prstGeom prst="rect">
                <a:avLst/>
              </a:prstGeom>
            </p:spPr>
          </p:pic>
          <p:pic>
            <p:nvPicPr>
              <p:cNvPr id="58" name="Picture 57">
                <a:extLst>
                  <a:ext uri="{FF2B5EF4-FFF2-40B4-BE49-F238E27FC236}">
                    <a16:creationId xmlns:a16="http://schemas.microsoft.com/office/drawing/2014/main" id="{4DC67AF5-B70E-FC74-7FA7-47CE239C0C50}"/>
                  </a:ext>
                </a:extLst>
              </p:cNvPr>
              <p:cNvPicPr>
                <a:picLocks noChangeAspect="1"/>
              </p:cNvPicPr>
              <p:nvPr/>
            </p:nvPicPr>
            <p:blipFill>
              <a:blip r:embed="rId8"/>
              <a:stretch>
                <a:fillRect/>
              </a:stretch>
            </p:blipFill>
            <p:spPr>
              <a:xfrm>
                <a:off x="8220465" y="3986259"/>
                <a:ext cx="947051" cy="947051"/>
              </a:xfrm>
              <a:prstGeom prst="rect">
                <a:avLst/>
              </a:prstGeom>
            </p:spPr>
          </p:pic>
          <p:pic>
            <p:nvPicPr>
              <p:cNvPr id="59" name="Picture 58">
                <a:extLst>
                  <a:ext uri="{FF2B5EF4-FFF2-40B4-BE49-F238E27FC236}">
                    <a16:creationId xmlns:a16="http://schemas.microsoft.com/office/drawing/2014/main" id="{8916C75D-D186-EC1B-A7C1-29BBBF272F7D}"/>
                  </a:ext>
                </a:extLst>
              </p:cNvPr>
              <p:cNvPicPr>
                <a:picLocks noChangeAspect="1"/>
              </p:cNvPicPr>
              <p:nvPr/>
            </p:nvPicPr>
            <p:blipFill>
              <a:blip r:embed="rId6"/>
              <a:stretch>
                <a:fillRect/>
              </a:stretch>
            </p:blipFill>
            <p:spPr>
              <a:xfrm>
                <a:off x="7825974" y="2308048"/>
                <a:ext cx="788982" cy="788982"/>
              </a:xfrm>
              <a:prstGeom prst="rect">
                <a:avLst/>
              </a:prstGeom>
            </p:spPr>
          </p:pic>
          <p:pic>
            <p:nvPicPr>
              <p:cNvPr id="60" name="Picture 59">
                <a:extLst>
                  <a:ext uri="{FF2B5EF4-FFF2-40B4-BE49-F238E27FC236}">
                    <a16:creationId xmlns:a16="http://schemas.microsoft.com/office/drawing/2014/main" id="{779E98F1-EE1D-DB1D-E589-702594F5FC28}"/>
                  </a:ext>
                </a:extLst>
              </p:cNvPr>
              <p:cNvPicPr>
                <a:picLocks noChangeAspect="1"/>
              </p:cNvPicPr>
              <p:nvPr/>
            </p:nvPicPr>
            <p:blipFill>
              <a:blip r:embed="rId6"/>
              <a:stretch>
                <a:fillRect/>
              </a:stretch>
            </p:blipFill>
            <p:spPr>
              <a:xfrm>
                <a:off x="6352575" y="4090659"/>
                <a:ext cx="788982" cy="788982"/>
              </a:xfrm>
              <a:prstGeom prst="rect">
                <a:avLst/>
              </a:prstGeom>
            </p:spPr>
          </p:pic>
          <p:sp>
            <p:nvSpPr>
              <p:cNvPr id="61" name="Rectangle 60">
                <a:extLst>
                  <a:ext uri="{FF2B5EF4-FFF2-40B4-BE49-F238E27FC236}">
                    <a16:creationId xmlns:a16="http://schemas.microsoft.com/office/drawing/2014/main" id="{418B15E5-2FF1-4CFE-D1CE-B51B06B526C5}"/>
                  </a:ext>
                </a:extLst>
              </p:cNvPr>
              <p:cNvSpPr/>
              <p:nvPr/>
            </p:nvSpPr>
            <p:spPr>
              <a:xfrm>
                <a:off x="4879373" y="1377366"/>
                <a:ext cx="84191" cy="4457376"/>
              </a:xfrm>
              <a:prstGeom prst="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5B26F752-F59F-E2E2-A1DA-2660C634FAC7}"/>
                  </a:ext>
                </a:extLst>
              </p:cNvPr>
              <p:cNvSpPr txBox="1"/>
              <p:nvPr/>
            </p:nvSpPr>
            <p:spPr>
              <a:xfrm>
                <a:off x="5065288" y="4856292"/>
                <a:ext cx="2601473" cy="369332"/>
              </a:xfrm>
              <a:prstGeom prst="rect">
                <a:avLst/>
              </a:prstGeom>
              <a:noFill/>
            </p:spPr>
            <p:txBody>
              <a:bodyPr wrap="square" rtlCol="0">
                <a:spAutoFit/>
              </a:bodyPr>
              <a:lstStyle/>
              <a:p>
                <a:r>
                  <a:rPr lang="en-IN" b="1">
                    <a:solidFill>
                      <a:schemeClr val="accent1">
                        <a:lumMod val="75000"/>
                      </a:schemeClr>
                    </a:solidFill>
                  </a:rPr>
                  <a:t>Data set</a:t>
                </a:r>
              </a:p>
            </p:txBody>
          </p:sp>
        </p:grpSp>
        <p:sp>
          <p:nvSpPr>
            <p:cNvPr id="32" name="TextBox 31">
              <a:extLst>
                <a:ext uri="{FF2B5EF4-FFF2-40B4-BE49-F238E27FC236}">
                  <a16:creationId xmlns:a16="http://schemas.microsoft.com/office/drawing/2014/main" id="{034252C6-F1F9-AB39-2E1C-33D1C227F29E}"/>
                </a:ext>
              </a:extLst>
            </p:cNvPr>
            <p:cNvSpPr txBox="1"/>
            <p:nvPr/>
          </p:nvSpPr>
          <p:spPr>
            <a:xfrm>
              <a:off x="304800" y="4518627"/>
              <a:ext cx="3654415" cy="898565"/>
            </a:xfrm>
            <a:prstGeom prst="rect">
              <a:avLst/>
            </a:prstGeom>
            <a:noFill/>
          </p:spPr>
          <p:txBody>
            <a:bodyPr wrap="square" rtlCol="0">
              <a:spAutoFit/>
            </a:bodyPr>
            <a:lstStyle>
              <a:defPPr>
                <a:defRPr lang="en-US"/>
              </a:defPPr>
              <a:lvl1pPr>
                <a:defRPr b="1">
                  <a:solidFill>
                    <a:schemeClr val="accent1">
                      <a:lumMod val="75000"/>
                    </a:schemeClr>
                  </a:solidFill>
                </a:defRPr>
              </a:lvl1pPr>
            </a:lstStyle>
            <a:p>
              <a:r>
                <a:rPr lang="en-IN"/>
                <a:t>Minimum Support=3</a:t>
              </a:r>
            </a:p>
          </p:txBody>
        </p:sp>
        <p:sp>
          <p:nvSpPr>
            <p:cNvPr id="33" name="TextBox 32">
              <a:extLst>
                <a:ext uri="{FF2B5EF4-FFF2-40B4-BE49-F238E27FC236}">
                  <a16:creationId xmlns:a16="http://schemas.microsoft.com/office/drawing/2014/main" id="{6D549C56-717A-C1FE-02B4-006A9331D416}"/>
                </a:ext>
              </a:extLst>
            </p:cNvPr>
            <p:cNvSpPr txBox="1"/>
            <p:nvPr/>
          </p:nvSpPr>
          <p:spPr>
            <a:xfrm>
              <a:off x="1240974" y="6122358"/>
              <a:ext cx="5419321" cy="513466"/>
            </a:xfrm>
            <a:prstGeom prst="rect">
              <a:avLst/>
            </a:prstGeom>
            <a:noFill/>
          </p:spPr>
          <p:txBody>
            <a:bodyPr wrap="square" rtlCol="0">
              <a:spAutoFit/>
            </a:bodyPr>
            <a:lstStyle>
              <a:defPPr>
                <a:defRPr lang="en-US"/>
              </a:defPPr>
              <a:lvl1pPr>
                <a:defRPr b="1">
                  <a:solidFill>
                    <a:schemeClr val="accent1">
                      <a:lumMod val="75000"/>
                    </a:schemeClr>
                  </a:solidFill>
                </a:defRPr>
              </a:lvl1pPr>
            </a:lstStyle>
            <a:p>
              <a:r>
                <a:rPr lang="en-IN"/>
                <a:t>Occurrence frequency =3</a:t>
              </a:r>
            </a:p>
          </p:txBody>
        </p:sp>
        <p:sp>
          <p:nvSpPr>
            <p:cNvPr id="34" name="Arrow: Right 33">
              <a:extLst>
                <a:ext uri="{FF2B5EF4-FFF2-40B4-BE49-F238E27FC236}">
                  <a16:creationId xmlns:a16="http://schemas.microsoft.com/office/drawing/2014/main" id="{E61DE5E6-7AF0-3C28-5082-3C7CE9F7C9EE}"/>
                </a:ext>
              </a:extLst>
            </p:cNvPr>
            <p:cNvSpPr/>
            <p:nvPr/>
          </p:nvSpPr>
          <p:spPr>
            <a:xfrm rot="10800000">
              <a:off x="8453449" y="4212981"/>
              <a:ext cx="933989" cy="142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a:extLst>
                <a:ext uri="{FF2B5EF4-FFF2-40B4-BE49-F238E27FC236}">
                  <a16:creationId xmlns:a16="http://schemas.microsoft.com/office/drawing/2014/main" id="{61EA5810-CDC0-D5EC-A9A9-37217C85D435}"/>
                </a:ext>
              </a:extLst>
            </p:cNvPr>
            <p:cNvGrpSpPr/>
            <p:nvPr/>
          </p:nvGrpSpPr>
          <p:grpSpPr>
            <a:xfrm>
              <a:off x="6122043" y="4789947"/>
              <a:ext cx="5765157" cy="1810143"/>
              <a:chOff x="6122043" y="4887961"/>
              <a:chExt cx="5765157" cy="1810143"/>
            </a:xfrm>
          </p:grpSpPr>
          <p:sp>
            <p:nvSpPr>
              <p:cNvPr id="36" name="Rectangle 35">
                <a:extLst>
                  <a:ext uri="{FF2B5EF4-FFF2-40B4-BE49-F238E27FC236}">
                    <a16:creationId xmlns:a16="http://schemas.microsoft.com/office/drawing/2014/main" id="{6408C205-D20E-E615-F471-41E73A87F5AF}"/>
                  </a:ext>
                </a:extLst>
              </p:cNvPr>
              <p:cNvSpPr/>
              <p:nvPr/>
            </p:nvSpPr>
            <p:spPr>
              <a:xfrm>
                <a:off x="6122043" y="4887961"/>
                <a:ext cx="5765157" cy="1664214"/>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37302A1B-B148-3773-1454-A22781FFF861}"/>
                  </a:ext>
                </a:extLst>
              </p:cNvPr>
              <p:cNvSpPr/>
              <p:nvPr/>
            </p:nvSpPr>
            <p:spPr>
              <a:xfrm>
                <a:off x="9014574" y="5231461"/>
                <a:ext cx="2443541" cy="994497"/>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832A017D-3EA0-B176-C28E-338660C83D19}"/>
                  </a:ext>
                </a:extLst>
              </p:cNvPr>
              <p:cNvSpPr txBox="1"/>
              <p:nvPr/>
            </p:nvSpPr>
            <p:spPr>
              <a:xfrm>
                <a:off x="7887776" y="6184638"/>
                <a:ext cx="3570339" cy="513466"/>
              </a:xfrm>
              <a:prstGeom prst="rect">
                <a:avLst/>
              </a:prstGeom>
              <a:noFill/>
            </p:spPr>
            <p:txBody>
              <a:bodyPr wrap="square" rtlCol="0">
                <a:spAutoFit/>
              </a:bodyPr>
              <a:lstStyle>
                <a:defPPr>
                  <a:defRPr lang="en-US"/>
                </a:defPPr>
                <a:lvl1pPr>
                  <a:defRPr b="1">
                    <a:solidFill>
                      <a:schemeClr val="accent1">
                        <a:lumMod val="75000"/>
                      </a:schemeClr>
                    </a:solidFill>
                  </a:defRPr>
                </a:lvl1pPr>
              </a:lstStyle>
              <a:p>
                <a:r>
                  <a:rPr lang="en-IN"/>
                  <a:t>Frequent Item sets</a:t>
                </a:r>
              </a:p>
            </p:txBody>
          </p:sp>
          <p:grpSp>
            <p:nvGrpSpPr>
              <p:cNvPr id="39" name="Group 38">
                <a:extLst>
                  <a:ext uri="{FF2B5EF4-FFF2-40B4-BE49-F238E27FC236}">
                    <a16:creationId xmlns:a16="http://schemas.microsoft.com/office/drawing/2014/main" id="{DF0D8E3B-4A60-4C06-0D83-B166A525DE58}"/>
                  </a:ext>
                </a:extLst>
              </p:cNvPr>
              <p:cNvGrpSpPr/>
              <p:nvPr/>
            </p:nvGrpSpPr>
            <p:grpSpPr>
              <a:xfrm>
                <a:off x="6453995" y="5154599"/>
                <a:ext cx="2413804" cy="1164803"/>
                <a:chOff x="7559277" y="4795214"/>
                <a:chExt cx="2413804" cy="947054"/>
              </a:xfrm>
            </p:grpSpPr>
            <p:sp>
              <p:nvSpPr>
                <p:cNvPr id="42" name="Rectangle 41">
                  <a:extLst>
                    <a:ext uri="{FF2B5EF4-FFF2-40B4-BE49-F238E27FC236}">
                      <a16:creationId xmlns:a16="http://schemas.microsoft.com/office/drawing/2014/main" id="{2CCA2E14-8639-C619-8389-2ADF29874FF9}"/>
                    </a:ext>
                  </a:extLst>
                </p:cNvPr>
                <p:cNvSpPr/>
                <p:nvPr/>
              </p:nvSpPr>
              <p:spPr>
                <a:xfrm>
                  <a:off x="7559277" y="4838401"/>
                  <a:ext cx="2413804" cy="811515"/>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42">
                  <a:extLst>
                    <a:ext uri="{FF2B5EF4-FFF2-40B4-BE49-F238E27FC236}">
                      <a16:creationId xmlns:a16="http://schemas.microsoft.com/office/drawing/2014/main" id="{EE368B37-FB9C-8C7A-B954-FD51ABFF346C}"/>
                    </a:ext>
                  </a:extLst>
                </p:cNvPr>
                <p:cNvPicPr>
                  <a:picLocks noChangeAspect="1"/>
                </p:cNvPicPr>
                <p:nvPr/>
              </p:nvPicPr>
              <p:blipFill>
                <a:blip r:embed="rId4"/>
                <a:stretch>
                  <a:fillRect/>
                </a:stretch>
              </p:blipFill>
              <p:spPr>
                <a:xfrm>
                  <a:off x="7743589" y="4857094"/>
                  <a:ext cx="772886" cy="772886"/>
                </a:xfrm>
                <a:prstGeom prst="rect">
                  <a:avLst/>
                </a:prstGeom>
              </p:spPr>
            </p:pic>
            <p:pic>
              <p:nvPicPr>
                <p:cNvPr id="44" name="Picture 43">
                  <a:extLst>
                    <a:ext uri="{FF2B5EF4-FFF2-40B4-BE49-F238E27FC236}">
                      <a16:creationId xmlns:a16="http://schemas.microsoft.com/office/drawing/2014/main" id="{8DC57525-0D9F-3CF0-0B26-F36ABB49F43C}"/>
                    </a:ext>
                  </a:extLst>
                </p:cNvPr>
                <p:cNvPicPr>
                  <a:picLocks noChangeAspect="1"/>
                </p:cNvPicPr>
                <p:nvPr/>
              </p:nvPicPr>
              <p:blipFill>
                <a:blip r:embed="rId5"/>
                <a:stretch>
                  <a:fillRect/>
                </a:stretch>
              </p:blipFill>
              <p:spPr>
                <a:xfrm>
                  <a:off x="8592886" y="4795214"/>
                  <a:ext cx="947054" cy="947054"/>
                </a:xfrm>
                <a:prstGeom prst="rect">
                  <a:avLst/>
                </a:prstGeom>
              </p:spPr>
            </p:pic>
          </p:grpSp>
          <p:pic>
            <p:nvPicPr>
              <p:cNvPr id="40" name="Picture 39">
                <a:extLst>
                  <a:ext uri="{FF2B5EF4-FFF2-40B4-BE49-F238E27FC236}">
                    <a16:creationId xmlns:a16="http://schemas.microsoft.com/office/drawing/2014/main" id="{42F7FCA5-83AF-A9D7-C15E-35902905117A}"/>
                  </a:ext>
                </a:extLst>
              </p:cNvPr>
              <p:cNvPicPr>
                <a:picLocks noChangeAspect="1"/>
              </p:cNvPicPr>
              <p:nvPr/>
            </p:nvPicPr>
            <p:blipFill>
              <a:blip r:embed="rId4"/>
              <a:stretch>
                <a:fillRect/>
              </a:stretch>
            </p:blipFill>
            <p:spPr>
              <a:xfrm>
                <a:off x="9139483" y="5325612"/>
                <a:ext cx="772886" cy="772886"/>
              </a:xfrm>
              <a:prstGeom prst="rect">
                <a:avLst/>
              </a:prstGeom>
            </p:spPr>
          </p:pic>
          <p:pic>
            <p:nvPicPr>
              <p:cNvPr id="41" name="Picture 40">
                <a:extLst>
                  <a:ext uri="{FF2B5EF4-FFF2-40B4-BE49-F238E27FC236}">
                    <a16:creationId xmlns:a16="http://schemas.microsoft.com/office/drawing/2014/main" id="{A3EB48D0-8432-0623-5FB3-BE284FD238FF}"/>
                  </a:ext>
                </a:extLst>
              </p:cNvPr>
              <p:cNvPicPr>
                <a:picLocks noChangeAspect="1"/>
              </p:cNvPicPr>
              <p:nvPr/>
            </p:nvPicPr>
            <p:blipFill>
              <a:blip r:embed="rId8"/>
              <a:stretch>
                <a:fillRect/>
              </a:stretch>
            </p:blipFill>
            <p:spPr>
              <a:xfrm>
                <a:off x="10121138" y="5278908"/>
                <a:ext cx="947051" cy="947051"/>
              </a:xfrm>
              <a:prstGeom prst="rect">
                <a:avLst/>
              </a:prstGeom>
            </p:spPr>
          </p:pic>
        </p:grpSp>
      </p:grpSp>
    </p:spTree>
    <p:extLst>
      <p:ext uri="{BB962C8B-B14F-4D97-AF65-F5344CB8AC3E}">
        <p14:creationId xmlns:p14="http://schemas.microsoft.com/office/powerpoint/2010/main" val="4260256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8CF75D-574A-8A13-A1E7-B63B4C398425}"/>
              </a:ext>
            </a:extLst>
          </p:cNvPr>
          <p:cNvSpPr>
            <a:spLocks noGrp="1"/>
          </p:cNvSpPr>
          <p:nvPr>
            <p:ph type="body" sz="quarter" idx="15"/>
          </p:nvPr>
        </p:nvSpPr>
        <p:spPr/>
        <p:txBody>
          <a:bodyPr/>
          <a:lstStyle/>
          <a:p>
            <a:r>
              <a:rPr lang="en-US" dirty="0"/>
              <a:t>SOLVED EXAMPLE to UNDERSTAND THE  STEPS</a:t>
            </a:r>
            <a:endParaRPr lang="en-IN" dirty="0"/>
          </a:p>
        </p:txBody>
      </p:sp>
      <p:pic>
        <p:nvPicPr>
          <p:cNvPr id="5" name="Picture 4">
            <a:extLst>
              <a:ext uri="{FF2B5EF4-FFF2-40B4-BE49-F238E27FC236}">
                <a16:creationId xmlns:a16="http://schemas.microsoft.com/office/drawing/2014/main" id="{4C472541-8118-7CCC-9D24-EBC71B967CE7}"/>
              </a:ext>
            </a:extLst>
          </p:cNvPr>
          <p:cNvPicPr>
            <a:picLocks noChangeAspect="1"/>
          </p:cNvPicPr>
          <p:nvPr/>
        </p:nvPicPr>
        <p:blipFill>
          <a:blip r:embed="rId2"/>
          <a:stretch>
            <a:fillRect/>
          </a:stretch>
        </p:blipFill>
        <p:spPr>
          <a:xfrm>
            <a:off x="583525" y="1210558"/>
            <a:ext cx="8335538" cy="5017917"/>
          </a:xfrm>
          <a:prstGeom prst="rect">
            <a:avLst/>
          </a:prstGeom>
        </p:spPr>
      </p:pic>
    </p:spTree>
    <p:extLst>
      <p:ext uri="{BB962C8B-B14F-4D97-AF65-F5344CB8AC3E}">
        <p14:creationId xmlns:p14="http://schemas.microsoft.com/office/powerpoint/2010/main" val="965705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E183E8-798A-7F31-AA1F-3500979899E4}"/>
              </a:ext>
            </a:extLst>
          </p:cNvPr>
          <p:cNvPicPr>
            <a:picLocks noChangeAspect="1"/>
          </p:cNvPicPr>
          <p:nvPr/>
        </p:nvPicPr>
        <p:blipFill>
          <a:blip r:embed="rId2"/>
          <a:stretch>
            <a:fillRect/>
          </a:stretch>
        </p:blipFill>
        <p:spPr>
          <a:xfrm>
            <a:off x="665992" y="1614234"/>
            <a:ext cx="10860016" cy="3629532"/>
          </a:xfrm>
          <a:prstGeom prst="rect">
            <a:avLst/>
          </a:prstGeom>
        </p:spPr>
      </p:pic>
    </p:spTree>
    <p:extLst>
      <p:ext uri="{BB962C8B-B14F-4D97-AF65-F5344CB8AC3E}">
        <p14:creationId xmlns:p14="http://schemas.microsoft.com/office/powerpoint/2010/main" val="18735301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6C7D31-4BAB-2B06-5A44-8BB1C66F91C4}"/>
              </a:ext>
            </a:extLst>
          </p:cNvPr>
          <p:cNvPicPr>
            <a:picLocks noChangeAspect="1"/>
          </p:cNvPicPr>
          <p:nvPr/>
        </p:nvPicPr>
        <p:blipFill>
          <a:blip r:embed="rId2"/>
          <a:stretch>
            <a:fillRect/>
          </a:stretch>
        </p:blipFill>
        <p:spPr>
          <a:xfrm>
            <a:off x="1370940" y="1123628"/>
            <a:ext cx="9450119" cy="4610743"/>
          </a:xfrm>
          <a:prstGeom prst="rect">
            <a:avLst/>
          </a:prstGeom>
        </p:spPr>
      </p:pic>
    </p:spTree>
    <p:extLst>
      <p:ext uri="{BB962C8B-B14F-4D97-AF65-F5344CB8AC3E}">
        <p14:creationId xmlns:p14="http://schemas.microsoft.com/office/powerpoint/2010/main" val="16425670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D4BB26-B711-5A77-81CB-4BBBF90105CD}"/>
              </a:ext>
            </a:extLst>
          </p:cNvPr>
          <p:cNvSpPr>
            <a:spLocks noGrp="1"/>
          </p:cNvSpPr>
          <p:nvPr>
            <p:ph type="body" sz="quarter" idx="13"/>
          </p:nvPr>
        </p:nvSpPr>
        <p:spPr/>
        <p:txBody>
          <a:bodyPr/>
          <a:lstStyle/>
          <a:p>
            <a:endParaRPr lang="en-IN"/>
          </a:p>
        </p:txBody>
      </p:sp>
      <p:sp>
        <p:nvSpPr>
          <p:cNvPr id="3" name="Text Placeholder 2">
            <a:extLst>
              <a:ext uri="{FF2B5EF4-FFF2-40B4-BE49-F238E27FC236}">
                <a16:creationId xmlns:a16="http://schemas.microsoft.com/office/drawing/2014/main" id="{6C76C517-4B7E-0428-6C47-7A51D00BFBB4}"/>
              </a:ext>
            </a:extLst>
          </p:cNvPr>
          <p:cNvSpPr>
            <a:spLocks noGrp="1"/>
          </p:cNvSpPr>
          <p:nvPr>
            <p:ph type="body" sz="quarter" idx="15"/>
          </p:nvPr>
        </p:nvSpPr>
        <p:spPr/>
        <p:txBody>
          <a:bodyPr/>
          <a:lstStyle/>
          <a:p>
            <a:endParaRPr lang="en-IN" dirty="0"/>
          </a:p>
        </p:txBody>
      </p:sp>
      <p:pic>
        <p:nvPicPr>
          <p:cNvPr id="5" name="Picture 4">
            <a:extLst>
              <a:ext uri="{FF2B5EF4-FFF2-40B4-BE49-F238E27FC236}">
                <a16:creationId xmlns:a16="http://schemas.microsoft.com/office/drawing/2014/main" id="{E024181B-380B-2A79-CAC1-A27FEC71F679}"/>
              </a:ext>
            </a:extLst>
          </p:cNvPr>
          <p:cNvPicPr>
            <a:picLocks noChangeAspect="1"/>
          </p:cNvPicPr>
          <p:nvPr/>
        </p:nvPicPr>
        <p:blipFill>
          <a:blip r:embed="rId2"/>
          <a:stretch>
            <a:fillRect/>
          </a:stretch>
        </p:blipFill>
        <p:spPr>
          <a:xfrm>
            <a:off x="289702" y="313890"/>
            <a:ext cx="11612596" cy="6230219"/>
          </a:xfrm>
          <a:prstGeom prst="rect">
            <a:avLst/>
          </a:prstGeom>
        </p:spPr>
      </p:pic>
    </p:spTree>
    <p:extLst>
      <p:ext uri="{BB962C8B-B14F-4D97-AF65-F5344CB8AC3E}">
        <p14:creationId xmlns:p14="http://schemas.microsoft.com/office/powerpoint/2010/main" val="135050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C377CB-2587-FC2C-FE43-2E43C0767F23}"/>
              </a:ext>
            </a:extLst>
          </p:cNvPr>
          <p:cNvSpPr>
            <a:spLocks noGrp="1"/>
          </p:cNvSpPr>
          <p:nvPr>
            <p:ph type="body" sz="quarter" idx="13"/>
          </p:nvPr>
        </p:nvSpPr>
        <p:spPr/>
        <p:txBody>
          <a:bodyPr/>
          <a:lstStyle/>
          <a:p>
            <a:pPr marL="0" indent="0" algn="just">
              <a:buNone/>
            </a:pPr>
            <a:r>
              <a:rPr lang="en-US" dirty="0"/>
              <a:t>Unsupervised learning works by analyzing unlabeled data to identify patterns and relationships. The data is not labeled with any predefined categories or outcomes, so the algorithm must find these patterns and relationships on its own. This can be a challenging task, but it can also be very rewarding, as it can reveal insights into the data that would not be apparent from a labeled dataset.</a:t>
            </a:r>
            <a:endParaRPr lang="en-IN" dirty="0"/>
          </a:p>
        </p:txBody>
      </p:sp>
      <p:sp>
        <p:nvSpPr>
          <p:cNvPr id="3" name="Text Placeholder 2">
            <a:extLst>
              <a:ext uri="{FF2B5EF4-FFF2-40B4-BE49-F238E27FC236}">
                <a16:creationId xmlns:a16="http://schemas.microsoft.com/office/drawing/2014/main" id="{89402455-F12A-BED9-12F3-587A55C77DB6}"/>
              </a:ext>
            </a:extLst>
          </p:cNvPr>
          <p:cNvSpPr>
            <a:spLocks noGrp="1"/>
          </p:cNvSpPr>
          <p:nvPr>
            <p:ph type="body" sz="quarter" idx="15"/>
          </p:nvPr>
        </p:nvSpPr>
        <p:spPr/>
        <p:txBody>
          <a:bodyPr/>
          <a:lstStyle/>
          <a:p>
            <a:r>
              <a:rPr lang="en-US" dirty="0"/>
              <a:t>How does unsupervised learning work?</a:t>
            </a:r>
            <a:endParaRPr lang="en-IN" dirty="0"/>
          </a:p>
        </p:txBody>
      </p:sp>
    </p:spTree>
    <p:extLst>
      <p:ext uri="{BB962C8B-B14F-4D97-AF65-F5344CB8AC3E}">
        <p14:creationId xmlns:p14="http://schemas.microsoft.com/office/powerpoint/2010/main" val="39443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B5DC29-E083-943B-4071-0ECF66383CA4}"/>
              </a:ext>
            </a:extLst>
          </p:cNvPr>
          <p:cNvPicPr>
            <a:picLocks noChangeAspect="1"/>
          </p:cNvPicPr>
          <p:nvPr/>
        </p:nvPicPr>
        <p:blipFill>
          <a:blip r:embed="rId2"/>
          <a:stretch>
            <a:fillRect/>
          </a:stretch>
        </p:blipFill>
        <p:spPr>
          <a:xfrm>
            <a:off x="556439" y="366285"/>
            <a:ext cx="11079121" cy="6125430"/>
          </a:xfrm>
          <a:prstGeom prst="rect">
            <a:avLst/>
          </a:prstGeom>
        </p:spPr>
      </p:pic>
    </p:spTree>
    <p:extLst>
      <p:ext uri="{BB962C8B-B14F-4D97-AF65-F5344CB8AC3E}">
        <p14:creationId xmlns:p14="http://schemas.microsoft.com/office/powerpoint/2010/main" val="6047022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644547-105D-0306-CC19-266122FBD024}"/>
              </a:ext>
            </a:extLst>
          </p:cNvPr>
          <p:cNvPicPr>
            <a:picLocks noChangeAspect="1"/>
          </p:cNvPicPr>
          <p:nvPr/>
        </p:nvPicPr>
        <p:blipFill>
          <a:blip r:embed="rId2"/>
          <a:stretch>
            <a:fillRect/>
          </a:stretch>
        </p:blipFill>
        <p:spPr>
          <a:xfrm>
            <a:off x="208728" y="642548"/>
            <a:ext cx="11774543" cy="5572903"/>
          </a:xfrm>
          <a:prstGeom prst="rect">
            <a:avLst/>
          </a:prstGeom>
        </p:spPr>
      </p:pic>
    </p:spTree>
    <p:extLst>
      <p:ext uri="{BB962C8B-B14F-4D97-AF65-F5344CB8AC3E}">
        <p14:creationId xmlns:p14="http://schemas.microsoft.com/office/powerpoint/2010/main" val="9037159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D2B5F0-26AF-87F3-D036-23698B29EB71}"/>
              </a:ext>
            </a:extLst>
          </p:cNvPr>
          <p:cNvSpPr>
            <a:spLocks noGrp="1"/>
          </p:cNvSpPr>
          <p:nvPr>
            <p:ph type="body" sz="quarter" idx="15"/>
          </p:nvPr>
        </p:nvSpPr>
        <p:spPr/>
        <p:txBody>
          <a:bodyPr/>
          <a:lstStyle/>
          <a:p>
            <a:r>
              <a:rPr lang="en-US" dirty="0"/>
              <a:t>ASSOCIATION RULE MINING-SUBSET CREATION</a:t>
            </a:r>
            <a:endParaRPr lang="en-IN" dirty="0"/>
          </a:p>
        </p:txBody>
      </p:sp>
      <p:pic>
        <p:nvPicPr>
          <p:cNvPr id="5" name="Picture 4">
            <a:extLst>
              <a:ext uri="{FF2B5EF4-FFF2-40B4-BE49-F238E27FC236}">
                <a16:creationId xmlns:a16="http://schemas.microsoft.com/office/drawing/2014/main" id="{630E1A2A-F16B-0FEC-5B53-6E9BE31A618D}"/>
              </a:ext>
            </a:extLst>
          </p:cNvPr>
          <p:cNvPicPr>
            <a:picLocks noChangeAspect="1"/>
          </p:cNvPicPr>
          <p:nvPr/>
        </p:nvPicPr>
        <p:blipFill>
          <a:blip r:embed="rId2"/>
          <a:stretch>
            <a:fillRect/>
          </a:stretch>
        </p:blipFill>
        <p:spPr>
          <a:xfrm>
            <a:off x="818413" y="1209365"/>
            <a:ext cx="10555173" cy="3922033"/>
          </a:xfrm>
          <a:prstGeom prst="rect">
            <a:avLst/>
          </a:prstGeom>
        </p:spPr>
      </p:pic>
      <p:sp>
        <p:nvSpPr>
          <p:cNvPr id="6" name="TextBox 5">
            <a:extLst>
              <a:ext uri="{FF2B5EF4-FFF2-40B4-BE49-F238E27FC236}">
                <a16:creationId xmlns:a16="http://schemas.microsoft.com/office/drawing/2014/main" id="{D81971FF-616C-FCF7-11FB-EC68E5A8E893}"/>
              </a:ext>
            </a:extLst>
          </p:cNvPr>
          <p:cNvSpPr txBox="1"/>
          <p:nvPr/>
        </p:nvSpPr>
        <p:spPr>
          <a:xfrm>
            <a:off x="1473798" y="5658522"/>
            <a:ext cx="6820348" cy="369332"/>
          </a:xfrm>
          <a:prstGeom prst="rect">
            <a:avLst/>
          </a:prstGeom>
          <a:noFill/>
        </p:spPr>
        <p:txBody>
          <a:bodyPr wrap="square" rtlCol="0">
            <a:spAutoFit/>
          </a:bodyPr>
          <a:lstStyle/>
          <a:p>
            <a:r>
              <a:rPr lang="en-US" dirty="0"/>
              <a:t>Lets say S is milk then Milk       (</a:t>
            </a:r>
            <a:r>
              <a:rPr lang="en-US" dirty="0" err="1"/>
              <a:t>Milk,bread,butter</a:t>
            </a:r>
            <a:r>
              <a:rPr lang="en-US" dirty="0"/>
              <a:t>-milk)</a:t>
            </a:r>
            <a:endParaRPr lang="en-IN" dirty="0"/>
          </a:p>
        </p:txBody>
      </p:sp>
      <p:sp>
        <p:nvSpPr>
          <p:cNvPr id="7" name="Arrow: Right 6">
            <a:extLst>
              <a:ext uri="{FF2B5EF4-FFF2-40B4-BE49-F238E27FC236}">
                <a16:creationId xmlns:a16="http://schemas.microsoft.com/office/drawing/2014/main" id="{D74BE60D-264A-BF65-C9A9-B0AC134EE497}"/>
              </a:ext>
            </a:extLst>
          </p:cNvPr>
          <p:cNvSpPr/>
          <p:nvPr/>
        </p:nvSpPr>
        <p:spPr>
          <a:xfrm>
            <a:off x="4077148" y="5830645"/>
            <a:ext cx="258184"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8566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6F68D3-D8BB-01B6-66BA-94531D57DB9D}"/>
              </a:ext>
            </a:extLst>
          </p:cNvPr>
          <p:cNvSpPr>
            <a:spLocks noGrp="1"/>
          </p:cNvSpPr>
          <p:nvPr>
            <p:ph type="body" sz="quarter" idx="15"/>
          </p:nvPr>
        </p:nvSpPr>
        <p:spPr/>
        <p:txBody>
          <a:bodyPr/>
          <a:lstStyle/>
          <a:p>
            <a:r>
              <a:rPr lang="en-IN" dirty="0"/>
              <a:t>ASSOCIATION RULE MINING-SUBSET CREATION</a:t>
            </a:r>
          </a:p>
          <a:p>
            <a:endParaRPr lang="en-IN" dirty="0"/>
          </a:p>
        </p:txBody>
      </p:sp>
      <p:pic>
        <p:nvPicPr>
          <p:cNvPr id="5" name="Picture 4">
            <a:extLst>
              <a:ext uri="{FF2B5EF4-FFF2-40B4-BE49-F238E27FC236}">
                <a16:creationId xmlns:a16="http://schemas.microsoft.com/office/drawing/2014/main" id="{3FA64314-7FD7-49F0-594A-B20DD8C2C066}"/>
              </a:ext>
            </a:extLst>
          </p:cNvPr>
          <p:cNvPicPr>
            <a:picLocks noChangeAspect="1"/>
          </p:cNvPicPr>
          <p:nvPr/>
        </p:nvPicPr>
        <p:blipFill>
          <a:blip r:embed="rId2"/>
          <a:stretch>
            <a:fillRect/>
          </a:stretch>
        </p:blipFill>
        <p:spPr>
          <a:xfrm>
            <a:off x="735545" y="1395764"/>
            <a:ext cx="9665239" cy="1314633"/>
          </a:xfrm>
          <a:prstGeom prst="rect">
            <a:avLst/>
          </a:prstGeom>
        </p:spPr>
      </p:pic>
      <p:pic>
        <p:nvPicPr>
          <p:cNvPr id="7" name="Picture 6">
            <a:extLst>
              <a:ext uri="{FF2B5EF4-FFF2-40B4-BE49-F238E27FC236}">
                <a16:creationId xmlns:a16="http://schemas.microsoft.com/office/drawing/2014/main" id="{27BFC7F4-9663-6D1F-45B4-808397DA2976}"/>
              </a:ext>
            </a:extLst>
          </p:cNvPr>
          <p:cNvPicPr>
            <a:picLocks noChangeAspect="1"/>
          </p:cNvPicPr>
          <p:nvPr/>
        </p:nvPicPr>
        <p:blipFill>
          <a:blip r:embed="rId3"/>
          <a:stretch>
            <a:fillRect/>
          </a:stretch>
        </p:blipFill>
        <p:spPr>
          <a:xfrm>
            <a:off x="785071" y="3032071"/>
            <a:ext cx="10621857" cy="1848108"/>
          </a:xfrm>
          <a:prstGeom prst="rect">
            <a:avLst/>
          </a:prstGeom>
        </p:spPr>
      </p:pic>
    </p:spTree>
    <p:extLst>
      <p:ext uri="{BB962C8B-B14F-4D97-AF65-F5344CB8AC3E}">
        <p14:creationId xmlns:p14="http://schemas.microsoft.com/office/powerpoint/2010/main" val="2515519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E41807-A52D-520C-188A-074A25234D8A}"/>
              </a:ext>
            </a:extLst>
          </p:cNvPr>
          <p:cNvSpPr>
            <a:spLocks noGrp="1"/>
          </p:cNvSpPr>
          <p:nvPr>
            <p:ph type="body" sz="quarter" idx="15"/>
          </p:nvPr>
        </p:nvSpPr>
        <p:spPr/>
        <p:txBody>
          <a:bodyPr/>
          <a:lstStyle/>
          <a:p>
            <a:r>
              <a:rPr lang="en-IN" dirty="0"/>
              <a:t>ASSOCIATION RULE MINING-SUBSET CREATION</a:t>
            </a:r>
          </a:p>
          <a:p>
            <a:endParaRPr lang="en-IN" dirty="0"/>
          </a:p>
          <a:p>
            <a:endParaRPr lang="en-IN" dirty="0"/>
          </a:p>
          <a:p>
            <a:endParaRPr lang="en-IN" dirty="0"/>
          </a:p>
          <a:p>
            <a:endParaRPr lang="en-IN" dirty="0"/>
          </a:p>
          <a:p>
            <a:pPr marL="0" indent="0">
              <a:buNone/>
            </a:pPr>
            <a:r>
              <a:rPr lang="en-IN" dirty="0"/>
              <a:t>     valid</a:t>
            </a:r>
          </a:p>
          <a:p>
            <a:pPr marL="0" indent="0">
              <a:buNone/>
            </a:pPr>
            <a:endParaRPr lang="en-IN" dirty="0"/>
          </a:p>
        </p:txBody>
      </p:sp>
      <p:pic>
        <p:nvPicPr>
          <p:cNvPr id="5" name="Picture 4">
            <a:extLst>
              <a:ext uri="{FF2B5EF4-FFF2-40B4-BE49-F238E27FC236}">
                <a16:creationId xmlns:a16="http://schemas.microsoft.com/office/drawing/2014/main" id="{774E0E98-10D3-5FE4-B179-1952E975853A}"/>
              </a:ext>
            </a:extLst>
          </p:cNvPr>
          <p:cNvPicPr>
            <a:picLocks noChangeAspect="1"/>
          </p:cNvPicPr>
          <p:nvPr/>
        </p:nvPicPr>
        <p:blipFill>
          <a:blip r:embed="rId2"/>
          <a:stretch>
            <a:fillRect/>
          </a:stretch>
        </p:blipFill>
        <p:spPr>
          <a:xfrm>
            <a:off x="609710" y="1546217"/>
            <a:ext cx="9916909" cy="1336831"/>
          </a:xfrm>
          <a:prstGeom prst="rect">
            <a:avLst/>
          </a:prstGeom>
        </p:spPr>
      </p:pic>
      <p:pic>
        <p:nvPicPr>
          <p:cNvPr id="7" name="Picture 6">
            <a:extLst>
              <a:ext uri="{FF2B5EF4-FFF2-40B4-BE49-F238E27FC236}">
                <a16:creationId xmlns:a16="http://schemas.microsoft.com/office/drawing/2014/main" id="{3B08441A-D0B6-CE01-D983-3BD7177946B3}"/>
              </a:ext>
            </a:extLst>
          </p:cNvPr>
          <p:cNvPicPr>
            <a:picLocks noChangeAspect="1"/>
          </p:cNvPicPr>
          <p:nvPr/>
        </p:nvPicPr>
        <p:blipFill>
          <a:blip r:embed="rId3"/>
          <a:stretch>
            <a:fillRect/>
          </a:stretch>
        </p:blipFill>
        <p:spPr>
          <a:xfrm>
            <a:off x="255996" y="3580841"/>
            <a:ext cx="10050278" cy="3181794"/>
          </a:xfrm>
          <a:prstGeom prst="rect">
            <a:avLst/>
          </a:prstGeom>
        </p:spPr>
      </p:pic>
    </p:spTree>
    <p:extLst>
      <p:ext uri="{BB962C8B-B14F-4D97-AF65-F5344CB8AC3E}">
        <p14:creationId xmlns:p14="http://schemas.microsoft.com/office/powerpoint/2010/main" val="12086182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DC622-D2D8-D9EA-3803-9003FDB86D52}"/>
              </a:ext>
            </a:extLst>
          </p:cNvPr>
          <p:cNvPicPr>
            <a:picLocks noChangeAspect="1"/>
          </p:cNvPicPr>
          <p:nvPr/>
        </p:nvPicPr>
        <p:blipFill>
          <a:blip r:embed="rId2"/>
          <a:stretch>
            <a:fillRect/>
          </a:stretch>
        </p:blipFill>
        <p:spPr>
          <a:xfrm>
            <a:off x="376701" y="1135946"/>
            <a:ext cx="10212225" cy="1381318"/>
          </a:xfrm>
          <a:prstGeom prst="rect">
            <a:avLst/>
          </a:prstGeom>
        </p:spPr>
      </p:pic>
      <p:sp>
        <p:nvSpPr>
          <p:cNvPr id="6" name="TextBox 5">
            <a:extLst>
              <a:ext uri="{FF2B5EF4-FFF2-40B4-BE49-F238E27FC236}">
                <a16:creationId xmlns:a16="http://schemas.microsoft.com/office/drawing/2014/main" id="{658B602B-E60F-CF8B-9019-9F8342B1CBE6}"/>
              </a:ext>
            </a:extLst>
          </p:cNvPr>
          <p:cNvSpPr txBox="1"/>
          <p:nvPr/>
        </p:nvSpPr>
        <p:spPr>
          <a:xfrm>
            <a:off x="666974" y="2667884"/>
            <a:ext cx="2581835" cy="369332"/>
          </a:xfrm>
          <a:prstGeom prst="rect">
            <a:avLst/>
          </a:prstGeom>
          <a:noFill/>
        </p:spPr>
        <p:txBody>
          <a:bodyPr wrap="square" rtlCol="0">
            <a:spAutoFit/>
          </a:bodyPr>
          <a:lstStyle/>
          <a:p>
            <a:r>
              <a:rPr lang="en-US" dirty="0"/>
              <a:t>valid</a:t>
            </a:r>
            <a:endParaRPr lang="en-IN" dirty="0"/>
          </a:p>
        </p:txBody>
      </p:sp>
      <p:pic>
        <p:nvPicPr>
          <p:cNvPr id="8" name="Picture 7">
            <a:extLst>
              <a:ext uri="{FF2B5EF4-FFF2-40B4-BE49-F238E27FC236}">
                <a16:creationId xmlns:a16="http://schemas.microsoft.com/office/drawing/2014/main" id="{8E6ADE2C-0420-07FB-6D19-DB5C9B834BCE}"/>
              </a:ext>
            </a:extLst>
          </p:cNvPr>
          <p:cNvPicPr>
            <a:picLocks noChangeAspect="1"/>
          </p:cNvPicPr>
          <p:nvPr/>
        </p:nvPicPr>
        <p:blipFill>
          <a:blip r:embed="rId3"/>
          <a:stretch>
            <a:fillRect/>
          </a:stretch>
        </p:blipFill>
        <p:spPr>
          <a:xfrm>
            <a:off x="376701" y="3187836"/>
            <a:ext cx="10640910" cy="3279077"/>
          </a:xfrm>
          <a:prstGeom prst="rect">
            <a:avLst/>
          </a:prstGeom>
        </p:spPr>
      </p:pic>
    </p:spTree>
    <p:extLst>
      <p:ext uri="{BB962C8B-B14F-4D97-AF65-F5344CB8AC3E}">
        <p14:creationId xmlns:p14="http://schemas.microsoft.com/office/powerpoint/2010/main" val="6498312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519444" cy="5362892"/>
          </a:xfrm>
        </p:spPr>
        <p:txBody>
          <a:bodyPr vert="horz" lIns="91440" tIns="45720" rIns="91440" bIns="45720" rtlCol="0">
            <a:noAutofit/>
          </a:bodyPr>
          <a:lstStyle/>
          <a:p>
            <a:pPr marL="0" indent="0" algn="just">
              <a:buNone/>
            </a:pPr>
            <a:r>
              <a:rPr lang="en-US" err="1">
                <a:solidFill>
                  <a:srgbClr val="5583D1"/>
                </a:solidFill>
              </a:rPr>
              <a:t>Apriori</a:t>
            </a:r>
            <a:r>
              <a:rPr lang="en-US">
                <a:solidFill>
                  <a:srgbClr val="5583D1"/>
                </a:solidFill>
              </a:rPr>
              <a:t> Algorithm</a:t>
            </a:r>
          </a:p>
          <a:p>
            <a:pPr marL="0" indent="0" algn="just">
              <a:buNone/>
            </a:pPr>
            <a:r>
              <a:rPr lang="en-US" sz="2400">
                <a:solidFill>
                  <a:srgbClr val="242424"/>
                </a:solidFill>
              </a:rPr>
              <a:t>Introduction to </a:t>
            </a:r>
            <a:r>
              <a:rPr lang="en-US" sz="2400" err="1">
                <a:solidFill>
                  <a:srgbClr val="242424"/>
                </a:solidFill>
              </a:rPr>
              <a:t>Apriori</a:t>
            </a:r>
            <a:r>
              <a:rPr lang="en-US" sz="2400">
                <a:solidFill>
                  <a:srgbClr val="242424"/>
                </a:solidFill>
              </a:rPr>
              <a:t> Algorithm</a:t>
            </a:r>
          </a:p>
          <a:p>
            <a:pPr marL="0" indent="0" algn="just">
              <a:buNone/>
            </a:pPr>
            <a:r>
              <a:rPr lang="it-IT" sz="2400">
                <a:solidFill>
                  <a:srgbClr val="242424"/>
                </a:solidFill>
                <a:cs typeface="Calibri" panose="020F0502020204030204" pitchFamily="34" charset="0"/>
              </a:rPr>
              <a:t>Candidate Generation in Apriori Algorithm</a:t>
            </a:r>
          </a:p>
          <a:p>
            <a:pPr marL="520700" lvl="5" indent="-63500" algn="just">
              <a:lnSpc>
                <a:spcPct val="100000"/>
              </a:lnSpc>
              <a:spcBef>
                <a:spcPts val="1000"/>
              </a:spcBef>
            </a:pPr>
            <a:r>
              <a:rPr lang="en-US" sz="2400">
                <a:solidFill>
                  <a:srgbClr val="242424"/>
                </a:solidFill>
                <a:cs typeface="Calibri" panose="020F0502020204030204" pitchFamily="34" charset="0"/>
              </a:rPr>
              <a:t>Candidate generation is a key step in the Apriori algorithm where new potential frequent itemsets (candidates) are generated from the frequent itemsets identified in the previous iteration. </a:t>
            </a:r>
          </a:p>
          <a:p>
            <a:pPr marL="977900" lvl="7" indent="-63500" algn="just">
              <a:lnSpc>
                <a:spcPct val="100000"/>
              </a:lnSpc>
              <a:spcBef>
                <a:spcPts val="1000"/>
              </a:spcBef>
            </a:pPr>
            <a:r>
              <a:rPr lang="en-US" sz="2400">
                <a:solidFill>
                  <a:srgbClr val="242424"/>
                </a:solidFill>
                <a:cs typeface="Calibri" panose="020F0502020204030204" pitchFamily="34" charset="0"/>
              </a:rPr>
              <a:t>Initial Frequent Itemsets</a:t>
            </a:r>
          </a:p>
          <a:p>
            <a:pPr marL="977900" lvl="7" indent="-63500" algn="just">
              <a:lnSpc>
                <a:spcPct val="100000"/>
              </a:lnSpc>
              <a:spcBef>
                <a:spcPts val="1000"/>
              </a:spcBef>
            </a:pPr>
            <a:r>
              <a:rPr lang="en-US" sz="2400">
                <a:solidFill>
                  <a:srgbClr val="242424"/>
                </a:solidFill>
                <a:cs typeface="Calibri" panose="020F0502020204030204" pitchFamily="34" charset="0"/>
              </a:rPr>
              <a:t>Joining Step</a:t>
            </a:r>
          </a:p>
          <a:p>
            <a:pPr marL="977900" lvl="7" indent="-63500" algn="just">
              <a:lnSpc>
                <a:spcPct val="100000"/>
              </a:lnSpc>
              <a:spcBef>
                <a:spcPts val="1000"/>
              </a:spcBef>
            </a:pPr>
            <a:r>
              <a:rPr lang="en-US" sz="2400">
                <a:solidFill>
                  <a:srgbClr val="242424"/>
                </a:solidFill>
                <a:cs typeface="Calibri" panose="020F0502020204030204" pitchFamily="34" charset="0"/>
              </a:rPr>
              <a:t>Candidates for Next Iteration</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6481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8"/>
            <a:ext cx="11519444" cy="5362892"/>
          </a:xfrm>
        </p:spPr>
        <p:txBody>
          <a:bodyPr vert="horz" lIns="91440" tIns="45720" rIns="91440" bIns="45720" rtlCol="0">
            <a:noAutofit/>
          </a:bodyPr>
          <a:lstStyle/>
          <a:p>
            <a:pPr marL="0" indent="0" algn="just">
              <a:buNone/>
            </a:pPr>
            <a:r>
              <a:rPr lang="en-US" err="1">
                <a:solidFill>
                  <a:srgbClr val="5583D1"/>
                </a:solidFill>
              </a:rPr>
              <a:t>Apriori</a:t>
            </a:r>
            <a:r>
              <a:rPr lang="en-US">
                <a:solidFill>
                  <a:srgbClr val="5583D1"/>
                </a:solidFill>
              </a:rPr>
              <a:t> Algorithm</a:t>
            </a:r>
          </a:p>
          <a:p>
            <a:pPr marL="0" indent="0" algn="just">
              <a:buNone/>
            </a:pPr>
            <a:r>
              <a:rPr lang="en-US" sz="2400">
                <a:solidFill>
                  <a:srgbClr val="242424"/>
                </a:solidFill>
              </a:rPr>
              <a:t>Introduction to </a:t>
            </a:r>
            <a:r>
              <a:rPr lang="en-US" sz="2400" err="1">
                <a:solidFill>
                  <a:srgbClr val="242424"/>
                </a:solidFill>
              </a:rPr>
              <a:t>Apriori</a:t>
            </a:r>
            <a:r>
              <a:rPr lang="en-US" sz="2400">
                <a:solidFill>
                  <a:srgbClr val="242424"/>
                </a:solidFill>
              </a:rPr>
              <a:t> Algorithm</a:t>
            </a:r>
          </a:p>
          <a:p>
            <a:pPr marL="0" indent="0" algn="just">
              <a:buNone/>
            </a:pPr>
            <a:r>
              <a:rPr lang="it-IT" sz="2400">
                <a:solidFill>
                  <a:srgbClr val="242424"/>
                </a:solidFill>
                <a:cs typeface="Calibri" panose="020F0502020204030204" pitchFamily="34" charset="0"/>
              </a:rPr>
              <a:t>Pruning in Apriori Algorithm</a:t>
            </a:r>
          </a:p>
          <a:p>
            <a:pPr marL="800100" lvl="5" indent="-342900" algn="just">
              <a:lnSpc>
                <a:spcPct val="100000"/>
              </a:lnSpc>
              <a:spcBef>
                <a:spcPts val="1000"/>
              </a:spcBef>
            </a:pPr>
            <a:r>
              <a:rPr lang="en-US" sz="2400">
                <a:solidFill>
                  <a:srgbClr val="242424"/>
                </a:solidFill>
                <a:cs typeface="Calibri" panose="020F0502020204030204" pitchFamily="34" charset="0"/>
              </a:rPr>
              <a:t>Pruning is the process of eliminating candidate itemsets that are not frequent, ensuring the algorithm remains efficient by reducing the number of candidates to consider in subsequent iterations. </a:t>
            </a:r>
          </a:p>
          <a:p>
            <a:pPr marL="800100" lvl="5" indent="-342900" algn="just">
              <a:lnSpc>
                <a:spcPct val="100000"/>
              </a:lnSpc>
              <a:spcBef>
                <a:spcPts val="1000"/>
              </a:spcBef>
            </a:pPr>
            <a:r>
              <a:rPr lang="en-US" sz="2400">
                <a:solidFill>
                  <a:srgbClr val="242424"/>
                </a:solidFill>
                <a:cs typeface="Calibri" panose="020F0502020204030204" pitchFamily="34" charset="0"/>
              </a:rPr>
              <a:t>Eliminate Infrequent Itemsets</a:t>
            </a:r>
          </a:p>
          <a:p>
            <a:pPr marL="800100" lvl="5" indent="-342900" algn="just">
              <a:lnSpc>
                <a:spcPct val="100000"/>
              </a:lnSpc>
              <a:spcBef>
                <a:spcPts val="1000"/>
              </a:spcBef>
            </a:pPr>
            <a:r>
              <a:rPr lang="en-US" sz="2400">
                <a:solidFill>
                  <a:srgbClr val="242424"/>
                </a:solidFill>
                <a:cs typeface="Calibri" panose="020F0502020204030204" pitchFamily="34" charset="0"/>
              </a:rPr>
              <a:t>Apply Minimum Support</a:t>
            </a:r>
          </a:p>
          <a:p>
            <a:pPr marL="800100" lvl="5" indent="-342900" algn="just">
              <a:lnSpc>
                <a:spcPct val="100000"/>
              </a:lnSpc>
              <a:spcBef>
                <a:spcPts val="1000"/>
              </a:spcBef>
            </a:pPr>
            <a:r>
              <a:rPr lang="en-US" sz="2400">
                <a:solidFill>
                  <a:srgbClr val="242424"/>
                </a:solidFill>
                <a:cs typeface="Calibri" panose="020F0502020204030204" pitchFamily="34" charset="0"/>
              </a:rPr>
              <a:t>Reduce Search Space</a:t>
            </a: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215936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7"/>
            <a:ext cx="12710704" cy="6033451"/>
          </a:xfrm>
        </p:spPr>
        <p:txBody>
          <a:bodyPr vert="horz" lIns="91440" tIns="45720" rIns="91440" bIns="45720" rtlCol="0">
            <a:noAutofit/>
          </a:bodyPr>
          <a:lstStyle/>
          <a:p>
            <a:pPr marL="0" indent="0" algn="just">
              <a:buNone/>
            </a:pPr>
            <a:r>
              <a:rPr lang="en-US" err="1">
                <a:solidFill>
                  <a:srgbClr val="5583D1"/>
                </a:solidFill>
              </a:rPr>
              <a:t>Apriori</a:t>
            </a:r>
            <a:r>
              <a:rPr lang="en-US">
                <a:solidFill>
                  <a:srgbClr val="5583D1"/>
                </a:solidFill>
              </a:rPr>
              <a:t> Algorithm</a:t>
            </a:r>
          </a:p>
          <a:p>
            <a:pPr marL="0" indent="0" algn="just">
              <a:buNone/>
            </a:pPr>
            <a:r>
              <a:rPr lang="en-US" sz="2400">
                <a:solidFill>
                  <a:srgbClr val="242424"/>
                </a:solidFill>
              </a:rPr>
              <a:t>Introduction to </a:t>
            </a:r>
            <a:r>
              <a:rPr lang="en-US" sz="2400" err="1">
                <a:solidFill>
                  <a:srgbClr val="242424"/>
                </a:solidFill>
              </a:rPr>
              <a:t>Apriori</a:t>
            </a:r>
            <a:r>
              <a:rPr lang="en-US" sz="2400">
                <a:solidFill>
                  <a:srgbClr val="242424"/>
                </a:solidFill>
              </a:rPr>
              <a:t> Algorithm</a:t>
            </a:r>
          </a:p>
          <a:p>
            <a:pPr marL="0" indent="0" algn="just">
              <a:buNone/>
            </a:pPr>
            <a:r>
              <a:rPr lang="en-US" sz="2400" err="1">
                <a:solidFill>
                  <a:srgbClr val="242424"/>
                </a:solidFill>
                <a:cs typeface="Calibri" panose="020F0502020204030204" pitchFamily="34" charset="0"/>
              </a:rPr>
              <a:t>Apriori</a:t>
            </a:r>
            <a:r>
              <a:rPr lang="en-US" sz="2400">
                <a:solidFill>
                  <a:srgbClr val="242424"/>
                </a:solidFill>
                <a:cs typeface="Calibri" panose="020F0502020204030204" pitchFamily="34" charset="0"/>
              </a:rPr>
              <a:t> Algorithm steps</a:t>
            </a:r>
          </a:p>
          <a:p>
            <a:pPr marL="800100" lvl="4" indent="-342900" algn="just">
              <a:lnSpc>
                <a:spcPct val="100000"/>
              </a:lnSpc>
              <a:spcBef>
                <a:spcPts val="1000"/>
              </a:spcBef>
              <a:buFont typeface="+mj-lt"/>
              <a:buAutoNum type="arabicPeriod"/>
            </a:pPr>
            <a:r>
              <a:rPr lang="en-US" sz="2400">
                <a:solidFill>
                  <a:srgbClr val="242424"/>
                </a:solidFill>
                <a:cs typeface="Calibri" panose="020F0502020204030204" pitchFamily="34" charset="0"/>
              </a:rPr>
              <a:t>Initialization:</a:t>
            </a:r>
          </a:p>
          <a:p>
            <a:pPr marL="1371600" lvl="6" indent="-279400" algn="just">
              <a:lnSpc>
                <a:spcPct val="100000"/>
              </a:lnSpc>
              <a:spcBef>
                <a:spcPts val="1000"/>
              </a:spcBef>
            </a:pPr>
            <a:r>
              <a:rPr lang="en-US" sz="2400">
                <a:solidFill>
                  <a:srgbClr val="242424"/>
                </a:solidFill>
                <a:cs typeface="Calibri" panose="020F0502020204030204" pitchFamily="34" charset="0"/>
              </a:rPr>
              <a:t>Start with a minimum support threshold.</a:t>
            </a:r>
          </a:p>
          <a:p>
            <a:pPr marL="1371600" lvl="6" indent="-279400" algn="just">
              <a:lnSpc>
                <a:spcPct val="100000"/>
              </a:lnSpc>
              <a:spcBef>
                <a:spcPts val="1000"/>
              </a:spcBef>
            </a:pPr>
            <a:r>
              <a:rPr lang="en-US" sz="2400">
                <a:solidFill>
                  <a:srgbClr val="242424"/>
                </a:solidFill>
                <a:cs typeface="Calibri" panose="020F0502020204030204" pitchFamily="34" charset="0"/>
              </a:rPr>
              <a:t>Generate the candidate itemsets of size one.</a:t>
            </a:r>
          </a:p>
          <a:p>
            <a:pPr marL="800100" lvl="4" indent="-342900" algn="just">
              <a:lnSpc>
                <a:spcPct val="100000"/>
              </a:lnSpc>
              <a:spcBef>
                <a:spcPts val="1000"/>
              </a:spcBef>
              <a:buFont typeface="+mj-lt"/>
              <a:buAutoNum type="arabicPeriod"/>
            </a:pPr>
            <a:r>
              <a:rPr lang="en-US" sz="2400">
                <a:solidFill>
                  <a:srgbClr val="242424"/>
                </a:solidFill>
                <a:cs typeface="Calibri" panose="020F0502020204030204" pitchFamily="34" charset="0"/>
              </a:rPr>
              <a:t>Itemset Generation:</a:t>
            </a:r>
          </a:p>
          <a:p>
            <a:pPr marL="1371600" lvl="6" indent="-279400" algn="just">
              <a:lnSpc>
                <a:spcPct val="100000"/>
              </a:lnSpc>
              <a:spcBef>
                <a:spcPts val="1000"/>
              </a:spcBef>
            </a:pPr>
            <a:r>
              <a:rPr lang="en-US" sz="2400">
                <a:solidFill>
                  <a:srgbClr val="242424"/>
                </a:solidFill>
                <a:cs typeface="Calibri" panose="020F0502020204030204" pitchFamily="34" charset="0"/>
              </a:rPr>
              <a:t>Generate candidate itemsets of size 𝑘 from frequent itemsets of size 𝑘 −1.</a:t>
            </a:r>
          </a:p>
          <a:p>
            <a:pPr marL="2224087" lvl="3" indent="-342900" algn="just">
              <a:lnSpc>
                <a:spcPct val="10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757769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EA9B7F-B60D-6297-DC95-0FDA7E6D7C7C}"/>
              </a:ext>
            </a:extLst>
          </p:cNvPr>
          <p:cNvSpPr txBox="1"/>
          <p:nvPr/>
        </p:nvSpPr>
        <p:spPr>
          <a:xfrm>
            <a:off x="255996" y="502545"/>
            <a:ext cx="10624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5B9BD5">
                    <a:lumMod val="50000"/>
                  </a:srgbClr>
                </a:solidFill>
                <a:effectLst/>
                <a:uLnTx/>
                <a:uFillTx/>
                <a:latin typeface="Calibri" panose="020F0502020204030204"/>
                <a:ea typeface="+mn-ea"/>
                <a:cs typeface="+mn-cs"/>
              </a:rPr>
              <a:t>Machine Learning: Un-Supervised &amp; Semi-Supervised</a:t>
            </a:r>
          </a:p>
        </p:txBody>
      </p:sp>
      <p:cxnSp>
        <p:nvCxnSpPr>
          <p:cNvPr id="4" name="Straight Connector 3">
            <a:extLst>
              <a:ext uri="{FF2B5EF4-FFF2-40B4-BE49-F238E27FC236}">
                <a16:creationId xmlns:a16="http://schemas.microsoft.com/office/drawing/2014/main" id="{06F77F89-4F98-73F2-FD5A-5DD416A6F12F}"/>
              </a:ext>
            </a:extLst>
          </p:cNvPr>
          <p:cNvCxnSpPr>
            <a:cxnSpLocks/>
          </p:cNvCxnSpPr>
          <p:nvPr/>
        </p:nvCxnSpPr>
        <p:spPr>
          <a:xfrm>
            <a:off x="221274" y="1191756"/>
            <a:ext cx="73057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 Placeholder 1">
            <a:extLst>
              <a:ext uri="{FF2B5EF4-FFF2-40B4-BE49-F238E27FC236}">
                <a16:creationId xmlns:a16="http://schemas.microsoft.com/office/drawing/2014/main" id="{CB50755A-C1C2-F4BF-54AD-71DDDC69BB2F}"/>
              </a:ext>
            </a:extLst>
          </p:cNvPr>
          <p:cNvSpPr>
            <a:spLocks noGrp="1"/>
          </p:cNvSpPr>
          <p:nvPr>
            <p:ph type="body" sz="quarter" idx="13"/>
          </p:nvPr>
        </p:nvSpPr>
        <p:spPr>
          <a:xfrm>
            <a:off x="255996" y="1271587"/>
            <a:ext cx="11519444" cy="5271453"/>
          </a:xfrm>
        </p:spPr>
        <p:txBody>
          <a:bodyPr vert="horz" lIns="91440" tIns="45720" rIns="91440" bIns="45720" rtlCol="0">
            <a:noAutofit/>
          </a:bodyPr>
          <a:lstStyle/>
          <a:p>
            <a:pPr marL="0" indent="0" algn="just">
              <a:buNone/>
            </a:pPr>
            <a:r>
              <a:rPr lang="en-US" err="1">
                <a:solidFill>
                  <a:srgbClr val="5583D1"/>
                </a:solidFill>
              </a:rPr>
              <a:t>Apriori</a:t>
            </a:r>
            <a:r>
              <a:rPr lang="en-US">
                <a:solidFill>
                  <a:srgbClr val="5583D1"/>
                </a:solidFill>
              </a:rPr>
              <a:t> Algorithm</a:t>
            </a:r>
          </a:p>
          <a:p>
            <a:pPr marL="0" indent="0" algn="just">
              <a:buNone/>
            </a:pPr>
            <a:r>
              <a:rPr lang="en-US" sz="2400">
                <a:solidFill>
                  <a:srgbClr val="242424"/>
                </a:solidFill>
              </a:rPr>
              <a:t>Introduction to </a:t>
            </a:r>
            <a:r>
              <a:rPr lang="en-US" sz="2400" err="1">
                <a:solidFill>
                  <a:srgbClr val="242424"/>
                </a:solidFill>
              </a:rPr>
              <a:t>Apriori</a:t>
            </a:r>
            <a:r>
              <a:rPr lang="en-US" sz="2400">
                <a:solidFill>
                  <a:srgbClr val="242424"/>
                </a:solidFill>
              </a:rPr>
              <a:t> Algorithm</a:t>
            </a:r>
          </a:p>
          <a:p>
            <a:pPr marL="0" indent="0" algn="just">
              <a:buNone/>
            </a:pPr>
            <a:r>
              <a:rPr lang="en-US" sz="2400" err="1">
                <a:solidFill>
                  <a:srgbClr val="242424"/>
                </a:solidFill>
              </a:rPr>
              <a:t>Apriori</a:t>
            </a:r>
            <a:r>
              <a:rPr lang="en-US" sz="2400">
                <a:solidFill>
                  <a:srgbClr val="242424"/>
                </a:solidFill>
              </a:rPr>
              <a:t> Algorithm steps</a:t>
            </a:r>
          </a:p>
          <a:p>
            <a:pPr marL="2235200" lvl="4" indent="-406400" algn="just">
              <a:lnSpc>
                <a:spcPct val="100000"/>
              </a:lnSpc>
              <a:spcBef>
                <a:spcPts val="1000"/>
              </a:spcBef>
              <a:buFont typeface="+mj-lt"/>
              <a:buAutoNum type="arabicPeriod" startAt="3"/>
            </a:pPr>
            <a:r>
              <a:rPr lang="en-US" sz="2400">
                <a:solidFill>
                  <a:srgbClr val="242424"/>
                </a:solidFill>
                <a:cs typeface="Calibri" panose="020F0502020204030204" pitchFamily="34" charset="0"/>
              </a:rPr>
              <a:t>Prune Non-Frequent </a:t>
            </a:r>
            <a:r>
              <a:rPr lang="en-US" sz="2400" err="1">
                <a:solidFill>
                  <a:srgbClr val="242424"/>
                </a:solidFill>
                <a:cs typeface="Calibri" panose="020F0502020204030204" pitchFamily="34" charset="0"/>
              </a:rPr>
              <a:t>Itemsets</a:t>
            </a:r>
            <a:r>
              <a:rPr lang="en-US" sz="2400">
                <a:solidFill>
                  <a:srgbClr val="242424"/>
                </a:solidFill>
                <a:cs typeface="Calibri" panose="020F0502020204030204" pitchFamily="34" charset="0"/>
              </a:rPr>
              <a:t>:</a:t>
            </a:r>
          </a:p>
          <a:p>
            <a:pPr marL="2692400" lvl="7" indent="-292100" algn="just">
              <a:lnSpc>
                <a:spcPct val="100000"/>
              </a:lnSpc>
              <a:spcBef>
                <a:spcPts val="1000"/>
              </a:spcBef>
            </a:pPr>
            <a:r>
              <a:rPr lang="en-US" sz="2400">
                <a:solidFill>
                  <a:srgbClr val="242424"/>
                </a:solidFill>
                <a:cs typeface="Calibri" panose="020F0502020204030204" pitchFamily="34" charset="0"/>
              </a:rPr>
              <a:t>Scan the transaction database to determine the support of each candidate itemset.</a:t>
            </a:r>
          </a:p>
          <a:p>
            <a:pPr marL="2692400" lvl="7" indent="-292100" algn="just">
              <a:lnSpc>
                <a:spcPct val="100000"/>
              </a:lnSpc>
              <a:spcBef>
                <a:spcPts val="1000"/>
              </a:spcBef>
            </a:pPr>
            <a:r>
              <a:rPr lang="en-US" sz="2400">
                <a:solidFill>
                  <a:srgbClr val="242424"/>
                </a:solidFill>
                <a:cs typeface="Calibri" panose="020F0502020204030204" pitchFamily="34" charset="0"/>
              </a:rPr>
              <a:t>Discard </a:t>
            </a:r>
            <a:r>
              <a:rPr lang="en-US" sz="2400" err="1">
                <a:solidFill>
                  <a:srgbClr val="242424"/>
                </a:solidFill>
                <a:cs typeface="Calibri" panose="020F0502020204030204" pitchFamily="34" charset="0"/>
              </a:rPr>
              <a:t>itemsets</a:t>
            </a:r>
            <a:r>
              <a:rPr lang="en-US" sz="2400">
                <a:solidFill>
                  <a:srgbClr val="242424"/>
                </a:solidFill>
                <a:cs typeface="Calibri" panose="020F0502020204030204" pitchFamily="34" charset="0"/>
              </a:rPr>
              <a:t> that do not meet the minimum support threshold.</a:t>
            </a:r>
            <a:endParaRPr lang="en-US" sz="2400">
              <a:solidFill>
                <a:srgbClr val="242424"/>
              </a:solidFill>
            </a:endParaRPr>
          </a:p>
          <a:p>
            <a:pPr marL="2224087" lvl="3" indent="-342900" algn="just">
              <a:lnSpc>
                <a:spcPct val="100000"/>
              </a:lnSpc>
              <a:spcBef>
                <a:spcPts val="1000"/>
              </a:spcBef>
              <a:buFont typeface="+mj-lt"/>
              <a:buAutoNum type="arabicPeriod" startAt="4"/>
            </a:pPr>
            <a:r>
              <a:rPr lang="en-US" sz="2400">
                <a:solidFill>
                  <a:srgbClr val="242424"/>
                </a:solidFill>
                <a:cs typeface="Calibri" panose="020F0502020204030204" pitchFamily="34" charset="0"/>
              </a:rPr>
              <a:t>Repeat:</a:t>
            </a:r>
          </a:p>
          <a:p>
            <a:pPr marL="2681287" lvl="4" indent="-342900" algn="just">
              <a:lnSpc>
                <a:spcPct val="100000"/>
              </a:lnSpc>
              <a:spcBef>
                <a:spcPts val="1000"/>
              </a:spcBef>
            </a:pPr>
            <a:r>
              <a:rPr lang="en-US" sz="2400">
                <a:solidFill>
                  <a:srgbClr val="242424"/>
                </a:solidFill>
                <a:cs typeface="Calibri" panose="020F0502020204030204" pitchFamily="34" charset="0"/>
              </a:rPr>
              <a:t>Repeat steps 2 and 3 until no more candidate itemsets can be generated.</a:t>
            </a: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1881187" lvl="3" indent="0" algn="just">
              <a:lnSpc>
                <a:spcPct val="150000"/>
              </a:lnSpc>
              <a:spcBef>
                <a:spcPts val="1000"/>
              </a:spcBef>
              <a:buNone/>
            </a:pPr>
            <a:endParaRPr lang="en-US">
              <a:solidFill>
                <a:srgbClr val="242424"/>
              </a:solidFill>
              <a:cs typeface="Calibri" panose="020F0502020204030204" pitchFamily="34" charset="0"/>
            </a:endParaRPr>
          </a:p>
          <a:p>
            <a:pPr marL="2224087" lvl="3"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marL="1766887" lvl="2" indent="-342900" algn="just">
              <a:lnSpc>
                <a:spcPct val="150000"/>
              </a:lnSpc>
              <a:spcBef>
                <a:spcPts val="1000"/>
              </a:spcBef>
            </a:pPr>
            <a:endParaRPr lang="en-US">
              <a:solidFill>
                <a:srgbClr val="242424"/>
              </a:solidFill>
              <a:cs typeface="Calibri" panose="020F0502020204030204" pitchFamily="34" charset="0"/>
            </a:endParaRPr>
          </a:p>
          <a:p>
            <a:pPr lvl="2"/>
            <a:endParaRPr lang="en-US"/>
          </a:p>
          <a:p>
            <a:pPr lvl="2"/>
            <a:endParaRPr lang="en-US"/>
          </a:p>
          <a:p>
            <a:pPr lvl="4"/>
            <a:endParaRPr lang="en-US"/>
          </a:p>
        </p:txBody>
      </p:sp>
      <p:sp>
        <p:nvSpPr>
          <p:cNvPr id="2" name="TextBox 1">
            <a:extLst>
              <a:ext uri="{FF2B5EF4-FFF2-40B4-BE49-F238E27FC236}">
                <a16:creationId xmlns:a16="http://schemas.microsoft.com/office/drawing/2014/main" id="{AB1AAAC7-5682-80FC-B9AB-2877261E96C6}"/>
              </a:ext>
            </a:extLst>
          </p:cNvPr>
          <p:cNvSpPr txBox="1"/>
          <p:nvPr/>
        </p:nvSpPr>
        <p:spPr>
          <a:xfrm>
            <a:off x="5842509" y="0"/>
            <a:ext cx="6155870" cy="369332"/>
          </a:xfrm>
          <a:prstGeom prst="rect">
            <a:avLst/>
          </a:prstGeom>
          <a:noFill/>
        </p:spPr>
        <p:txBody>
          <a:bodyPr wrap="square">
            <a:spAutoFit/>
          </a:bodyPr>
          <a:lstStyle>
            <a:defPPr>
              <a:defRPr lang="en-US"/>
            </a:defPPr>
            <a:lvl1pPr algn="r">
              <a:defRPr b="1" i="1">
                <a:solidFill>
                  <a:schemeClr val="bg1">
                    <a:lumMod val="75000"/>
                  </a:schemeClr>
                </a:solidFill>
              </a:defRPr>
            </a:lvl1pPr>
          </a:lstStyle>
          <a:p>
            <a:r>
              <a:rPr lang="en-US"/>
              <a:t>Artificial Intelligence with ML</a:t>
            </a:r>
          </a:p>
        </p:txBody>
      </p:sp>
    </p:spTree>
    <p:extLst>
      <p:ext uri="{BB962C8B-B14F-4D97-AF65-F5344CB8AC3E}">
        <p14:creationId xmlns:p14="http://schemas.microsoft.com/office/powerpoint/2010/main" val="34169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2FC888FE33A349B41D4CD90A81AD87" ma:contentTypeVersion="4" ma:contentTypeDescription="Create a new document." ma:contentTypeScope="" ma:versionID="b5f7efc47b52f4b913bd131a4df389df">
  <xsd:schema xmlns:xsd="http://www.w3.org/2001/XMLSchema" xmlns:xs="http://www.w3.org/2001/XMLSchema" xmlns:p="http://schemas.microsoft.com/office/2006/metadata/properties" xmlns:ns2="e4f7efb8-cb7e-43b6-9b90-b807d6450c17" targetNamespace="http://schemas.microsoft.com/office/2006/metadata/properties" ma:root="true" ma:fieldsID="2836af00a7e6d42234487084ab7110db" ns2:_="">
    <xsd:import namespace="e4f7efb8-cb7e-43b6-9b90-b807d6450c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f7efb8-cb7e-43b6-9b90-b807d6450c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C4F84D-24E5-4069-9223-6990D5D086AD}">
  <ds:schemaRefs>
    <ds:schemaRef ds:uri="f5a37640-3602-40ab-9ab7-33b48b4ef8cc"/>
    <ds:schemaRef ds:uri="http://schemas.microsoft.com/office/infopath/2007/PartnerControls"/>
    <ds:schemaRef ds:uri="http://schemas.microsoft.com/office/2006/documentManagement/types"/>
    <ds:schemaRef ds:uri="http://purl.org/dc/elements/1.1/"/>
    <ds:schemaRef ds:uri="http://schemas.microsoft.com/office/2006/metadata/properties"/>
    <ds:schemaRef ds:uri="e5fccc3b-5052-41c9-9f10-46211945d171"/>
    <ds:schemaRef ds:uri="http://purl.org/dc/terms/"/>
    <ds:schemaRef ds:uri="http://purl.org/dc/dcmitype/"/>
    <ds:schemaRef ds:uri="http://schemas.openxmlformats.org/package/2006/metadata/core-properties"/>
    <ds:schemaRef ds:uri="http://www.w3.org/XML/1998/namespace"/>
    <ds:schemaRef ds:uri="f129fb8e-963d-43a6-9339-c4fb635c54e2"/>
    <ds:schemaRef ds:uri="a018bea7-89b0-4779-ae8a-ba38ce140154"/>
  </ds:schemaRefs>
</ds:datastoreItem>
</file>

<file path=customXml/itemProps2.xml><?xml version="1.0" encoding="utf-8"?>
<ds:datastoreItem xmlns:ds="http://schemas.openxmlformats.org/officeDocument/2006/customXml" ds:itemID="{7AA63630-44C4-4A87-8AA6-719700A79A72}">
  <ds:schemaRefs>
    <ds:schemaRef ds:uri="http://schemas.microsoft.com/sharepoint/v3/contenttype/forms"/>
  </ds:schemaRefs>
</ds:datastoreItem>
</file>

<file path=customXml/itemProps3.xml><?xml version="1.0" encoding="utf-8"?>
<ds:datastoreItem xmlns:ds="http://schemas.openxmlformats.org/officeDocument/2006/customXml" ds:itemID="{56F18586-778A-4554-84E7-DA2D065AF06E}"/>
</file>

<file path=docProps/app.xml><?xml version="1.0" encoding="utf-8"?>
<Properties xmlns="http://schemas.openxmlformats.org/officeDocument/2006/extended-properties" xmlns:vt="http://schemas.openxmlformats.org/officeDocument/2006/docPropsVTypes">
  <Template/>
  <TotalTime>427</TotalTime>
  <Words>16021</Words>
  <Application>Microsoft Office PowerPoint</Application>
  <PresentationFormat>Widescreen</PresentationFormat>
  <Paragraphs>2476</Paragraphs>
  <Slides>180</Slides>
  <Notes>114</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180</vt:i4>
      </vt:variant>
    </vt:vector>
  </HeadingPairs>
  <TitlesOfParts>
    <vt:vector size="199" baseType="lpstr">
      <vt:lpstr>-apple-system</vt:lpstr>
      <vt:lpstr>Aptos</vt:lpstr>
      <vt:lpstr>Arial</vt:lpstr>
      <vt:lpstr>Calibri</vt:lpstr>
      <vt:lpstr>Calibri (Body)</vt:lpstr>
      <vt:lpstr>Calibri Light</vt:lpstr>
      <vt:lpstr>Cambria Math</vt:lpstr>
      <vt:lpstr>Fira Sans</vt:lpstr>
      <vt:lpstr>Fira Sans Medium</vt:lpstr>
      <vt:lpstr>Frutiger 45 bold</vt:lpstr>
      <vt:lpstr>Frutiger LT Pro 45 Light</vt:lpstr>
      <vt:lpstr>Gotham-Medium</vt:lpstr>
      <vt:lpstr>Inter</vt:lpstr>
      <vt:lpstr>Jumble</vt:lpstr>
      <vt:lpstr>Montserrat</vt:lpstr>
      <vt:lpstr>Roboto</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K                   Y Y                   K we will find confidence of both whoever is having confidence greater than threshold,we will create that association rule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 PRASATH</dc:creator>
  <cp:lastModifiedBy>Sumit Mathur</cp:lastModifiedBy>
  <cp:revision>6</cp:revision>
  <dcterms:created xsi:type="dcterms:W3CDTF">2024-05-13T10:33:11Z</dcterms:created>
  <dcterms:modified xsi:type="dcterms:W3CDTF">2024-11-21T18:13:02Z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0x010100B22FC888FE33A349B41D4CD90A81AD87</vt:lpwstr>
  </property>
  <property fmtid="{D5CDD505-2E9C-101B-9397-08002B2CF9AE}" pid="3" name="Order">
    <vt:lpwstr>37200.0000000000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y fmtid="{D5CDD505-2E9C-101B-9397-08002B2CF9AE}" pid="10" name="MSIP_Label_ac52bb50-aef2-4dc8-bb7f-e0da22648362_Enabled">
    <vt:lpwstr>true</vt:lpwstr>
  </property>
  <property fmtid="{D5CDD505-2E9C-101B-9397-08002B2CF9AE}" pid="11" name="MSIP_Label_ac52bb50-aef2-4dc8-bb7f-e0da22648362_SetDate">
    <vt:lpwstr>2024-09-04T06:02:32Z</vt:lpwstr>
  </property>
  <property fmtid="{D5CDD505-2E9C-101B-9397-08002B2CF9AE}" pid="12" name="MSIP_Label_ac52bb50-aef2-4dc8-bb7f-e0da22648362_Method">
    <vt:lpwstr>Standard</vt:lpwstr>
  </property>
  <property fmtid="{D5CDD505-2E9C-101B-9397-08002B2CF9AE}" pid="13" name="MSIP_Label_ac52bb50-aef2-4dc8-bb7f-e0da22648362_Name">
    <vt:lpwstr>ac52bb50-aef2-4dc8-bb7f-e0da22648362</vt:lpwstr>
  </property>
  <property fmtid="{D5CDD505-2E9C-101B-9397-08002B2CF9AE}" pid="14" name="MSIP_Label_ac52bb50-aef2-4dc8-bb7f-e0da22648362_SiteId">
    <vt:lpwstr>264b9899-fe1b-430b-9509-2154878d5774</vt:lpwstr>
  </property>
  <property fmtid="{D5CDD505-2E9C-101B-9397-08002B2CF9AE}" pid="15" name="MSIP_Label_ac52bb50-aef2-4dc8-bb7f-e0da22648362_ActionId">
    <vt:lpwstr>7f7dbebc-c607-43dd-a119-55d537e40bf9</vt:lpwstr>
  </property>
  <property fmtid="{D5CDD505-2E9C-101B-9397-08002B2CF9AE}" pid="16" name="MSIP_Label_ac52bb50-aef2-4dc8-bb7f-e0da22648362_ContentBits">
    <vt:lpwstr>2</vt:lpwstr>
  </property>
  <property fmtid="{D5CDD505-2E9C-101B-9397-08002B2CF9AE}" pid="17" name="ClassificationContentMarkingFooterLocations">
    <vt:lpwstr>1_Office Theme:14</vt:lpwstr>
  </property>
  <property fmtid="{D5CDD505-2E9C-101B-9397-08002B2CF9AE}" pid="18" name="ClassificationContentMarkingFooterText">
    <vt:lpwstr>Sensitivity: LNT Construction Internal Use</vt:lpwstr>
  </property>
  <property fmtid="{D5CDD505-2E9C-101B-9397-08002B2CF9AE}" pid="19" name="MediaServiceImageTags">
    <vt:lpwstr/>
  </property>
</Properties>
</file>